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7"/>
  </p:notesMasterIdLst>
  <p:handoutMasterIdLst>
    <p:handoutMasterId r:id="rId8"/>
  </p:handoutMasterIdLst>
  <p:sldIdLst>
    <p:sldId id="256" r:id="rId2"/>
    <p:sldId id="277" r:id="rId3"/>
    <p:sldId id="278" r:id="rId4"/>
    <p:sldId id="279" r:id="rId5"/>
    <p:sldId id="280" r:id="rId6"/>
  </p:sldIdLst>
  <p:sldSz cx="9144000" cy="730885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90000"/>
    <a:srgbClr val="996633"/>
    <a:srgbClr val="515151"/>
    <a:srgbClr val="3B3B3B"/>
    <a:srgbClr val="763B20"/>
    <a:srgbClr val="57301F"/>
    <a:srgbClr val="3E2216"/>
    <a:srgbClr val="0E1C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2362" autoAdjust="0"/>
  </p:normalViewPr>
  <p:slideViewPr>
    <p:cSldViewPr>
      <p:cViewPr varScale="1">
        <p:scale>
          <a:sx n="60" d="100"/>
          <a:sy n="60" d="100"/>
        </p:scale>
        <p:origin x="-1056" y="-84"/>
      </p:cViewPr>
      <p:guideLst>
        <p:guide orient="horz" pos="230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36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2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DCC056-9EB2-4B9F-A5BD-FAE487A4E53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1321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4288" y="685800"/>
            <a:ext cx="42894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F813FF6-B2F5-4DA8-BE4D-B9545686AA8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0143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13FF6-B2F5-4DA8-BE4D-B9545686AA85}" type="slidenum">
              <a:rPr lang="lv-LV" smtClean="0"/>
              <a:pPr>
                <a:defRPr/>
              </a:pPr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763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fons1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 descr="fons1_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0463"/>
            <a:ext cx="1384300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fons1_0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0"/>
            <a:ext cx="1617662" cy="329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4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941763"/>
            <a:ext cx="6400800" cy="25368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lv-LV" noProof="0" smtClean="0"/>
              <a:t>Subtitle area</a:t>
            </a:r>
          </a:p>
        </p:txBody>
      </p:sp>
      <p:sp>
        <p:nvSpPr>
          <p:cNvPr id="56423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1493838"/>
            <a:ext cx="7772400" cy="2343150"/>
          </a:xfrm>
        </p:spPr>
        <p:txBody>
          <a:bodyPr/>
          <a:lstStyle>
            <a:lvl1pPr algn="ctr">
              <a:defRPr sz="5400"/>
            </a:lvl1pPr>
          </a:lstStyle>
          <a:p>
            <a:pPr lvl="0"/>
            <a:r>
              <a:rPr lang="lv-LV" noProof="0" smtClean="0"/>
              <a:t>Title area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329C7-7A1F-4079-B446-EDFF9F7DE3D7}" type="datetime10">
              <a:rPr lang="lv-LV"/>
              <a:pPr>
                <a:defRPr/>
              </a:pPr>
              <a:t>11:11</a:t>
            </a:fld>
            <a:endParaRPr lang="lv-LV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41398-1C97-4140-8F81-B8C5BCC1FDA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355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6E2B6-358F-4120-A386-279A6AAE4176}" type="datetime10">
              <a:rPr lang="lv-LV"/>
              <a:pPr>
                <a:defRPr/>
              </a:pPr>
              <a:t>11:11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Jānis Bērziņš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DAD2-3D18-4996-96D8-283F0099AF5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875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198438"/>
            <a:ext cx="2141537" cy="6678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98438"/>
            <a:ext cx="6275388" cy="6678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FA9C-5FD4-40E8-95C0-6A991AC2F17C}" type="datetime10">
              <a:rPr lang="lv-LV"/>
              <a:pPr>
                <a:defRPr/>
              </a:pPr>
              <a:t>11:11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Jānis Bērziņš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89C0-896F-4719-AAAA-72A445F6575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739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4438" y="54025"/>
            <a:ext cx="6392862" cy="1008062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0AEBB3-3BA5-4181-A9A8-883A9F2A323F}" type="datetime10">
              <a:rPr lang="lv-LV" smtClean="0"/>
              <a:pPr>
                <a:defRPr/>
              </a:pPr>
              <a:t>11:11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v-LV" dirty="0" smtClean="0"/>
              <a:t>Jānis Bērziņš</a:t>
            </a:r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03BD4-9AA4-41E7-BF8E-C28BA4C6D57D}" type="slidenum">
              <a:rPr lang="lv-LV" smtClean="0"/>
              <a:t>‹#›</a:t>
            </a:fld>
            <a:endParaRPr lang="lv-LV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1062137"/>
            <a:ext cx="9144000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00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695825"/>
            <a:ext cx="7772400" cy="14525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97213"/>
            <a:ext cx="7772400" cy="1598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DC4D1-E098-47BF-940B-63115B653856}" type="datetime10">
              <a:rPr lang="lv-LV"/>
              <a:pPr>
                <a:defRPr/>
              </a:pPr>
              <a:t>11:11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Jānis Bērziņš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8B672-96FE-4458-ABF6-C89B049C88C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540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638300"/>
            <a:ext cx="4208463" cy="5238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638300"/>
            <a:ext cx="4208462" cy="5238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7FE1E-43B2-48A7-87FD-57BDE5CEB444}" type="datetime10">
              <a:rPr lang="lv-LV"/>
              <a:pPr>
                <a:defRPr/>
              </a:pPr>
              <a:t>11:11</a:t>
            </a:fld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Jānis Bērziņš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E12C-2F6E-4BF0-8714-B8541F437CE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620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6713"/>
            <a:ext cx="4040188" cy="681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7750"/>
            <a:ext cx="4040188" cy="4211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6713"/>
            <a:ext cx="4041775" cy="681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7750"/>
            <a:ext cx="4041775" cy="4211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53222-3600-48AD-A578-83F969F65543}" type="datetime10">
              <a:rPr lang="lv-LV"/>
              <a:pPr>
                <a:defRPr/>
              </a:pPr>
              <a:t>11:11</a:t>
            </a:fld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Jānis Bērziņš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E7A45-905D-4B26-9B75-119105FCEEB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479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1FFBD-1EB4-497B-BD3A-A8918B74C872}" type="datetime10">
              <a:rPr lang="lv-LV"/>
              <a:pPr>
                <a:defRPr/>
              </a:pPr>
              <a:t>11:11</a:t>
            </a:fld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Jānis Bērziņš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F143E-AF0B-4ED4-B140-7DC52D61467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26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07678-AC47-4A83-9E73-22E8137C7D2E}" type="datetime10">
              <a:rPr lang="lv-LV"/>
              <a:pPr>
                <a:defRPr/>
              </a:pPr>
              <a:t>11:11</a:t>
            </a:fld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Jānis Bērziņš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B071B-83A8-4ABD-8390-BA529353CA3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587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513"/>
            <a:ext cx="3008313" cy="1238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0513"/>
            <a:ext cx="5111750" cy="6238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8763"/>
            <a:ext cx="3008313" cy="50006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E455D-8B7A-421C-9778-4472FA5B808E}" type="datetime10">
              <a:rPr lang="lv-LV"/>
              <a:pPr>
                <a:defRPr/>
              </a:pPr>
              <a:t>11:11</a:t>
            </a:fld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Jānis Bērziņš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8DF1E-653C-4494-A834-3735DAC326F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843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16513"/>
            <a:ext cx="5486400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2463"/>
            <a:ext cx="5486400" cy="43862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19763"/>
            <a:ext cx="5486400" cy="8588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56335-D1F6-4C5F-AFB3-43BCF27D5848}" type="datetime10">
              <a:rPr lang="lv-LV"/>
              <a:pPr>
                <a:defRPr/>
              </a:pPr>
              <a:t>11:11</a:t>
            </a:fld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Jānis Bērziņš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42AAD-D994-416C-AA1E-5E1023FCA78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331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fons1_01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44" b="15878"/>
          <a:stretch/>
        </p:blipFill>
        <p:spPr bwMode="auto">
          <a:xfrm>
            <a:off x="0" y="1074057"/>
            <a:ext cx="9144000" cy="2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5" descr="fons1_0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0463"/>
            <a:ext cx="1384300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2"/>
          <p:cNvSpPr>
            <a:spLocks noChangeArrowheads="1"/>
          </p:cNvSpPr>
          <p:nvPr/>
        </p:nvSpPr>
        <p:spPr bwMode="auto">
          <a:xfrm>
            <a:off x="0" y="6994525"/>
            <a:ext cx="9144000" cy="314325"/>
          </a:xfrm>
          <a:prstGeom prst="rect">
            <a:avLst/>
          </a:prstGeom>
          <a:solidFill>
            <a:srgbClr val="0E1C58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38300"/>
            <a:ext cx="8569325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Text Text Text Text Text Text Text Text Text Text Text Text Text Text Text </a:t>
            </a:r>
          </a:p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 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 </a:t>
            </a:r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988175"/>
            <a:ext cx="2133600" cy="306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E50AEBB3-3BA5-4181-A9A8-883A9F2A323F}" type="datetime10">
              <a:rPr lang="lv-LV"/>
              <a:pPr>
                <a:defRPr/>
              </a:pPr>
              <a:t>11:11</a:t>
            </a:fld>
            <a:endParaRPr lang="lv-LV"/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988175"/>
            <a:ext cx="4248150" cy="306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2539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988175"/>
            <a:ext cx="2232025" cy="306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4BA6572C-B72D-4C74-A147-E91CEB50CD9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sp>
        <p:nvSpPr>
          <p:cNvPr id="103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126083"/>
            <a:ext cx="63928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aramond" pitchFamily="18" charset="0"/>
        </a:defRPr>
      </a:lvl2pPr>
      <a:lvl3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aramond" pitchFamily="18" charset="0"/>
        </a:defRPr>
      </a:lvl3pPr>
      <a:lvl4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aramond" pitchFamily="18" charset="0"/>
        </a:defRPr>
      </a:lvl4pPr>
      <a:lvl5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aramond" pitchFamily="18" charset="0"/>
        </a:defRPr>
      </a:lvl5pPr>
      <a:lvl6pPr marL="457200" algn="r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aramond" pitchFamily="18" charset="0"/>
        </a:defRPr>
      </a:lvl6pPr>
      <a:lvl7pPr marL="914400" algn="r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aramond" pitchFamily="18" charset="0"/>
        </a:defRPr>
      </a:lvl7pPr>
      <a:lvl8pPr marL="1371600" algn="r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aramond" pitchFamily="18" charset="0"/>
        </a:defRPr>
      </a:lvl8pPr>
      <a:lvl9pPr marL="1828800" algn="r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aramond" pitchFamily="18" charset="0"/>
        </a:defRPr>
      </a:lvl9pPr>
    </p:titleStyle>
    <p:bodyStyle>
      <a:lvl1pPr marL="342900" indent="14288" algn="l" rtl="0" eaLnBrk="0" fontAlgn="base" hangingPunct="0">
        <a:spcBef>
          <a:spcPct val="20000"/>
        </a:spcBef>
        <a:spcAft>
          <a:spcPct val="0"/>
        </a:spcAft>
        <a:tabLst>
          <a:tab pos="2422525" algn="l"/>
        </a:tabLst>
        <a:defRPr sz="3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801688" indent="-265113" algn="l" rtl="0" eaLnBrk="0" fontAlgn="base" hangingPunct="0">
        <a:spcBef>
          <a:spcPct val="20000"/>
        </a:spcBef>
        <a:spcAft>
          <a:spcPct val="0"/>
        </a:spcAft>
        <a:buChar char="–"/>
        <a:tabLst>
          <a:tab pos="2422525" algn="l"/>
        </a:tabLst>
        <a:defRPr sz="2800">
          <a:solidFill>
            <a:schemeClr val="tx1"/>
          </a:solidFill>
          <a:latin typeface="+mn-lt"/>
          <a:cs typeface="Times New Roman" pitchFamily="18" charset="0"/>
        </a:defRPr>
      </a:lvl2pPr>
      <a:lvl3pPr marL="1166813" indent="-185738" algn="l" rtl="0" eaLnBrk="0" fontAlgn="base" hangingPunct="0">
        <a:spcBef>
          <a:spcPct val="20000"/>
        </a:spcBef>
        <a:spcAft>
          <a:spcPct val="0"/>
        </a:spcAft>
        <a:buChar char="•"/>
        <a:tabLst>
          <a:tab pos="2422525" algn="l"/>
        </a:tabLst>
        <a:defRPr sz="2400">
          <a:solidFill>
            <a:schemeClr val="tx1"/>
          </a:solidFill>
          <a:latin typeface="+mn-lt"/>
          <a:cs typeface="Times New Roman" pitchFamily="18" charset="0"/>
        </a:defRPr>
      </a:lvl3pPr>
      <a:lvl4pPr marL="1614488" indent="-268288" algn="l" rtl="0" eaLnBrk="0" fontAlgn="base" hangingPunct="0">
        <a:spcBef>
          <a:spcPct val="20000"/>
        </a:spcBef>
        <a:spcAft>
          <a:spcPct val="0"/>
        </a:spcAft>
        <a:buChar char="–"/>
        <a:tabLst>
          <a:tab pos="2422525" algn="l"/>
        </a:tabLst>
        <a:defRPr sz="2000">
          <a:solidFill>
            <a:schemeClr val="tx1"/>
          </a:solidFill>
          <a:latin typeface="+mn-lt"/>
          <a:cs typeface="Times New Roman" pitchFamily="18" charset="0"/>
        </a:defRPr>
      </a:lvl4pPr>
      <a:lvl5pPr marL="2062163" indent="-268288" algn="l" rtl="0" eaLnBrk="0" fontAlgn="base" hangingPunct="0">
        <a:spcBef>
          <a:spcPct val="20000"/>
        </a:spcBef>
        <a:spcAft>
          <a:spcPct val="0"/>
        </a:spcAft>
        <a:buChar char="»"/>
        <a:tabLst>
          <a:tab pos="2422525" algn="l"/>
        </a:tabLst>
        <a:defRPr sz="2000">
          <a:solidFill>
            <a:schemeClr val="tx1"/>
          </a:solidFill>
          <a:latin typeface="+mn-lt"/>
          <a:cs typeface="Times New Roman" pitchFamily="18" charset="0"/>
        </a:defRPr>
      </a:lvl5pPr>
      <a:lvl6pPr marL="2519363" indent="-268288" algn="l" rtl="0" fontAlgn="base">
        <a:spcBef>
          <a:spcPct val="20000"/>
        </a:spcBef>
        <a:spcAft>
          <a:spcPct val="0"/>
        </a:spcAft>
        <a:buChar char="»"/>
        <a:tabLst>
          <a:tab pos="2422525" algn="l"/>
        </a:tabLst>
        <a:defRPr sz="2000">
          <a:solidFill>
            <a:schemeClr val="tx1"/>
          </a:solidFill>
          <a:latin typeface="+mn-lt"/>
        </a:defRPr>
      </a:lvl6pPr>
      <a:lvl7pPr marL="2976563" indent="-268288" algn="l" rtl="0" fontAlgn="base">
        <a:spcBef>
          <a:spcPct val="20000"/>
        </a:spcBef>
        <a:spcAft>
          <a:spcPct val="0"/>
        </a:spcAft>
        <a:buChar char="»"/>
        <a:tabLst>
          <a:tab pos="2422525" algn="l"/>
        </a:tabLst>
        <a:defRPr sz="2000">
          <a:solidFill>
            <a:schemeClr val="tx1"/>
          </a:solidFill>
          <a:latin typeface="+mn-lt"/>
        </a:defRPr>
      </a:lvl7pPr>
      <a:lvl8pPr marL="3433763" indent="-268288" algn="l" rtl="0" fontAlgn="base">
        <a:spcBef>
          <a:spcPct val="20000"/>
        </a:spcBef>
        <a:spcAft>
          <a:spcPct val="0"/>
        </a:spcAft>
        <a:buChar char="»"/>
        <a:tabLst>
          <a:tab pos="2422525" algn="l"/>
        </a:tabLst>
        <a:defRPr sz="2000">
          <a:solidFill>
            <a:schemeClr val="tx1"/>
          </a:solidFill>
          <a:latin typeface="+mn-lt"/>
        </a:defRPr>
      </a:lvl8pPr>
      <a:lvl9pPr marL="3890963" indent="-268288" algn="l" rtl="0" fontAlgn="base">
        <a:spcBef>
          <a:spcPct val="20000"/>
        </a:spcBef>
        <a:spcAft>
          <a:spcPct val="0"/>
        </a:spcAft>
        <a:buChar char="»"/>
        <a:tabLst>
          <a:tab pos="24225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lv-LV" b="0" dirty="0"/>
              <a:t>Quantum  queries on permutations</a:t>
            </a:r>
            <a:endParaRPr lang="lv-LV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87738" y="3725863"/>
            <a:ext cx="3965574" cy="1296987"/>
          </a:xfrm>
        </p:spPr>
        <p:txBody>
          <a:bodyPr/>
          <a:lstStyle/>
          <a:p>
            <a:pPr marL="0" indent="357188" algn="r" eaLnBrk="1" hangingPunct="1"/>
            <a:r>
              <a:rPr lang="lv-LV" sz="1800" dirty="0"/>
              <a:t>Taisia Mischenko-Slatenkova, </a:t>
            </a:r>
            <a:endParaRPr lang="lv-LV" sz="1800" dirty="0" smtClean="0"/>
          </a:p>
          <a:p>
            <a:pPr marL="0" indent="357188" algn="r" eaLnBrk="1" hangingPunct="1"/>
            <a:r>
              <a:rPr lang="lv-LV" sz="1800" u="sng" dirty="0" smtClean="0"/>
              <a:t>Agnis </a:t>
            </a:r>
            <a:r>
              <a:rPr lang="lv-LV" sz="1800" u="sng" dirty="0"/>
              <a:t>Skuskovniks</a:t>
            </a:r>
            <a:r>
              <a:rPr lang="lv-LV" sz="1800" dirty="0"/>
              <a:t>, Alina Vasilieva, Ruslans Tarasovs and Rusins Freivalds</a:t>
            </a:r>
            <a:endParaRPr lang="lv-LV" dirty="0" smtClean="0"/>
          </a:p>
        </p:txBody>
      </p:sp>
      <p:sp>
        <p:nvSpPr>
          <p:cNvPr id="4" name="Rectangle 3"/>
          <p:cNvSpPr/>
          <p:nvPr/>
        </p:nvSpPr>
        <p:spPr>
          <a:xfrm>
            <a:off x="3924300" y="6254750"/>
            <a:ext cx="4176713" cy="784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“COMPUTER SCIENCE APPLICATIONS </a:t>
            </a:r>
            <a:endParaRPr lang="lv-LV" sz="12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AND ITS RELATIONS TO QUANTUM PHYSICS”,</a:t>
            </a:r>
          </a:p>
          <a:p>
            <a:pPr>
              <a:defRPr/>
            </a:pPr>
            <a:r>
              <a:rPr lang="en-US" sz="1050" dirty="0">
                <a:solidFill>
                  <a:schemeClr val="bg1"/>
                </a:solidFill>
              </a:rPr>
              <a:t>project of the European Social Fund</a:t>
            </a:r>
            <a:endParaRPr lang="lv-LV" sz="105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1050" dirty="0">
                <a:solidFill>
                  <a:schemeClr val="bg1"/>
                </a:solidFill>
              </a:rPr>
              <a:t>Nr. 2009/0216/1DP/1.1.1.2.0/09/APIA/VIAA/044</a:t>
            </a:r>
            <a:endParaRPr lang="lv-LV" sz="1050" dirty="0">
              <a:solidFill>
                <a:schemeClr val="bg1"/>
              </a:solidFill>
            </a:endParaRPr>
          </a:p>
        </p:txBody>
      </p:sp>
      <p:pic>
        <p:nvPicPr>
          <p:cNvPr id="3077" name="Picture 3" descr="C:\Users\DoktLU\Downloads\es_zils_dzeltens_ar_parakstu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75" y="6305550"/>
            <a:ext cx="601663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" descr="C:\Users\DoktLU\Downloads\esf_k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88" y="6299200"/>
            <a:ext cx="785812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1706563" y="6777038"/>
            <a:ext cx="2187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lv-LV" sz="1100" b="1">
                <a:solidFill>
                  <a:schemeClr val="bg1"/>
                </a:solidFill>
              </a:rPr>
              <a:t>INVESTING IN YOUR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025"/>
            <a:ext cx="7164288" cy="1008062"/>
          </a:xfrm>
        </p:spPr>
        <p:txBody>
          <a:bodyPr/>
          <a:lstStyle/>
          <a:p>
            <a:pPr algn="l"/>
            <a:r>
              <a:rPr lang="lv-LV" dirty="0" err="1" smtClean="0"/>
              <a:t>Introduction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352169"/>
            <a:ext cx="8229600" cy="1258350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+mn-lt"/>
              </a:rPr>
              <a:t>Query algorithms</a:t>
            </a:r>
          </a:p>
          <a:p>
            <a:pPr lvl="1"/>
            <a:r>
              <a:rPr lang="en-GB" sz="2000" dirty="0" smtClean="0"/>
              <a:t>Decision trees</a:t>
            </a:r>
          </a:p>
          <a:p>
            <a:pPr lvl="1"/>
            <a:r>
              <a:rPr lang="en-GB" sz="2000" dirty="0" smtClean="0"/>
              <a:t>Quantum </a:t>
            </a:r>
            <a:r>
              <a:rPr lang="en-GB" sz="2000" dirty="0" err="1" smtClean="0"/>
              <a:t>Querry</a:t>
            </a:r>
            <a:r>
              <a:rPr lang="en-GB" sz="2000" dirty="0" smtClean="0"/>
              <a:t> algorithms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endParaRPr lang="en-GB" sz="2400" dirty="0" smtClean="0">
              <a:latin typeface="+mn-lt"/>
            </a:endParaRPr>
          </a:p>
          <a:p>
            <a:endParaRPr lang="en-GB" sz="2400" dirty="0" smtClean="0">
              <a:latin typeface="+mn-lt"/>
            </a:endParaRPr>
          </a:p>
          <a:p>
            <a:endParaRPr lang="en-GB" sz="2400" dirty="0" smtClean="0">
              <a:latin typeface="+mn-lt"/>
            </a:endParaRPr>
          </a:p>
          <a:p>
            <a:endParaRPr lang="en-GB" sz="2400" dirty="0" smtClean="0">
              <a:latin typeface="+mn-lt"/>
            </a:endParaRPr>
          </a:p>
          <a:p>
            <a:endParaRPr lang="en-GB" sz="2400" dirty="0">
              <a:latin typeface="+mn-lt"/>
            </a:endParaRPr>
          </a:p>
        </p:txBody>
      </p:sp>
      <p:pic>
        <p:nvPicPr>
          <p:cNvPr id="1026" name="Picture 2" descr="The process of a Decision Tree with Select question typ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4025"/>
            <a:ext cx="2727181" cy="207203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07904" y="6800841"/>
            <a:ext cx="55446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 smtClean="0"/>
              <a:t>Decision tree from:http</a:t>
            </a:r>
            <a:r>
              <a:rPr lang="lv-LV" sz="1000" dirty="0" smtClean="0"/>
              <a:t>://</a:t>
            </a:r>
            <a:r>
              <a:rPr lang="lv-LV" sz="1000" dirty="0" smtClean="0"/>
              <a:t>manuals.matrix.squizsuite.net/other-cms-assets/chapters/decision-tree</a:t>
            </a:r>
            <a:endParaRPr lang="lv-LV" sz="1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538683"/>
            <a:ext cx="5002919" cy="647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286273"/>
            <a:ext cx="2448272" cy="111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3438401"/>
            <a:ext cx="5654203" cy="134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1259632" y="4882295"/>
            <a:ext cx="8229600" cy="191854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Querry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algorithm complexity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i="1" noProof="0" dirty="0" smtClean="0"/>
              <a:t>Number of queries performed</a:t>
            </a:r>
            <a:endParaRPr kumimoji="0" lang="en-GB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Exact quantum query algorithms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i="1" dirty="0" smtClean="0"/>
              <a:t>A</a:t>
            </a:r>
            <a:r>
              <a:rPr kumimoji="0" lang="en-GB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ccepting</a:t>
            </a:r>
            <a:r>
              <a:rPr kumimoji="0" lang="en-GB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GB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prbability</a:t>
            </a:r>
            <a:r>
              <a:rPr kumimoji="0" lang="en-GB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always</a:t>
            </a:r>
            <a:r>
              <a:rPr kumimoji="0" lang="en-GB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0 or 1</a:t>
            </a:r>
            <a:endParaRPr kumimoji="0" lang="en-GB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Promise for Quantum 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i="1" dirty="0" smtClean="0"/>
              <a:t>Domain of correctness of the </a:t>
            </a:r>
            <a:r>
              <a:rPr lang="en-GB" sz="3200" i="1" dirty="0" err="1" smtClean="0"/>
              <a:t>algoritm</a:t>
            </a:r>
            <a:r>
              <a:rPr lang="en-GB" sz="3200" i="1" dirty="0" smtClean="0"/>
              <a:t> is explicitly restricted</a:t>
            </a:r>
            <a:endParaRPr kumimoji="0" lang="en-GB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23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033"/>
            <a:ext cx="6392862" cy="1008062"/>
          </a:xfrm>
        </p:spPr>
        <p:txBody>
          <a:bodyPr/>
          <a:lstStyle/>
          <a:p>
            <a:pPr algn="l"/>
            <a:r>
              <a:rPr lang="lv-LV" dirty="0" err="1" smtClean="0"/>
              <a:t>Studied</a:t>
            </a:r>
            <a:r>
              <a:rPr lang="lv-LV" dirty="0" smtClean="0"/>
              <a:t> </a:t>
            </a:r>
            <a:r>
              <a:rPr lang="lv-LV" dirty="0" err="1" smtClean="0"/>
              <a:t>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2137"/>
            <a:ext cx="8435280" cy="5832381"/>
          </a:xfrm>
        </p:spPr>
        <p:txBody>
          <a:bodyPr>
            <a:normAutofit lnSpcReduction="10000"/>
          </a:bodyPr>
          <a:lstStyle/>
          <a:p>
            <a:pPr lvl="0" algn="ctr">
              <a:buNone/>
              <a:defRPr/>
            </a:pPr>
            <a:r>
              <a:rPr lang="en-GB" sz="3000" u="sng" dirty="0" smtClean="0"/>
              <a:t>Problem domain – </a:t>
            </a:r>
            <a:r>
              <a:rPr lang="en-GB" sz="3000" b="1" u="sng" dirty="0" smtClean="0"/>
              <a:t>permutations</a:t>
            </a:r>
            <a:r>
              <a:rPr lang="en-GB" sz="3000" b="1" dirty="0" smtClean="0"/>
              <a:t>!</a:t>
            </a:r>
          </a:p>
          <a:p>
            <a:pPr lvl="0">
              <a:defRPr/>
            </a:pPr>
            <a:endParaRPr lang="en-GB" sz="1600" b="1" dirty="0" smtClean="0"/>
          </a:p>
          <a:p>
            <a:pPr lvl="0">
              <a:defRPr/>
            </a:pPr>
            <a:endParaRPr lang="en-GB" sz="1400" dirty="0" smtClean="0"/>
          </a:p>
          <a:p>
            <a:pPr lvl="0">
              <a:defRPr/>
            </a:pPr>
            <a:r>
              <a:rPr lang="en-GB" sz="2400" dirty="0" smtClean="0"/>
              <a:t>For example: </a:t>
            </a:r>
          </a:p>
          <a:p>
            <a:pPr lvl="2">
              <a:defRPr/>
            </a:pPr>
            <a:r>
              <a:rPr lang="en-GB" sz="2200" dirty="0" smtClean="0"/>
              <a:t>5 symbol permutation 43210 has function variables:</a:t>
            </a:r>
          </a:p>
          <a:p>
            <a:pPr lvl="0">
              <a:defRPr/>
            </a:pPr>
            <a:endParaRPr lang="en-GB" sz="1200" b="1" dirty="0" smtClean="0"/>
          </a:p>
          <a:p>
            <a:pPr lvl="0" algn="ctr">
              <a:buNone/>
              <a:defRPr/>
            </a:pPr>
            <a:endParaRPr lang="en-GB" sz="1800" u="sng" dirty="0" smtClean="0"/>
          </a:p>
          <a:p>
            <a:pPr lvl="0" algn="ctr">
              <a:buNone/>
              <a:defRPr/>
            </a:pPr>
            <a:r>
              <a:rPr lang="en-GB" sz="3000" u="sng" dirty="0" smtClean="0"/>
              <a:t>Functions value </a:t>
            </a:r>
          </a:p>
          <a:p>
            <a:pPr lvl="0" algn="ctr">
              <a:buNone/>
              <a:defRPr/>
            </a:pPr>
            <a:r>
              <a:rPr lang="en-GB" sz="3000" dirty="0" smtClean="0"/>
              <a:t>Determines permutation </a:t>
            </a:r>
            <a:r>
              <a:rPr lang="en-GB" sz="3000" b="1" dirty="0" smtClean="0"/>
              <a:t>properties</a:t>
            </a:r>
          </a:p>
          <a:p>
            <a:pPr lvl="0">
              <a:defRPr/>
            </a:pPr>
            <a:r>
              <a:rPr lang="en-GB" sz="2400" dirty="0" smtClean="0"/>
              <a:t>  For example: </a:t>
            </a:r>
          </a:p>
          <a:p>
            <a:pPr lvl="2">
              <a:defRPr/>
            </a:pPr>
            <a:r>
              <a:rPr lang="en-GB" sz="2200" dirty="0" smtClean="0"/>
              <a:t>3-permutation is even (opposite to odd)</a:t>
            </a:r>
          </a:p>
          <a:p>
            <a:pPr lvl="2">
              <a:defRPr/>
            </a:pPr>
            <a:endParaRPr lang="en-GB" sz="2200" dirty="0" smtClean="0"/>
          </a:p>
          <a:p>
            <a:pPr lvl="2">
              <a:defRPr/>
            </a:pPr>
            <a:r>
              <a:rPr lang="en-GB" sz="2200" dirty="0" smtClean="0"/>
              <a:t>There is a 1 query Quantum algorithm for this problem</a:t>
            </a:r>
          </a:p>
          <a:p>
            <a:pPr lvl="2">
              <a:defRPr/>
            </a:pPr>
            <a:r>
              <a:rPr lang="en-GB" sz="2200" dirty="0" smtClean="0"/>
              <a:t>Classical query algorithm needs 2 queries</a:t>
            </a:r>
          </a:p>
          <a:p>
            <a:pPr lvl="2">
              <a:defRPr/>
            </a:pPr>
            <a:endParaRPr lang="en-GB" sz="1600" dirty="0" smtClean="0"/>
          </a:p>
          <a:p>
            <a:pPr lvl="2">
              <a:defRPr/>
            </a:pPr>
            <a:r>
              <a:rPr lang="en-GB" sz="1600" dirty="0" smtClean="0"/>
              <a:t>This can be generalize to: 2m-permutation QQ=m; [2m+1 -&gt; QQ=m+1]</a:t>
            </a:r>
          </a:p>
          <a:p>
            <a:endParaRPr lang="en-GB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557" y="1566193"/>
            <a:ext cx="4361958" cy="47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790329"/>
            <a:ext cx="4679116" cy="37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8479" y="5094585"/>
            <a:ext cx="7820025" cy="28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35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083"/>
            <a:ext cx="6516216" cy="1008062"/>
          </a:xfrm>
        </p:spPr>
        <p:txBody>
          <a:bodyPr/>
          <a:lstStyle/>
          <a:p>
            <a:pPr algn="l"/>
            <a:r>
              <a:rPr lang="lv-LV" dirty="0" smtClean="0"/>
              <a:t>Our results for 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5-permutations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248" y="2733523"/>
            <a:ext cx="7787208" cy="3795379"/>
          </a:xfrm>
        </p:spPr>
        <p:txBody>
          <a:bodyPr/>
          <a:lstStyle/>
          <a:p>
            <a:r>
              <a:rPr lang="lv-LV" sz="2800" dirty="0" smtClean="0">
                <a:latin typeface="+mn-lt"/>
              </a:rPr>
              <a:t>A group GR with operation </a:t>
            </a:r>
            <a:r>
              <a:rPr lang="lv-LV" sz="2800" dirty="0" smtClean="0">
                <a:latin typeface="+mn-lt"/>
              </a:rPr>
              <a:t>         “</a:t>
            </a:r>
            <a:r>
              <a:rPr lang="lv-LV" sz="2800" dirty="0" smtClean="0">
                <a:latin typeface="+mn-lt"/>
              </a:rPr>
              <a:t>multiplication of permutations”</a:t>
            </a:r>
          </a:p>
          <a:p>
            <a:pPr lvl="2"/>
            <a:r>
              <a:rPr lang="en-GB" dirty="0" smtClean="0"/>
              <a:t>GR is not a commutative and is not cyclic</a:t>
            </a:r>
          </a:p>
          <a:p>
            <a:endParaRPr lang="lv-LV" sz="1600" b="1" dirty="0" smtClean="0">
              <a:latin typeface="+mn-lt"/>
            </a:endParaRPr>
          </a:p>
          <a:p>
            <a:r>
              <a:rPr lang="lv-LV" sz="2800" b="1" dirty="0" smtClean="0">
                <a:latin typeface="+mn-lt"/>
              </a:rPr>
              <a:t>Function:</a:t>
            </a:r>
          </a:p>
          <a:p>
            <a:r>
              <a:rPr lang="lv-LV" sz="2800" dirty="0">
                <a:latin typeface="+mn-lt"/>
              </a:rPr>
              <a:t> </a:t>
            </a:r>
            <a:r>
              <a:rPr lang="lv-LV" sz="2800" dirty="0" smtClean="0">
                <a:latin typeface="+mn-lt"/>
              </a:rPr>
              <a:t>  </a:t>
            </a:r>
            <a:r>
              <a:rPr lang="lv-LV" sz="2800" dirty="0" smtClean="0">
                <a:latin typeface="+mn-lt"/>
              </a:rPr>
              <a:t>Membership </a:t>
            </a:r>
            <a:r>
              <a:rPr lang="lv-LV" sz="2800" dirty="0" smtClean="0">
                <a:latin typeface="+mn-lt"/>
              </a:rPr>
              <a:t>in the group GR of </a:t>
            </a:r>
            <a:endParaRPr lang="lv-LV" sz="2800" dirty="0" smtClean="0">
              <a:latin typeface="+mn-lt"/>
            </a:endParaRPr>
          </a:p>
          <a:p>
            <a:r>
              <a:rPr lang="lv-LV" sz="2800" dirty="0">
                <a:latin typeface="+mn-lt"/>
              </a:rPr>
              <a:t> </a:t>
            </a:r>
            <a:r>
              <a:rPr lang="lv-LV" sz="2800" dirty="0" smtClean="0">
                <a:latin typeface="+mn-lt"/>
              </a:rPr>
              <a:t>                                        </a:t>
            </a:r>
            <a:r>
              <a:rPr lang="lv-LV" sz="2800" dirty="0" smtClean="0">
                <a:latin typeface="+mn-lt"/>
              </a:rPr>
              <a:t>5-permutation </a:t>
            </a:r>
          </a:p>
          <a:p>
            <a:r>
              <a:rPr lang="lv-LV" sz="2800" b="1" dirty="0" smtClean="0">
                <a:latin typeface="+mn-lt"/>
              </a:rPr>
              <a:t>Result: </a:t>
            </a:r>
            <a:r>
              <a:rPr lang="lv-LV" sz="2800" dirty="0" smtClean="0">
                <a:latin typeface="+mn-lt"/>
              </a:rPr>
              <a:t>Solution w</a:t>
            </a:r>
            <a:r>
              <a:rPr lang="lv-LV" sz="2800" dirty="0" smtClean="0">
                <a:latin typeface="+mn-lt"/>
              </a:rPr>
              <a:t>ith </a:t>
            </a:r>
            <a:r>
              <a:rPr lang="lv-LV" sz="2800" dirty="0" smtClean="0">
                <a:latin typeface="+mn-lt"/>
              </a:rPr>
              <a:t>2 </a:t>
            </a:r>
            <a:r>
              <a:rPr lang="lv-LV" sz="2800" dirty="0" smtClean="0">
                <a:latin typeface="+mn-lt"/>
              </a:rPr>
              <a:t>queries</a:t>
            </a:r>
            <a:endParaRPr lang="lv-LV" sz="2800" dirty="0" smtClean="0">
              <a:latin typeface="+mn-lt"/>
            </a:endParaRPr>
          </a:p>
          <a:p>
            <a:pPr lvl="2"/>
            <a:r>
              <a:rPr lang="en-GB" dirty="0" smtClean="0"/>
              <a:t>4 Deterministic queries are needed classically</a:t>
            </a:r>
          </a:p>
          <a:p>
            <a:endParaRPr lang="lv-LV" dirty="0">
              <a:latin typeface="+mn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98041"/>
            <a:ext cx="4761352" cy="178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350169"/>
            <a:ext cx="2971800" cy="111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938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98041"/>
            <a:ext cx="8784976" cy="4320480"/>
          </a:xfrm>
        </p:spPr>
        <p:txBody>
          <a:bodyPr/>
          <a:lstStyle/>
          <a:p>
            <a:pPr marL="800100" indent="-457200">
              <a:buFont typeface="Arial" pitchFamily="34" charset="0"/>
              <a:buChar char="•"/>
            </a:pPr>
            <a:r>
              <a:rPr lang="lv-LV" sz="2800" dirty="0" smtClean="0">
                <a:latin typeface="+mn-lt"/>
              </a:rPr>
              <a:t>Structure the query/answer pairs in a table</a:t>
            </a:r>
          </a:p>
          <a:p>
            <a:pPr marL="800100" indent="-457200"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Ask </a:t>
            </a:r>
            <a:r>
              <a:rPr lang="en-GB" sz="2800" dirty="0" smtClean="0">
                <a:latin typeface="+mn-lt"/>
              </a:rPr>
              <a:t>all 20 question pairs in parallel</a:t>
            </a:r>
            <a:endParaRPr lang="lv-LV" sz="2800" dirty="0" smtClean="0">
              <a:latin typeface="+mn-lt"/>
            </a:endParaRPr>
          </a:p>
          <a:p>
            <a:pPr marL="1258888" lvl="1" indent="-457200">
              <a:buFont typeface="Wingdings" pitchFamily="2" charset="2"/>
              <a:buChar char="Ø"/>
            </a:pPr>
            <a:r>
              <a:rPr lang="lv-LV" sz="2400" dirty="0" smtClean="0"/>
              <a:t>If </a:t>
            </a:r>
            <a:r>
              <a:rPr lang="lv-LV" sz="2400" dirty="0" smtClean="0"/>
              <a:t>result is “far away” (Distance={2,3}) then multiply to -1</a:t>
            </a:r>
          </a:p>
          <a:p>
            <a:pPr marL="1258888" lvl="1" indent="-457200">
              <a:buFont typeface="Wingdings" pitchFamily="2" charset="2"/>
              <a:buChar char="Ø"/>
            </a:pPr>
            <a:r>
              <a:rPr lang="lv-LV" sz="2400" dirty="0" smtClean="0"/>
              <a:t>If result is “</a:t>
            </a:r>
            <a:r>
              <a:rPr lang="lv-LV" sz="2400" dirty="0" smtClean="0"/>
              <a:t>close” (</a:t>
            </a:r>
            <a:r>
              <a:rPr lang="lv-LV" sz="2400" dirty="0" smtClean="0"/>
              <a:t>Distance</a:t>
            </a:r>
            <a:r>
              <a:rPr lang="lv-LV" sz="2400" dirty="0" smtClean="0"/>
              <a:t>={1,2}) then multiply to +</a:t>
            </a:r>
            <a:r>
              <a:rPr lang="lv-LV" sz="2400" dirty="0" smtClean="0"/>
              <a:t>1</a:t>
            </a:r>
            <a:endParaRPr lang="lv-LV" sz="2400" dirty="0" smtClean="0"/>
          </a:p>
          <a:p>
            <a:pPr>
              <a:tabLst>
                <a:tab pos="1339850" algn="l"/>
                <a:tab pos="2422525" algn="l"/>
              </a:tabLst>
            </a:pPr>
            <a:r>
              <a:rPr lang="lv-LV" sz="2800" dirty="0">
                <a:latin typeface="+mn-lt"/>
              </a:rPr>
              <a:t>	</a:t>
            </a:r>
            <a:endParaRPr lang="lv-LV" sz="2800" dirty="0" smtClean="0">
              <a:latin typeface="+mn-lt"/>
            </a:endParaRPr>
          </a:p>
          <a:p>
            <a:pPr>
              <a:tabLst>
                <a:tab pos="1339850" algn="l"/>
                <a:tab pos="2422525" algn="l"/>
              </a:tabLst>
            </a:pPr>
            <a:r>
              <a:rPr lang="lv-LV" sz="2800" dirty="0">
                <a:latin typeface="+mn-lt"/>
              </a:rPr>
              <a:t>	</a:t>
            </a:r>
            <a:r>
              <a:rPr lang="lv-LV" sz="2800" dirty="0" smtClean="0">
                <a:latin typeface="+mn-lt"/>
              </a:rPr>
              <a:t>Example</a:t>
            </a:r>
            <a:r>
              <a:rPr lang="lv-LV" sz="2800" dirty="0" smtClean="0">
                <a:latin typeface="+mn-lt"/>
              </a:rPr>
              <a:t>: </a:t>
            </a:r>
            <a:r>
              <a:rPr lang="lv-LV" sz="3600" dirty="0" smtClean="0">
                <a:latin typeface="+mn-lt"/>
              </a:rPr>
              <a:t>03241</a:t>
            </a:r>
          </a:p>
          <a:p>
            <a:pPr>
              <a:tabLst>
                <a:tab pos="1339850" algn="l"/>
                <a:tab pos="2422525" algn="l"/>
              </a:tabLst>
            </a:pPr>
            <a:r>
              <a:rPr lang="lv-LV" sz="2800" dirty="0">
                <a:latin typeface="+mn-lt"/>
              </a:rPr>
              <a:t>	</a:t>
            </a:r>
            <a:r>
              <a:rPr lang="lv-LV" sz="2800" dirty="0" smtClean="0">
                <a:latin typeface="+mn-lt"/>
              </a:rPr>
              <a:t>Example</a:t>
            </a:r>
            <a:r>
              <a:rPr lang="lv-LV" sz="2800" dirty="0" smtClean="0">
                <a:latin typeface="+mn-lt"/>
              </a:rPr>
              <a:t>: </a:t>
            </a:r>
            <a:r>
              <a:rPr lang="lv-LV" sz="3600" dirty="0" smtClean="0">
                <a:latin typeface="+mn-lt"/>
              </a:rPr>
              <a:t>20314</a:t>
            </a:r>
            <a:endParaRPr lang="lv-LV" sz="2800" dirty="0" smtClean="0">
              <a:latin typeface="+mn-lt"/>
            </a:endParaRPr>
          </a:p>
          <a:p>
            <a:endParaRPr lang="en-GB" dirty="0" smtClean="0">
              <a:latin typeface="+mn-lt"/>
            </a:endParaRPr>
          </a:p>
          <a:p>
            <a:endParaRPr lang="en-GB" dirty="0">
              <a:latin typeface="+mn-lt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8337" y="2718321"/>
            <a:ext cx="3338119" cy="258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384228" y="2718321"/>
            <a:ext cx="576064" cy="613935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10" name="Shape 9"/>
          <p:cNvCxnSpPr/>
          <p:nvPr/>
        </p:nvCxnSpPr>
        <p:spPr>
          <a:xfrm rot="10800000" flipH="1" flipV="1">
            <a:off x="5312220" y="3025288"/>
            <a:ext cx="72008" cy="1995288"/>
          </a:xfrm>
          <a:prstGeom prst="bentConnector4">
            <a:avLst>
              <a:gd name="adj1" fmla="val -849432"/>
              <a:gd name="adj2" fmla="val 99933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384228" y="4713609"/>
            <a:ext cx="576064" cy="613935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3" name="Oval 22"/>
          <p:cNvSpPr/>
          <p:nvPr/>
        </p:nvSpPr>
        <p:spPr>
          <a:xfrm>
            <a:off x="6680372" y="2718321"/>
            <a:ext cx="576064" cy="613935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4" name="Oval 23"/>
          <p:cNvSpPr/>
          <p:nvPr/>
        </p:nvSpPr>
        <p:spPr>
          <a:xfrm>
            <a:off x="6032300" y="3408997"/>
            <a:ext cx="576064" cy="613935"/>
          </a:xfrm>
          <a:prstGeom prst="ellipse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26" name="Straight Arrow Connector 25"/>
          <p:cNvCxnSpPr>
            <a:stCxn id="23" idx="3"/>
            <a:endCxn id="24" idx="7"/>
          </p:cNvCxnSpPr>
          <p:nvPr/>
        </p:nvCxnSpPr>
        <p:spPr>
          <a:xfrm flipH="1">
            <a:off x="6524001" y="3242347"/>
            <a:ext cx="240734" cy="25656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71600" y="5184576"/>
            <a:ext cx="6758956" cy="18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14288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422525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801688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2422525" algn="l"/>
              </a:tabLst>
              <a:defRPr sz="280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66813" indent="-18573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422525" algn="l"/>
              </a:tabLst>
              <a:defRPr sz="240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 marL="1614488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2422525" algn="l"/>
              </a:tabLst>
              <a:defRPr sz="200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 marL="2062163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422525" algn="l"/>
              </a:tabLst>
              <a:defRPr sz="2000">
                <a:solidFill>
                  <a:schemeClr val="tx1"/>
                </a:solidFill>
                <a:latin typeface="+mn-lt"/>
                <a:cs typeface="Times New Roman" pitchFamily="18" charset="0"/>
              </a:defRPr>
            </a:lvl5pPr>
            <a:lvl6pPr marL="2519363" indent="-268288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422525" algn="l"/>
              </a:tabLst>
              <a:defRPr sz="2000">
                <a:solidFill>
                  <a:schemeClr val="tx1"/>
                </a:solidFill>
                <a:latin typeface="+mn-lt"/>
              </a:defRPr>
            </a:lvl6pPr>
            <a:lvl7pPr marL="2976563" indent="-268288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422525" algn="l"/>
              </a:tabLst>
              <a:defRPr sz="2000">
                <a:solidFill>
                  <a:schemeClr val="tx1"/>
                </a:solidFill>
                <a:latin typeface="+mn-lt"/>
              </a:defRPr>
            </a:lvl7pPr>
            <a:lvl8pPr marL="3433763" indent="-268288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422525" algn="l"/>
              </a:tabLst>
              <a:defRPr sz="2000">
                <a:solidFill>
                  <a:schemeClr val="tx1"/>
                </a:solidFill>
                <a:latin typeface="+mn-lt"/>
              </a:defRPr>
            </a:lvl8pPr>
            <a:lvl9pPr marL="3890963" indent="-268288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2422525" algn="l"/>
              </a:tabLs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0100" indent="-457200">
              <a:buFont typeface="Arial" pitchFamily="34" charset="0"/>
              <a:buChar char="•"/>
            </a:pPr>
            <a:endParaRPr lang="en-GB" dirty="0" smtClean="0"/>
          </a:p>
          <a:p>
            <a:pPr marL="800100" indent="-457200">
              <a:buFont typeface="Arial" pitchFamily="34" charset="0"/>
              <a:buChar char="•"/>
            </a:pPr>
            <a:r>
              <a:rPr lang="lv-LV" dirty="0" smtClean="0"/>
              <a:t>If all the signs are equal – </a:t>
            </a:r>
            <a:r>
              <a:rPr lang="lv-LV" sz="2800" dirty="0" smtClean="0"/>
              <a:t>belongs to GR</a:t>
            </a:r>
          </a:p>
          <a:p>
            <a:pPr marL="800100" indent="-457200">
              <a:buFont typeface="Arial" pitchFamily="34" charset="0"/>
              <a:buChar char="•"/>
            </a:pPr>
            <a:r>
              <a:rPr lang="lv-LV" dirty="0" smtClean="0"/>
              <a:t>If signs are different then</a:t>
            </a:r>
          </a:p>
          <a:p>
            <a:pPr marL="1258888" lvl="1" indent="-457200">
              <a:buFont typeface="Arial" pitchFamily="34" charset="0"/>
              <a:buChar char="•"/>
            </a:pPr>
            <a:r>
              <a:rPr lang="lv-LV" sz="2300" dirty="0" smtClean="0"/>
              <a:t>Half the signs are + and half –</a:t>
            </a:r>
          </a:p>
          <a:p>
            <a:pPr marL="1258888" lvl="1" indent="-457200">
              <a:buFont typeface="Arial" pitchFamily="34" charset="0"/>
              <a:buChar char="•"/>
            </a:pPr>
            <a:r>
              <a:rPr lang="lv-LV" sz="2300" dirty="0" smtClean="0"/>
              <a:t>Does not belong to GR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108487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 animBg="1"/>
      <p:bldP spid="23" grpId="0" animBg="1"/>
      <p:bldP spid="24" grpId="0" animBg="1"/>
      <p:bldP spid="11" grpId="0"/>
    </p:bldLst>
  </p:timing>
</p:sld>
</file>

<file path=ppt/theme/theme1.xml><?xml version="1.0" encoding="utf-8"?>
<a:theme xmlns:a="http://schemas.openxmlformats.org/drawingml/2006/main" name="Latvijas Universitate 1">
  <a:themeElements>
    <a:clrScheme name="Latvijas Universitate 1 2">
      <a:dk1>
        <a:srgbClr val="4D4D4D"/>
      </a:dk1>
      <a:lt1>
        <a:srgbClr val="FFFFFF"/>
      </a:lt1>
      <a:dk2>
        <a:srgbClr val="FF66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40404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tvijas Universitate 1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tvijas Universitate 1 1">
        <a:dk1>
          <a:srgbClr val="336699"/>
        </a:dk1>
        <a:lt1>
          <a:srgbClr val="FFFFFF"/>
        </a:lt1>
        <a:dk2>
          <a:srgbClr val="000000"/>
        </a:dk2>
        <a:lt2>
          <a:srgbClr val="FFFFFF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vijas Universitate 1 2">
        <a:dk1>
          <a:srgbClr val="4D4D4D"/>
        </a:dk1>
        <a:lt1>
          <a:srgbClr val="FFFFFF"/>
        </a:lt1>
        <a:dk2>
          <a:srgbClr val="FF66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404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7422</TotalTime>
  <Words>269</Words>
  <Application>Microsoft Office PowerPoint</Application>
  <PresentationFormat>Custom</PresentationFormat>
  <Paragraphs>63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Latvijas Universitate 1</vt:lpstr>
      <vt:lpstr>Quantum  queries on permutations</vt:lpstr>
      <vt:lpstr>Introduction</vt:lpstr>
      <vt:lpstr>Studied Functions</vt:lpstr>
      <vt:lpstr>Our results for  5-permutations</vt:lpstr>
      <vt:lpstr>PowerPoint Presentation</vt:lpstr>
    </vt:vector>
  </TitlesOfParts>
  <Company>Latvijas Universitātes med. fakultāte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Agni</cp:lastModifiedBy>
  <cp:revision>306</cp:revision>
  <dcterms:created xsi:type="dcterms:W3CDTF">2004-03-09T15:09:36Z</dcterms:created>
  <dcterms:modified xsi:type="dcterms:W3CDTF">2013-01-16T20:40:49Z</dcterms:modified>
</cp:coreProperties>
</file>