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9" r:id="rId11"/>
    <p:sldId id="270" r:id="rId12"/>
    <p:sldId id="277" r:id="rId13"/>
    <p:sldId id="278" r:id="rId14"/>
    <p:sldId id="271" r:id="rId15"/>
    <p:sldId id="272" r:id="rId16"/>
    <p:sldId id="266" r:id="rId17"/>
    <p:sldId id="267" r:id="rId18"/>
    <p:sldId id="273" r:id="rId19"/>
    <p:sldId id="274" r:id="rId20"/>
    <p:sldId id="268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6" autoAdjust="0"/>
  </p:normalViewPr>
  <p:slideViewPr>
    <p:cSldViewPr>
      <p:cViewPr varScale="1">
        <p:scale>
          <a:sx n="84" d="100"/>
          <a:sy n="84" d="100"/>
        </p:scale>
        <p:origin x="-845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5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ries\Documents\Projects\StateCoverage\Papers\sofsem2013\Resultaten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ries\Documents\Projects\StateCoverage\Papers\sofsem2013\Resultaten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ries\Documents\Projects\StateCoverage\Papers\sofsem2013\Resultaten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Code Coverage</a:t>
            </a:r>
          </a:p>
        </c:rich>
      </c:tx>
      <c:layout>
        <c:manualLayout>
          <c:xMode val="edge"/>
          <c:yMode val="edge"/>
          <c:x val="0.43536707352343201"/>
          <c:y val="2.0339067670888979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6.3794531897266027E-2"/>
          <c:y val="0.13586956521739141"/>
          <c:w val="0.82601491300745655"/>
          <c:h val="0.75135869565217472"/>
        </c:manualLayout>
      </c:layout>
      <c:scatterChart>
        <c:scatterStyle val="lineMarker"/>
        <c:ser>
          <c:idx val="0"/>
          <c:order val="0"/>
          <c:tx>
            <c:v>user 1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Blad1!$B$2:$B$9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</c:numCache>
            </c:numRef>
          </c:xVal>
          <c:yVal>
            <c:numRef>
              <c:f>Blad1!$D$2:$D$9</c:f>
              <c:numCache>
                <c:formatCode>General</c:formatCode>
                <c:ptCount val="8"/>
                <c:pt idx="0">
                  <c:v>2.319999999999999</c:v>
                </c:pt>
                <c:pt idx="1">
                  <c:v>7.87</c:v>
                </c:pt>
                <c:pt idx="2">
                  <c:v>13.23</c:v>
                </c:pt>
                <c:pt idx="3">
                  <c:v>17.439999999999994</c:v>
                </c:pt>
                <c:pt idx="4">
                  <c:v>20.57</c:v>
                </c:pt>
                <c:pt idx="5">
                  <c:v>20.830000000000005</c:v>
                </c:pt>
                <c:pt idx="6">
                  <c:v>26.38</c:v>
                </c:pt>
                <c:pt idx="7">
                  <c:v>26.650000000000006</c:v>
                </c:pt>
              </c:numCache>
            </c:numRef>
          </c:yVal>
        </c:ser>
        <c:ser>
          <c:idx val="1"/>
          <c:order val="1"/>
          <c:tx>
            <c:v>user 2</c:v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Blad1!$B$10:$B$13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</c:numCache>
            </c:numRef>
          </c:xVal>
          <c:yVal>
            <c:numRef>
              <c:f>Blad1!$D$10:$D$13</c:f>
              <c:numCache>
                <c:formatCode>General</c:formatCode>
                <c:ptCount val="4"/>
                <c:pt idx="0">
                  <c:v>19.579999999999991</c:v>
                </c:pt>
                <c:pt idx="1">
                  <c:v>32.730000000000011</c:v>
                </c:pt>
                <c:pt idx="2">
                  <c:v>38.17</c:v>
                </c:pt>
                <c:pt idx="3">
                  <c:v>39.24</c:v>
                </c:pt>
              </c:numCache>
            </c:numRef>
          </c:yVal>
        </c:ser>
        <c:ser>
          <c:idx val="2"/>
          <c:order val="2"/>
          <c:tx>
            <c:v>user 3</c:v>
          </c:tx>
          <c:spPr>
            <a:ln w="12700">
              <a:solidFill>
                <a:srgbClr val="FFFF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xVal>
            <c:numRef>
              <c:f>Blad1!$B$14:$B$18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</c:numCache>
            </c:numRef>
          </c:xVal>
          <c:yVal>
            <c:numRef>
              <c:f>Blad1!$D$14:$D$18</c:f>
              <c:numCache>
                <c:formatCode>General</c:formatCode>
                <c:ptCount val="5"/>
                <c:pt idx="0">
                  <c:v>23.91</c:v>
                </c:pt>
                <c:pt idx="1">
                  <c:v>40.47</c:v>
                </c:pt>
                <c:pt idx="2">
                  <c:v>40.47</c:v>
                </c:pt>
                <c:pt idx="3">
                  <c:v>44.21</c:v>
                </c:pt>
                <c:pt idx="4">
                  <c:v>46.78</c:v>
                </c:pt>
              </c:numCache>
            </c:numRef>
          </c:yVal>
        </c:ser>
        <c:ser>
          <c:idx val="3"/>
          <c:order val="3"/>
          <c:tx>
            <c:v>user 4</c:v>
          </c:tx>
          <c:spPr>
            <a:ln w="12700">
              <a:solidFill>
                <a:srgbClr val="00FFFF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xVal>
            <c:numRef>
              <c:f>Blad1!$B$19:$B$22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</c:numCache>
            </c:numRef>
          </c:xVal>
          <c:yVal>
            <c:numRef>
              <c:f>Blad1!$D$19:$D$22</c:f>
              <c:numCache>
                <c:formatCode>General</c:formatCode>
                <c:ptCount val="4"/>
                <c:pt idx="0">
                  <c:v>8.67</c:v>
                </c:pt>
                <c:pt idx="1">
                  <c:v>22.84</c:v>
                </c:pt>
                <c:pt idx="2">
                  <c:v>23.73</c:v>
                </c:pt>
                <c:pt idx="3">
                  <c:v>23.91</c:v>
                </c:pt>
              </c:numCache>
            </c:numRef>
          </c:yVal>
        </c:ser>
        <c:ser>
          <c:idx val="4"/>
          <c:order val="4"/>
          <c:tx>
            <c:v>user 5</c:v>
          </c:tx>
          <c:spPr>
            <a:ln w="12700">
              <a:solidFill>
                <a:srgbClr val="800080"/>
              </a:solidFill>
              <a:prstDash val="solid"/>
            </a:ln>
          </c:spPr>
          <c:marker>
            <c:symbol val="star"/>
            <c:size val="5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xVal>
            <c:numRef>
              <c:f>Blad1!$B$23:$B$26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</c:numCache>
            </c:numRef>
          </c:xVal>
          <c:yVal>
            <c:numRef>
              <c:f>Blad1!$D$23:$D$26</c:f>
              <c:numCache>
                <c:formatCode>General</c:formatCode>
                <c:ptCount val="4"/>
                <c:pt idx="0">
                  <c:v>6.35</c:v>
                </c:pt>
                <c:pt idx="1">
                  <c:v>42.92</c:v>
                </c:pt>
                <c:pt idx="2">
                  <c:v>43.1</c:v>
                </c:pt>
                <c:pt idx="3">
                  <c:v>43.37</c:v>
                </c:pt>
              </c:numCache>
            </c:numRef>
          </c:yVal>
        </c:ser>
        <c:ser>
          <c:idx val="5"/>
          <c:order val="5"/>
          <c:tx>
            <c:v>user 6</c:v>
          </c:tx>
          <c:spPr>
            <a:ln w="12700">
              <a:solidFill>
                <a:srgbClr val="800000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xVal>
            <c:numRef>
              <c:f>Blad1!$B$27:$B$32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</c:numCache>
            </c:numRef>
          </c:xVal>
          <c:yVal>
            <c:numRef>
              <c:f>Blad1!$D$27:$D$32</c:f>
              <c:numCache>
                <c:formatCode>General</c:formatCode>
                <c:ptCount val="6"/>
                <c:pt idx="0">
                  <c:v>17.170000000000005</c:v>
                </c:pt>
                <c:pt idx="1">
                  <c:v>17.610000000000007</c:v>
                </c:pt>
                <c:pt idx="2">
                  <c:v>19.22</c:v>
                </c:pt>
                <c:pt idx="3">
                  <c:v>19.489999999999984</c:v>
                </c:pt>
                <c:pt idx="4">
                  <c:v>25.39</c:v>
                </c:pt>
                <c:pt idx="5">
                  <c:v>25.57</c:v>
                </c:pt>
              </c:numCache>
            </c:numRef>
          </c:yVal>
        </c:ser>
        <c:ser>
          <c:idx val="6"/>
          <c:order val="6"/>
          <c:tx>
            <c:v>user 7</c:v>
          </c:tx>
          <c:spPr>
            <a:ln w="12700">
              <a:solidFill>
                <a:srgbClr val="008080"/>
              </a:solidFill>
              <a:prstDash val="solid"/>
            </a:ln>
          </c:spPr>
          <c:marker>
            <c:symbol val="plus"/>
            <c:size val="5"/>
            <c:spPr>
              <a:noFill/>
              <a:ln>
                <a:solidFill>
                  <a:srgbClr val="008080"/>
                </a:solidFill>
                <a:prstDash val="solid"/>
              </a:ln>
            </c:spPr>
          </c:marker>
          <c:xVal>
            <c:numRef>
              <c:f>Blad1!$B$33:$B$38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</c:numCache>
            </c:numRef>
          </c:xVal>
          <c:yVal>
            <c:numRef>
              <c:f>Blad1!$D$33:$D$38</c:f>
              <c:numCache>
                <c:formatCode>General</c:formatCode>
                <c:ptCount val="6"/>
                <c:pt idx="0">
                  <c:v>2.319999999999999</c:v>
                </c:pt>
                <c:pt idx="1">
                  <c:v>7.78</c:v>
                </c:pt>
                <c:pt idx="2">
                  <c:v>26.650000000000006</c:v>
                </c:pt>
                <c:pt idx="3">
                  <c:v>30.759999999999994</c:v>
                </c:pt>
                <c:pt idx="4">
                  <c:v>31.38</c:v>
                </c:pt>
                <c:pt idx="5">
                  <c:v>33.53</c:v>
                </c:pt>
              </c:numCache>
            </c:numRef>
          </c:yVal>
        </c:ser>
        <c:ser>
          <c:idx val="7"/>
          <c:order val="7"/>
          <c:tx>
            <c:v>user 8</c:v>
          </c:tx>
          <c:spPr>
            <a:ln w="12700">
              <a:solidFill>
                <a:srgbClr val="0000FF"/>
              </a:solidFill>
              <a:prstDash val="solid"/>
            </a:ln>
          </c:spPr>
          <c:marker>
            <c:symbol val="dot"/>
            <c:size val="5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xVal>
            <c:numRef>
              <c:f>Blad1!$B$39:$B$42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</c:numCache>
            </c:numRef>
          </c:xVal>
          <c:yVal>
            <c:numRef>
              <c:f>Blad1!$D$39:$D$42</c:f>
              <c:numCache>
                <c:formatCode>General</c:formatCode>
                <c:ptCount val="4"/>
                <c:pt idx="0">
                  <c:v>7.78</c:v>
                </c:pt>
                <c:pt idx="1">
                  <c:v>7.78</c:v>
                </c:pt>
                <c:pt idx="2">
                  <c:v>11.09</c:v>
                </c:pt>
                <c:pt idx="3">
                  <c:v>11.09</c:v>
                </c:pt>
              </c:numCache>
            </c:numRef>
          </c:yVal>
        </c:ser>
        <c:ser>
          <c:idx val="8"/>
          <c:order val="8"/>
          <c:tx>
            <c:v>user 9</c:v>
          </c:tx>
          <c:spPr>
            <a:ln w="12700">
              <a:solidFill>
                <a:srgbClr val="00CCFF"/>
              </a:solidFill>
              <a:prstDash val="solid"/>
            </a:ln>
          </c:spPr>
          <c:marker>
            <c:symbol val="dash"/>
            <c:size val="5"/>
            <c:spPr>
              <a:noFill/>
              <a:ln>
                <a:solidFill>
                  <a:srgbClr val="00CCFF"/>
                </a:solidFill>
                <a:prstDash val="solid"/>
              </a:ln>
            </c:spPr>
          </c:marker>
          <c:xVal>
            <c:numRef>
              <c:f>Blad1!$B$43:$B$50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</c:numCache>
            </c:numRef>
          </c:xVal>
          <c:yVal>
            <c:numRef>
              <c:f>Blad1!$D$43:$D$50</c:f>
              <c:numCache>
                <c:formatCode>General</c:formatCode>
                <c:ptCount val="8"/>
                <c:pt idx="0">
                  <c:v>8.0500000000000007</c:v>
                </c:pt>
                <c:pt idx="1">
                  <c:v>13.05</c:v>
                </c:pt>
                <c:pt idx="2">
                  <c:v>17.079999999999991</c:v>
                </c:pt>
                <c:pt idx="3">
                  <c:v>22.71</c:v>
                </c:pt>
                <c:pt idx="4">
                  <c:v>36.130000000000003</c:v>
                </c:pt>
                <c:pt idx="5">
                  <c:v>37.03</c:v>
                </c:pt>
                <c:pt idx="6">
                  <c:v>38.190000000000012</c:v>
                </c:pt>
                <c:pt idx="7">
                  <c:v>38.190000000000012</c:v>
                </c:pt>
              </c:numCache>
            </c:numRef>
          </c:yVal>
        </c:ser>
        <c:ser>
          <c:idx val="9"/>
          <c:order val="9"/>
          <c:tx>
            <c:v>user 10</c:v>
          </c:tx>
          <c:spPr>
            <a:ln w="12700">
              <a:solidFill>
                <a:srgbClr val="CCFFFF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CCFFFF"/>
              </a:solidFill>
              <a:ln>
                <a:solidFill>
                  <a:srgbClr val="CCFFFF"/>
                </a:solidFill>
                <a:prstDash val="solid"/>
              </a:ln>
            </c:spPr>
          </c:marker>
          <c:xVal>
            <c:numRef>
              <c:f>Blad1!$B$51:$B$54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</c:numCache>
            </c:numRef>
          </c:xVal>
          <c:yVal>
            <c:numRef>
              <c:f>Blad1!$D$51:$D$54</c:f>
              <c:numCache>
                <c:formatCode>General</c:formatCode>
                <c:ptCount val="4"/>
                <c:pt idx="0">
                  <c:v>31.810000000000006</c:v>
                </c:pt>
                <c:pt idx="1">
                  <c:v>46.81</c:v>
                </c:pt>
                <c:pt idx="2">
                  <c:v>47.3</c:v>
                </c:pt>
                <c:pt idx="3">
                  <c:v>49.98</c:v>
                </c:pt>
              </c:numCache>
            </c:numRef>
          </c:yVal>
        </c:ser>
        <c:ser>
          <c:idx val="10"/>
          <c:order val="10"/>
          <c:tx>
            <c:v>user 11</c:v>
          </c:tx>
          <c:spPr>
            <a:ln w="12700">
              <a:solidFill>
                <a:srgbClr val="CCFFCC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CCFFCC"/>
              </a:solidFill>
              <a:ln>
                <a:solidFill>
                  <a:srgbClr val="CCFFCC"/>
                </a:solidFill>
                <a:prstDash val="solid"/>
              </a:ln>
            </c:spPr>
          </c:marker>
          <c:xVal>
            <c:numRef>
              <c:f>Blad1!$B$55:$B$58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</c:numCache>
            </c:numRef>
          </c:xVal>
          <c:yVal>
            <c:numRef>
              <c:f>Blad1!$D$55:$D$58</c:f>
              <c:numCache>
                <c:formatCode>General</c:formatCode>
                <c:ptCount val="4"/>
                <c:pt idx="0">
                  <c:v>2.59</c:v>
                </c:pt>
                <c:pt idx="1">
                  <c:v>14.93</c:v>
                </c:pt>
                <c:pt idx="2">
                  <c:v>15.2</c:v>
                </c:pt>
                <c:pt idx="3">
                  <c:v>15.2</c:v>
                </c:pt>
              </c:numCache>
            </c:numRef>
          </c:yVal>
        </c:ser>
        <c:ser>
          <c:idx val="11"/>
          <c:order val="11"/>
          <c:tx>
            <c:v>user 12</c:v>
          </c:tx>
          <c:spPr>
            <a:ln w="12700">
              <a:solidFill>
                <a:srgbClr val="FFFF99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FF99"/>
              </a:solidFill>
              <a:ln>
                <a:solidFill>
                  <a:srgbClr val="FFFF99"/>
                </a:solidFill>
                <a:prstDash val="solid"/>
              </a:ln>
            </c:spPr>
          </c:marker>
          <c:xVal>
            <c:numRef>
              <c:f>Blad1!$B$59:$B$63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</c:numCache>
            </c:numRef>
          </c:xVal>
          <c:yVal>
            <c:numRef>
              <c:f>Blad1!$D$59:$D$63</c:f>
              <c:numCache>
                <c:formatCode>General</c:formatCode>
                <c:ptCount val="5"/>
                <c:pt idx="0">
                  <c:v>16.72</c:v>
                </c:pt>
                <c:pt idx="1">
                  <c:v>24.71</c:v>
                </c:pt>
                <c:pt idx="2">
                  <c:v>42.03</c:v>
                </c:pt>
                <c:pt idx="3">
                  <c:v>45.32</c:v>
                </c:pt>
                <c:pt idx="4">
                  <c:v>45.5</c:v>
                </c:pt>
              </c:numCache>
            </c:numRef>
          </c:yVal>
        </c:ser>
        <c:ser>
          <c:idx val="12"/>
          <c:order val="12"/>
          <c:tx>
            <c:v>user 13</c:v>
          </c:tx>
          <c:spPr>
            <a:ln w="12700">
              <a:solidFill>
                <a:srgbClr val="99CCFF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99CCFF"/>
                </a:solidFill>
                <a:prstDash val="solid"/>
              </a:ln>
            </c:spPr>
          </c:marker>
          <c:xVal>
            <c:numRef>
              <c:f>Blad1!$B$64:$B$69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</c:numCache>
            </c:numRef>
          </c:xVal>
          <c:yVal>
            <c:numRef>
              <c:f>Blad1!$D$64:$D$69</c:f>
              <c:numCache>
                <c:formatCode>General</c:formatCode>
                <c:ptCount val="6"/>
                <c:pt idx="0">
                  <c:v>8.67</c:v>
                </c:pt>
                <c:pt idx="1">
                  <c:v>14.13</c:v>
                </c:pt>
                <c:pt idx="2">
                  <c:v>20.39</c:v>
                </c:pt>
                <c:pt idx="3">
                  <c:v>21.73</c:v>
                </c:pt>
                <c:pt idx="4" formatCode="0.00">
                  <c:v>21.73</c:v>
                </c:pt>
                <c:pt idx="5">
                  <c:v>21.73</c:v>
                </c:pt>
              </c:numCache>
            </c:numRef>
          </c:yVal>
        </c:ser>
        <c:axId val="111086208"/>
        <c:axId val="111162880"/>
      </c:scatterChart>
      <c:valAx>
        <c:axId val="1110862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# detected faults</a:t>
                </a:r>
              </a:p>
            </c:rich>
          </c:tx>
          <c:layout>
            <c:manualLayout>
              <c:xMode val="edge"/>
              <c:yMode val="edge"/>
              <c:x val="0.42192351266779332"/>
              <c:y val="0.942372938776674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162880"/>
        <c:crosses val="autoZero"/>
        <c:crossBetween val="midCat"/>
      </c:valAx>
      <c:valAx>
        <c:axId val="11116288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Code coverage %</a:t>
                </a:r>
              </a:p>
            </c:rich>
          </c:tx>
          <c:layout>
            <c:manualLayout>
              <c:xMode val="edge"/>
              <c:yMode val="edge"/>
              <c:x val="1.1375354178490739E-2"/>
              <c:y val="0.4101695338354446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086208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0637945318972701"/>
          <c:y val="0.27853260869565238"/>
          <c:w val="8.9478044739022392E-2"/>
          <c:h val="0.46603260869565238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State coverage</a:t>
            </a:r>
          </a:p>
        </c:rich>
      </c:tx>
      <c:layout>
        <c:manualLayout>
          <c:xMode val="edge"/>
          <c:yMode val="edge"/>
          <c:x val="0.43743538892766848"/>
          <c:y val="2.0339067670888979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7.5393537696768889E-2"/>
          <c:y val="0.13586956521739141"/>
          <c:w val="0.81441590720795309"/>
          <c:h val="0.75135869565217472"/>
        </c:manualLayout>
      </c:layout>
      <c:scatterChart>
        <c:scatterStyle val="lineMarker"/>
        <c:ser>
          <c:idx val="0"/>
          <c:order val="0"/>
          <c:tx>
            <c:v>user 1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Blad1!$B$2:$B$9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</c:numCache>
            </c:numRef>
          </c:xVal>
          <c:yVal>
            <c:numRef>
              <c:f>Blad1!$AC$2:$AC$9</c:f>
              <c:numCache>
                <c:formatCode>0.00</c:formatCode>
                <c:ptCount val="8"/>
                <c:pt idx="0">
                  <c:v>0</c:v>
                </c:pt>
                <c:pt idx="1">
                  <c:v>0.38000000000000012</c:v>
                </c:pt>
                <c:pt idx="2">
                  <c:v>0.21000000000000005</c:v>
                </c:pt>
                <c:pt idx="3">
                  <c:v>0.19</c:v>
                </c:pt>
                <c:pt idx="4">
                  <c:v>0.18000000000000005</c:v>
                </c:pt>
                <c:pt idx="5">
                  <c:v>0.18000000000000005</c:v>
                </c:pt>
                <c:pt idx="6">
                  <c:v>0.18000000000000005</c:v>
                </c:pt>
                <c:pt idx="7">
                  <c:v>0.98</c:v>
                </c:pt>
              </c:numCache>
            </c:numRef>
          </c:yVal>
        </c:ser>
        <c:ser>
          <c:idx val="1"/>
          <c:order val="1"/>
          <c:tx>
            <c:v>user 2</c:v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Blad1!$B$10:$B$13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</c:numCache>
            </c:numRef>
          </c:xVal>
          <c:yVal>
            <c:numRef>
              <c:f>Blad1!$AC$10:$AC$13</c:f>
              <c:numCache>
                <c:formatCode>0.00</c:formatCode>
                <c:ptCount val="4"/>
                <c:pt idx="0">
                  <c:v>0.15000000000000005</c:v>
                </c:pt>
                <c:pt idx="1">
                  <c:v>0.15000000000000005</c:v>
                </c:pt>
                <c:pt idx="2">
                  <c:v>0.12000000000000002</c:v>
                </c:pt>
                <c:pt idx="3">
                  <c:v>0.58000000000000007</c:v>
                </c:pt>
              </c:numCache>
            </c:numRef>
          </c:yVal>
        </c:ser>
        <c:ser>
          <c:idx val="2"/>
          <c:order val="2"/>
          <c:tx>
            <c:v>user 3</c:v>
          </c:tx>
          <c:spPr>
            <a:ln w="12700">
              <a:solidFill>
                <a:srgbClr val="FFFF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xVal>
            <c:numRef>
              <c:f>Blad1!$B$14:$B$18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</c:numCache>
            </c:numRef>
          </c:xVal>
          <c:yVal>
            <c:numRef>
              <c:f>Blad1!$AC$14:$AC$18</c:f>
              <c:numCache>
                <c:formatCode>0.00</c:formatCode>
                <c:ptCount val="5"/>
                <c:pt idx="0">
                  <c:v>0.55000000000000004</c:v>
                </c:pt>
                <c:pt idx="1">
                  <c:v>0.45</c:v>
                </c:pt>
                <c:pt idx="2">
                  <c:v>0.45</c:v>
                </c:pt>
                <c:pt idx="3">
                  <c:v>0.45</c:v>
                </c:pt>
                <c:pt idx="4">
                  <c:v>0.56000000000000005</c:v>
                </c:pt>
              </c:numCache>
            </c:numRef>
          </c:yVal>
        </c:ser>
        <c:ser>
          <c:idx val="3"/>
          <c:order val="3"/>
          <c:tx>
            <c:v>user 4</c:v>
          </c:tx>
          <c:spPr>
            <a:ln w="12700">
              <a:solidFill>
                <a:srgbClr val="00FFFF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xVal>
            <c:numRef>
              <c:f>Blad1!$B$19:$B$22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</c:numCache>
            </c:numRef>
          </c:xVal>
          <c:yVal>
            <c:numRef>
              <c:f>Blad1!$AC$19:$AC$22</c:f>
              <c:numCache>
                <c:formatCode>0.00</c:formatCode>
                <c:ptCount val="4"/>
                <c:pt idx="0">
                  <c:v>0.62000000000000022</c:v>
                </c:pt>
                <c:pt idx="1">
                  <c:v>0.67000000000000026</c:v>
                </c:pt>
                <c:pt idx="2">
                  <c:v>0.63000000000000023</c:v>
                </c:pt>
                <c:pt idx="3">
                  <c:v>0.91</c:v>
                </c:pt>
              </c:numCache>
            </c:numRef>
          </c:yVal>
        </c:ser>
        <c:ser>
          <c:idx val="4"/>
          <c:order val="4"/>
          <c:tx>
            <c:v>user 5</c:v>
          </c:tx>
          <c:spPr>
            <a:ln w="12700">
              <a:solidFill>
                <a:srgbClr val="800080"/>
              </a:solidFill>
              <a:prstDash val="solid"/>
            </a:ln>
          </c:spPr>
          <c:marker>
            <c:symbol val="star"/>
            <c:size val="5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xVal>
            <c:numRef>
              <c:f>Blad1!$B$23:$B$26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</c:numCache>
            </c:numRef>
          </c:xVal>
          <c:yVal>
            <c:numRef>
              <c:f>Blad1!$AC$23:$AC$26</c:f>
              <c:numCache>
                <c:formatCode>0.00</c:formatCode>
                <c:ptCount val="4"/>
                <c:pt idx="0">
                  <c:v>0.55000000000000004</c:v>
                </c:pt>
                <c:pt idx="1">
                  <c:v>0.3600000000000001</c:v>
                </c:pt>
                <c:pt idx="2">
                  <c:v>0.35000000000000009</c:v>
                </c:pt>
                <c:pt idx="3">
                  <c:v>0.56999999999999995</c:v>
                </c:pt>
              </c:numCache>
            </c:numRef>
          </c:yVal>
        </c:ser>
        <c:ser>
          <c:idx val="5"/>
          <c:order val="5"/>
          <c:tx>
            <c:v>user 6</c:v>
          </c:tx>
          <c:spPr>
            <a:ln w="12700">
              <a:solidFill>
                <a:srgbClr val="800000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xVal>
            <c:numRef>
              <c:f>Blad1!$B$27:$B$32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</c:numCache>
            </c:numRef>
          </c:xVal>
          <c:yVal>
            <c:numRef>
              <c:f>Blad1!$AC$27:$AC$32</c:f>
              <c:numCache>
                <c:formatCode>0.00</c:formatCode>
                <c:ptCount val="6"/>
                <c:pt idx="0">
                  <c:v>0.52</c:v>
                </c:pt>
                <c:pt idx="1">
                  <c:v>0.52</c:v>
                </c:pt>
                <c:pt idx="2">
                  <c:v>0.47000000000000008</c:v>
                </c:pt>
                <c:pt idx="3">
                  <c:v>0.47000000000000008</c:v>
                </c:pt>
                <c:pt idx="4">
                  <c:v>0.45</c:v>
                </c:pt>
                <c:pt idx="5">
                  <c:v>0.94000000000000017</c:v>
                </c:pt>
              </c:numCache>
            </c:numRef>
          </c:yVal>
        </c:ser>
        <c:ser>
          <c:idx val="6"/>
          <c:order val="6"/>
          <c:tx>
            <c:v>user 7</c:v>
          </c:tx>
          <c:spPr>
            <a:ln w="12700">
              <a:solidFill>
                <a:srgbClr val="008080"/>
              </a:solidFill>
              <a:prstDash val="solid"/>
            </a:ln>
          </c:spPr>
          <c:marker>
            <c:symbol val="plus"/>
            <c:size val="5"/>
            <c:spPr>
              <a:noFill/>
              <a:ln>
                <a:solidFill>
                  <a:srgbClr val="008080"/>
                </a:solidFill>
                <a:prstDash val="solid"/>
              </a:ln>
            </c:spPr>
          </c:marker>
          <c:xVal>
            <c:numRef>
              <c:f>Blad1!$B$33:$B$38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</c:numCache>
            </c:numRef>
          </c:xVal>
          <c:yVal>
            <c:numRef>
              <c:f>Blad1!$AC$33:$AC$38</c:f>
              <c:numCache>
                <c:formatCode>0.00</c:formatCode>
                <c:ptCount val="6"/>
                <c:pt idx="0">
                  <c:v>0</c:v>
                </c:pt>
                <c:pt idx="1">
                  <c:v>0.64000000000000024</c:v>
                </c:pt>
                <c:pt idx="2">
                  <c:v>0.31000000000000011</c:v>
                </c:pt>
                <c:pt idx="3">
                  <c:v>0.35000000000000009</c:v>
                </c:pt>
                <c:pt idx="4">
                  <c:v>0.26</c:v>
                </c:pt>
                <c:pt idx="5">
                  <c:v>0.59</c:v>
                </c:pt>
              </c:numCache>
            </c:numRef>
          </c:yVal>
        </c:ser>
        <c:ser>
          <c:idx val="7"/>
          <c:order val="7"/>
          <c:tx>
            <c:v>user 8</c:v>
          </c:tx>
          <c:spPr>
            <a:ln w="12700">
              <a:solidFill>
                <a:srgbClr val="0000FF"/>
              </a:solidFill>
              <a:prstDash val="solid"/>
            </a:ln>
          </c:spPr>
          <c:marker>
            <c:symbol val="dot"/>
            <c:size val="5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xVal>
            <c:numRef>
              <c:f>Blad1!$B$39:$B$42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</c:numCache>
            </c:numRef>
          </c:xVal>
          <c:yVal>
            <c:numRef>
              <c:f>Blad1!$AC$39:$AC$42</c:f>
              <c:numCache>
                <c:formatCode>0.00</c:formatCode>
                <c:ptCount val="4"/>
                <c:pt idx="0">
                  <c:v>0.63000000000000023</c:v>
                </c:pt>
                <c:pt idx="1">
                  <c:v>0.63000000000000023</c:v>
                </c:pt>
                <c:pt idx="2">
                  <c:v>0.54</c:v>
                </c:pt>
                <c:pt idx="3">
                  <c:v>0.45</c:v>
                </c:pt>
              </c:numCache>
            </c:numRef>
          </c:yVal>
        </c:ser>
        <c:ser>
          <c:idx val="8"/>
          <c:order val="8"/>
          <c:tx>
            <c:v>user 9</c:v>
          </c:tx>
          <c:spPr>
            <a:ln w="12700">
              <a:solidFill>
                <a:srgbClr val="00CCFF"/>
              </a:solidFill>
              <a:prstDash val="solid"/>
            </a:ln>
          </c:spPr>
          <c:marker>
            <c:symbol val="dash"/>
            <c:size val="5"/>
            <c:spPr>
              <a:noFill/>
              <a:ln>
                <a:solidFill>
                  <a:srgbClr val="00CCFF"/>
                </a:solidFill>
                <a:prstDash val="solid"/>
              </a:ln>
            </c:spPr>
          </c:marker>
          <c:xVal>
            <c:numRef>
              <c:f>Blad1!$B$43:$B$50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</c:numCache>
            </c:numRef>
          </c:xVal>
          <c:yVal>
            <c:numRef>
              <c:f>Blad1!$AC$43:$AC$50</c:f>
              <c:numCache>
                <c:formatCode>0.00</c:formatCode>
                <c:ptCount val="8"/>
                <c:pt idx="0">
                  <c:v>0.48000000000000009</c:v>
                </c:pt>
                <c:pt idx="1">
                  <c:v>0.29000000000000009</c:v>
                </c:pt>
                <c:pt idx="2">
                  <c:v>0.27</c:v>
                </c:pt>
                <c:pt idx="3">
                  <c:v>0.24000000000000005</c:v>
                </c:pt>
                <c:pt idx="4">
                  <c:v>0.21000000000000005</c:v>
                </c:pt>
                <c:pt idx="5">
                  <c:v>0.21000000000000005</c:v>
                </c:pt>
                <c:pt idx="6">
                  <c:v>0.22</c:v>
                </c:pt>
                <c:pt idx="7">
                  <c:v>0.92</c:v>
                </c:pt>
              </c:numCache>
            </c:numRef>
          </c:yVal>
        </c:ser>
        <c:ser>
          <c:idx val="9"/>
          <c:order val="9"/>
          <c:tx>
            <c:v>user 10</c:v>
          </c:tx>
          <c:spPr>
            <a:ln w="12700">
              <a:solidFill>
                <a:srgbClr val="CCFFFF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CCFFFF"/>
              </a:solidFill>
              <a:ln>
                <a:solidFill>
                  <a:srgbClr val="CCFFFF"/>
                </a:solidFill>
                <a:prstDash val="solid"/>
              </a:ln>
            </c:spPr>
          </c:marker>
          <c:xVal>
            <c:numRef>
              <c:f>Blad1!$B$51:$B$54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</c:numCache>
            </c:numRef>
          </c:xVal>
          <c:yVal>
            <c:numRef>
              <c:f>Blad1!$AC$51:$AC$54</c:f>
              <c:numCache>
                <c:formatCode>0.00</c:formatCode>
                <c:ptCount val="4"/>
                <c:pt idx="0">
                  <c:v>0.14000000000000001</c:v>
                </c:pt>
                <c:pt idx="1">
                  <c:v>0.24000000000000005</c:v>
                </c:pt>
                <c:pt idx="2">
                  <c:v>0.24000000000000005</c:v>
                </c:pt>
                <c:pt idx="3">
                  <c:v>0.69000000000000017</c:v>
                </c:pt>
              </c:numCache>
            </c:numRef>
          </c:yVal>
        </c:ser>
        <c:ser>
          <c:idx val="10"/>
          <c:order val="10"/>
          <c:tx>
            <c:v>user 11</c:v>
          </c:tx>
          <c:spPr>
            <a:ln w="12700">
              <a:solidFill>
                <a:srgbClr val="CCFFCC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CCFFCC"/>
              </a:solidFill>
              <a:ln>
                <a:solidFill>
                  <a:srgbClr val="CCFFCC"/>
                </a:solidFill>
                <a:prstDash val="solid"/>
              </a:ln>
            </c:spPr>
          </c:marker>
          <c:xVal>
            <c:numRef>
              <c:f>Blad1!$B$55:$B$58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</c:numCache>
            </c:numRef>
          </c:xVal>
          <c:yVal>
            <c:numRef>
              <c:f>Blad1!$AC$55:$AC$58</c:f>
              <c:numCache>
                <c:formatCode>0.00</c:formatCode>
                <c:ptCount val="4"/>
                <c:pt idx="0">
                  <c:v>0.33000000000000013</c:v>
                </c:pt>
                <c:pt idx="1">
                  <c:v>0.45</c:v>
                </c:pt>
                <c:pt idx="2">
                  <c:v>0.39000000000000012</c:v>
                </c:pt>
                <c:pt idx="3">
                  <c:v>0.9700000000000002</c:v>
                </c:pt>
              </c:numCache>
            </c:numRef>
          </c:yVal>
        </c:ser>
        <c:ser>
          <c:idx val="11"/>
          <c:order val="11"/>
          <c:tx>
            <c:v>user 12</c:v>
          </c:tx>
          <c:spPr>
            <a:ln w="12700">
              <a:solidFill>
                <a:srgbClr val="FFFF99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FF99"/>
              </a:solidFill>
              <a:ln>
                <a:solidFill>
                  <a:srgbClr val="FFFF99"/>
                </a:solidFill>
                <a:prstDash val="solid"/>
              </a:ln>
            </c:spPr>
          </c:marker>
          <c:xVal>
            <c:numRef>
              <c:f>Blad1!$B$59:$B$63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</c:numCache>
            </c:numRef>
          </c:xVal>
          <c:yVal>
            <c:numRef>
              <c:f>Blad1!$AC$59:$AC$63</c:f>
              <c:numCache>
                <c:formatCode>0.00</c:formatCode>
                <c:ptCount val="5"/>
                <c:pt idx="0">
                  <c:v>0.45</c:v>
                </c:pt>
                <c:pt idx="1">
                  <c:v>0.52</c:v>
                </c:pt>
                <c:pt idx="2">
                  <c:v>0.4</c:v>
                </c:pt>
                <c:pt idx="3">
                  <c:v>0.38000000000000012</c:v>
                </c:pt>
                <c:pt idx="4">
                  <c:v>0.56999999999999995</c:v>
                </c:pt>
              </c:numCache>
            </c:numRef>
          </c:yVal>
        </c:ser>
        <c:ser>
          <c:idx val="12"/>
          <c:order val="12"/>
          <c:tx>
            <c:v>user 13</c:v>
          </c:tx>
          <c:spPr>
            <a:ln w="12700">
              <a:solidFill>
                <a:srgbClr val="99CCFF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99CCFF"/>
                </a:solidFill>
                <a:prstDash val="solid"/>
              </a:ln>
            </c:spPr>
          </c:marker>
          <c:xVal>
            <c:numRef>
              <c:f>Blad1!$B$64:$B$69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</c:numCache>
            </c:numRef>
          </c:xVal>
          <c:yVal>
            <c:numRef>
              <c:f>Blad1!$AC$64:$AC$69</c:f>
              <c:numCache>
                <c:formatCode>0.00</c:formatCode>
                <c:ptCount val="6"/>
                <c:pt idx="0">
                  <c:v>0.1</c:v>
                </c:pt>
                <c:pt idx="1">
                  <c:v>0.16</c:v>
                </c:pt>
                <c:pt idx="2">
                  <c:v>0.19</c:v>
                </c:pt>
                <c:pt idx="3">
                  <c:v>0.24000000000000005</c:v>
                </c:pt>
                <c:pt idx="4">
                  <c:v>0.24000000000000005</c:v>
                </c:pt>
                <c:pt idx="5">
                  <c:v>0.71000000000000019</c:v>
                </c:pt>
              </c:numCache>
            </c:numRef>
          </c:yVal>
        </c:ser>
        <c:axId val="100339712"/>
        <c:axId val="100342016"/>
      </c:scatterChart>
      <c:valAx>
        <c:axId val="1003397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# detected faults</a:t>
                </a:r>
              </a:p>
            </c:rich>
          </c:tx>
          <c:layout>
            <c:manualLayout>
              <c:xMode val="edge"/>
              <c:yMode val="edge"/>
              <c:x val="0.41882109392498318"/>
              <c:y val="0.942372938776674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342016"/>
        <c:crosses val="autoZero"/>
        <c:crossBetween val="midCat"/>
      </c:valAx>
      <c:valAx>
        <c:axId val="10034201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State coverage %</a:t>
                </a:r>
              </a:p>
            </c:rich>
          </c:tx>
          <c:layout>
            <c:manualLayout>
              <c:xMode val="edge"/>
              <c:yMode val="edge"/>
              <c:x val="1.1375354178490739E-2"/>
              <c:y val="0.41016953383544463"/>
            </c:manualLayout>
          </c:layout>
          <c:spPr>
            <a:noFill/>
            <a:ln w="25400">
              <a:noFill/>
            </a:ln>
          </c:spPr>
        </c:title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339712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0637945318972701"/>
          <c:y val="0.27853260869565238"/>
          <c:w val="8.9478044739022392E-2"/>
          <c:h val="0.46603260869565238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State coverage - absolute</a:t>
            </a:r>
          </a:p>
        </c:rich>
      </c:tx>
      <c:layout>
        <c:manualLayout>
          <c:xMode val="edge"/>
          <c:yMode val="edge"/>
          <c:x val="0.39607032544618331"/>
          <c:y val="2.0339067670888979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0909090909091037E-2"/>
          <c:y val="0.13586956521739141"/>
          <c:w val="0.799833194328607"/>
          <c:h val="0.75135869565217472"/>
        </c:manualLayout>
      </c:layout>
      <c:scatterChart>
        <c:scatterStyle val="lineMarker"/>
        <c:ser>
          <c:idx val="0"/>
          <c:order val="0"/>
          <c:tx>
            <c:v>user 1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Blad1!$B$2:$B$8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6</c:v>
                </c:pt>
              </c:numCache>
            </c:numRef>
          </c:xVal>
          <c:yVal>
            <c:numRef>
              <c:f>Blad1!$AD$2:$AD$8</c:f>
              <c:numCache>
                <c:formatCode>0.00</c:formatCode>
                <c:ptCount val="7"/>
                <c:pt idx="0">
                  <c:v>0</c:v>
                </c:pt>
                <c:pt idx="1">
                  <c:v>12</c:v>
                </c:pt>
                <c:pt idx="2">
                  <c:v>20</c:v>
                </c:pt>
                <c:pt idx="3">
                  <c:v>37</c:v>
                </c:pt>
                <c:pt idx="4">
                  <c:v>83</c:v>
                </c:pt>
                <c:pt idx="5">
                  <c:v>83</c:v>
                </c:pt>
                <c:pt idx="6">
                  <c:v>116</c:v>
                </c:pt>
              </c:numCache>
            </c:numRef>
          </c:yVal>
        </c:ser>
        <c:ser>
          <c:idx val="1"/>
          <c:order val="1"/>
          <c:tx>
            <c:v>user 2</c:v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Blad1!$B$10:$B$12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2</c:v>
                </c:pt>
              </c:numCache>
            </c:numRef>
          </c:xVal>
          <c:yVal>
            <c:numRef>
              <c:f>Blad1!$AD$10:$AD$12</c:f>
              <c:numCache>
                <c:formatCode>0.00</c:formatCode>
                <c:ptCount val="3"/>
                <c:pt idx="0">
                  <c:v>16</c:v>
                </c:pt>
                <c:pt idx="1">
                  <c:v>23</c:v>
                </c:pt>
                <c:pt idx="2">
                  <c:v>27</c:v>
                </c:pt>
              </c:numCache>
            </c:numRef>
          </c:yVal>
        </c:ser>
        <c:ser>
          <c:idx val="2"/>
          <c:order val="2"/>
          <c:tx>
            <c:v>user 3</c:v>
          </c:tx>
          <c:spPr>
            <a:ln w="12700">
              <a:solidFill>
                <a:srgbClr val="FFFF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xVal>
            <c:numRef>
              <c:f>Blad1!$B$14:$B$17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</c:numCache>
            </c:numRef>
          </c:xVal>
          <c:yVal>
            <c:numRef>
              <c:f>Blad1!$AD$14:$AD$17</c:f>
              <c:numCache>
                <c:formatCode>0.00</c:formatCode>
                <c:ptCount val="4"/>
                <c:pt idx="0">
                  <c:v>46</c:v>
                </c:pt>
                <c:pt idx="1">
                  <c:v>66</c:v>
                </c:pt>
                <c:pt idx="2">
                  <c:v>66</c:v>
                </c:pt>
                <c:pt idx="3">
                  <c:v>70</c:v>
                </c:pt>
              </c:numCache>
            </c:numRef>
          </c:yVal>
        </c:ser>
        <c:ser>
          <c:idx val="3"/>
          <c:order val="3"/>
          <c:tx>
            <c:v>user 4</c:v>
          </c:tx>
          <c:spPr>
            <a:ln w="12700">
              <a:solidFill>
                <a:srgbClr val="00FFFF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xVal>
            <c:numRef>
              <c:f>Blad1!$B$19:$B$21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2</c:v>
                </c:pt>
              </c:numCache>
            </c:numRef>
          </c:xVal>
          <c:yVal>
            <c:numRef>
              <c:f>Blad1!$AD$19:$AD$21</c:f>
              <c:numCache>
                <c:formatCode>0.00</c:formatCode>
                <c:ptCount val="3"/>
                <c:pt idx="0">
                  <c:v>21</c:v>
                </c:pt>
                <c:pt idx="1">
                  <c:v>70</c:v>
                </c:pt>
                <c:pt idx="2">
                  <c:v>67</c:v>
                </c:pt>
              </c:numCache>
            </c:numRef>
          </c:yVal>
        </c:ser>
        <c:ser>
          <c:idx val="4"/>
          <c:order val="4"/>
          <c:tx>
            <c:v>user 5</c:v>
          </c:tx>
          <c:spPr>
            <a:ln w="12700">
              <a:solidFill>
                <a:srgbClr val="800080"/>
              </a:solidFill>
              <a:prstDash val="solid"/>
            </a:ln>
          </c:spPr>
          <c:marker>
            <c:symbol val="star"/>
            <c:size val="5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xVal>
            <c:numRef>
              <c:f>Blad1!$B$23:$B$25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2</c:v>
                </c:pt>
              </c:numCache>
            </c:numRef>
          </c:xVal>
          <c:yVal>
            <c:numRef>
              <c:f>Blad1!$AD$23:$AD$25</c:f>
              <c:numCache>
                <c:formatCode>0.00</c:formatCode>
                <c:ptCount val="3"/>
                <c:pt idx="0">
                  <c:v>18</c:v>
                </c:pt>
                <c:pt idx="1">
                  <c:v>121</c:v>
                </c:pt>
                <c:pt idx="2">
                  <c:v>121</c:v>
                </c:pt>
              </c:numCache>
            </c:numRef>
          </c:yVal>
        </c:ser>
        <c:ser>
          <c:idx val="5"/>
          <c:order val="5"/>
          <c:tx>
            <c:v>user 6</c:v>
          </c:tx>
          <c:spPr>
            <a:ln w="12700">
              <a:solidFill>
                <a:srgbClr val="800000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xVal>
            <c:numRef>
              <c:f>Blad1!$B$27:$B$31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</c:numCache>
            </c:numRef>
          </c:xVal>
          <c:yVal>
            <c:numRef>
              <c:f>Blad1!$AD$27:$AD$31</c:f>
              <c:numCache>
                <c:formatCode>0.00</c:formatCode>
                <c:ptCount val="5"/>
                <c:pt idx="0">
                  <c:v>53</c:v>
                </c:pt>
                <c:pt idx="1">
                  <c:v>59</c:v>
                </c:pt>
                <c:pt idx="2">
                  <c:v>69</c:v>
                </c:pt>
                <c:pt idx="3">
                  <c:v>77</c:v>
                </c:pt>
                <c:pt idx="4">
                  <c:v>94</c:v>
                </c:pt>
              </c:numCache>
            </c:numRef>
          </c:yVal>
        </c:ser>
        <c:ser>
          <c:idx val="6"/>
          <c:order val="6"/>
          <c:tx>
            <c:v>user 7</c:v>
          </c:tx>
          <c:spPr>
            <a:ln w="12700">
              <a:solidFill>
                <a:srgbClr val="008080"/>
              </a:solidFill>
              <a:prstDash val="solid"/>
            </a:ln>
          </c:spPr>
          <c:marker>
            <c:symbol val="plus"/>
            <c:size val="5"/>
            <c:spPr>
              <a:noFill/>
              <a:ln>
                <a:solidFill>
                  <a:srgbClr val="008080"/>
                </a:solidFill>
                <a:prstDash val="solid"/>
              </a:ln>
            </c:spPr>
          </c:marker>
          <c:xVal>
            <c:numRef>
              <c:f>Blad1!$B$33:$B$37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</c:numCache>
            </c:numRef>
          </c:xVal>
          <c:yVal>
            <c:numRef>
              <c:f>Blad1!$AD$33:$AD$37</c:f>
              <c:numCache>
                <c:formatCode>0.00</c:formatCode>
                <c:ptCount val="5"/>
                <c:pt idx="0">
                  <c:v>0</c:v>
                </c:pt>
                <c:pt idx="1">
                  <c:v>16</c:v>
                </c:pt>
                <c:pt idx="2">
                  <c:v>40</c:v>
                </c:pt>
                <c:pt idx="3">
                  <c:v>65</c:v>
                </c:pt>
                <c:pt idx="4">
                  <c:v>48</c:v>
                </c:pt>
              </c:numCache>
            </c:numRef>
          </c:yVal>
        </c:ser>
        <c:ser>
          <c:idx val="7"/>
          <c:order val="7"/>
          <c:tx>
            <c:v>user 8</c:v>
          </c:tx>
          <c:spPr>
            <a:ln w="12700">
              <a:solidFill>
                <a:srgbClr val="0000FF"/>
              </a:solidFill>
              <a:prstDash val="solid"/>
            </a:ln>
          </c:spPr>
          <c:marker>
            <c:symbol val="dot"/>
            <c:size val="5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xVal>
            <c:numRef>
              <c:f>Blad1!$B$39:$B$41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2</c:v>
                </c:pt>
              </c:numCache>
            </c:numRef>
          </c:xVal>
          <c:yVal>
            <c:numRef>
              <c:f>Blad1!$AD$39:$AD$41</c:f>
              <c:numCache>
                <c:formatCode>0.00</c:formatCode>
                <c:ptCount val="3"/>
                <c:pt idx="0">
                  <c:v>32</c:v>
                </c:pt>
                <c:pt idx="1">
                  <c:v>32</c:v>
                </c:pt>
                <c:pt idx="2">
                  <c:v>47</c:v>
                </c:pt>
              </c:numCache>
            </c:numRef>
          </c:yVal>
        </c:ser>
        <c:ser>
          <c:idx val="8"/>
          <c:order val="8"/>
          <c:tx>
            <c:v>user 9</c:v>
          </c:tx>
          <c:spPr>
            <a:ln w="12700">
              <a:solidFill>
                <a:srgbClr val="00CCFF"/>
              </a:solidFill>
              <a:prstDash val="solid"/>
            </a:ln>
          </c:spPr>
          <c:marker>
            <c:symbol val="dash"/>
            <c:size val="5"/>
            <c:spPr>
              <a:noFill/>
              <a:ln>
                <a:solidFill>
                  <a:srgbClr val="00CCFF"/>
                </a:solidFill>
                <a:prstDash val="solid"/>
              </a:ln>
            </c:spPr>
          </c:marker>
          <c:xVal>
            <c:numRef>
              <c:f>Blad1!$B$43:$B$49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6</c:v>
                </c:pt>
              </c:numCache>
            </c:numRef>
          </c:xVal>
          <c:yVal>
            <c:numRef>
              <c:f>Blad1!$AD$43:$AD$49</c:f>
              <c:numCache>
                <c:formatCode>0.00</c:formatCode>
                <c:ptCount val="7"/>
                <c:pt idx="0">
                  <c:v>22</c:v>
                </c:pt>
                <c:pt idx="1">
                  <c:v>39</c:v>
                </c:pt>
                <c:pt idx="2">
                  <c:v>64</c:v>
                </c:pt>
                <c:pt idx="3">
                  <c:v>93</c:v>
                </c:pt>
                <c:pt idx="4">
                  <c:v>89</c:v>
                </c:pt>
                <c:pt idx="5">
                  <c:v>89</c:v>
                </c:pt>
                <c:pt idx="6">
                  <c:v>94</c:v>
                </c:pt>
              </c:numCache>
            </c:numRef>
          </c:yVal>
        </c:ser>
        <c:ser>
          <c:idx val="9"/>
          <c:order val="9"/>
          <c:tx>
            <c:v>user 10</c:v>
          </c:tx>
          <c:spPr>
            <a:ln w="12700">
              <a:solidFill>
                <a:srgbClr val="CCFFFF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CCFFFF"/>
              </a:solidFill>
              <a:ln>
                <a:solidFill>
                  <a:srgbClr val="CCFFFF"/>
                </a:solidFill>
                <a:prstDash val="solid"/>
              </a:ln>
            </c:spPr>
          </c:marker>
          <c:xVal>
            <c:numRef>
              <c:f>Blad1!$B$51:$B$53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2</c:v>
                </c:pt>
              </c:numCache>
            </c:numRef>
          </c:xVal>
          <c:yVal>
            <c:numRef>
              <c:f>Blad1!$AD$51:$AD$53</c:f>
              <c:numCache>
                <c:formatCode>0.00</c:formatCode>
                <c:ptCount val="3"/>
                <c:pt idx="0">
                  <c:v>18</c:v>
                </c:pt>
                <c:pt idx="1">
                  <c:v>51</c:v>
                </c:pt>
                <c:pt idx="2">
                  <c:v>51</c:v>
                </c:pt>
              </c:numCache>
            </c:numRef>
          </c:yVal>
        </c:ser>
        <c:ser>
          <c:idx val="10"/>
          <c:order val="10"/>
          <c:tx>
            <c:v>user 11</c:v>
          </c:tx>
          <c:spPr>
            <a:ln w="12700">
              <a:solidFill>
                <a:srgbClr val="CCFFCC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CCFFCC"/>
              </a:solidFill>
              <a:ln>
                <a:solidFill>
                  <a:srgbClr val="CCFFCC"/>
                </a:solidFill>
                <a:prstDash val="solid"/>
              </a:ln>
            </c:spPr>
          </c:marker>
          <c:xVal>
            <c:numRef>
              <c:f>Blad1!$B$55:$B$57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2</c:v>
                </c:pt>
              </c:numCache>
            </c:numRef>
          </c:xVal>
          <c:yVal>
            <c:numRef>
              <c:f>Blad1!$AD$55:$AD$57</c:f>
              <c:numCache>
                <c:formatCode>0.00</c:formatCode>
                <c:ptCount val="3"/>
                <c:pt idx="0">
                  <c:v>2</c:v>
                </c:pt>
                <c:pt idx="1">
                  <c:v>50</c:v>
                </c:pt>
                <c:pt idx="2">
                  <c:v>47</c:v>
                </c:pt>
              </c:numCache>
            </c:numRef>
          </c:yVal>
        </c:ser>
        <c:ser>
          <c:idx val="11"/>
          <c:order val="11"/>
          <c:tx>
            <c:v>user 12</c:v>
          </c:tx>
          <c:spPr>
            <a:ln w="12700">
              <a:solidFill>
                <a:srgbClr val="FFFF99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FF99"/>
              </a:solidFill>
              <a:ln>
                <a:solidFill>
                  <a:srgbClr val="FFFF99"/>
                </a:solidFill>
                <a:prstDash val="solid"/>
              </a:ln>
            </c:spPr>
          </c:marker>
          <c:xVal>
            <c:numRef>
              <c:f>Blad1!$B$59:$B$62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</c:numCache>
            </c:numRef>
          </c:xVal>
          <c:yVal>
            <c:numRef>
              <c:f>Blad1!$AD$59:$AD$62</c:f>
              <c:numCache>
                <c:formatCode>0.00</c:formatCode>
                <c:ptCount val="4"/>
                <c:pt idx="0">
                  <c:v>58</c:v>
                </c:pt>
                <c:pt idx="1">
                  <c:v>118</c:v>
                </c:pt>
                <c:pt idx="2">
                  <c:v>131</c:v>
                </c:pt>
                <c:pt idx="3">
                  <c:v>148</c:v>
                </c:pt>
              </c:numCache>
            </c:numRef>
          </c:yVal>
        </c:ser>
        <c:ser>
          <c:idx val="12"/>
          <c:order val="12"/>
          <c:tx>
            <c:v>user 13</c:v>
          </c:tx>
          <c:spPr>
            <a:ln w="12700">
              <a:solidFill>
                <a:srgbClr val="99CCFF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99CCFF"/>
                </a:solidFill>
                <a:prstDash val="solid"/>
              </a:ln>
            </c:spPr>
          </c:marker>
          <c:xVal>
            <c:numRef>
              <c:f>Blad1!$B$64:$B$68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</c:numCache>
            </c:numRef>
          </c:xVal>
          <c:yVal>
            <c:numRef>
              <c:f>Blad1!$AD$64:$AD$68</c:f>
              <c:numCache>
                <c:formatCode>0.00</c:formatCode>
                <c:ptCount val="5"/>
                <c:pt idx="0">
                  <c:v>10</c:v>
                </c:pt>
                <c:pt idx="1">
                  <c:v>33</c:v>
                </c:pt>
                <c:pt idx="2">
                  <c:v>69</c:v>
                </c:pt>
                <c:pt idx="3">
                  <c:v>95</c:v>
                </c:pt>
                <c:pt idx="4">
                  <c:v>95</c:v>
                </c:pt>
              </c:numCache>
            </c:numRef>
          </c:yVal>
        </c:ser>
        <c:axId val="100750080"/>
        <c:axId val="100752000"/>
      </c:scatterChart>
      <c:valAx>
        <c:axId val="1007500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# detected faults</a:t>
                </a:r>
              </a:p>
            </c:rich>
          </c:tx>
          <c:layout>
            <c:manualLayout>
              <c:xMode val="edge"/>
              <c:yMode val="edge"/>
              <c:x val="0.42605999312638071"/>
              <c:y val="0.942372938776674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752000"/>
        <c:crosses val="autoZero"/>
        <c:crossBetween val="midCat"/>
      </c:valAx>
      <c:valAx>
        <c:axId val="10075200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# covered state updates</a:t>
                </a:r>
              </a:p>
            </c:rich>
          </c:tx>
          <c:layout>
            <c:manualLayout>
              <c:xMode val="edge"/>
              <c:yMode val="edge"/>
              <c:x val="1.1375402511716899E-2"/>
              <c:y val="0.35762706122332538"/>
            </c:manualLayout>
          </c:layout>
          <c:spPr>
            <a:noFill/>
            <a:ln w="25400">
              <a:noFill/>
            </a:ln>
          </c:spPr>
        </c:title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750080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0575479566305261"/>
          <c:y val="0.27853260869565238"/>
          <c:w val="9.0075062552126814E-2"/>
          <c:h val="0.46603260869565238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87EDE-5631-42A7-9F35-5F32BF61446A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154309-B7EF-42DC-BFE7-78FF9D053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Software defects can cause a lot of damage when they are leaked into production</a:t>
            </a:r>
          </a:p>
          <a:p>
            <a:r>
              <a:rPr lang="en-US" dirty="0" smtClean="0"/>
              <a:t>In addition, fixing software defects after deployment is an order of magnitude more expensive than before deployment</a:t>
            </a:r>
          </a:p>
          <a:p>
            <a:r>
              <a:rPr lang="en-US" dirty="0" smtClean="0"/>
              <a:t>By extensive testing, the number of leaked defects can be reduced.</a:t>
            </a:r>
          </a:p>
          <a:p>
            <a:r>
              <a:rPr lang="en-US" dirty="0" smtClean="0"/>
              <a:t>However, after a certain point, it gets harder and harder to discover defects using testing.</a:t>
            </a:r>
          </a:p>
          <a:p>
            <a:r>
              <a:rPr lang="en-US" dirty="0" smtClean="0"/>
              <a:t>In practice, there is always a tradeoff between the cost of testing and the cost of post-release defects.</a:t>
            </a:r>
          </a:p>
          <a:p>
            <a:r>
              <a:rPr lang="en-US" dirty="0" smtClean="0"/>
              <a:t>Software validation metrics help to decide make this tradeoff by measuring how good the software has been validated.</a:t>
            </a:r>
          </a:p>
          <a:p>
            <a:r>
              <a:rPr lang="en-US" dirty="0" smtClean="0"/>
              <a:t>In some sense, they help to estimate how much defects are still in the software.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1A0D3-1608-4748-8F88-3F3226B0D7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54309-B7EF-42DC-BFE7-78FF9D053AC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54309-B7EF-42DC-BFE7-78FF9D053AC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Control hypothesis: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Correlation between cc and # defects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Between 2 and 6 defects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You can see where phase 2 starts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54309-B7EF-42DC-BFE7-78FF9D053AC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most popular software validation metric is code coverage. </a:t>
            </a:r>
          </a:p>
          <a:p>
            <a:r>
              <a:rPr lang="en-US" dirty="0" smtClean="0"/>
              <a:t>Code coverage measures the fraction of the statements (or basic blocks) that have been executed by the test suite.</a:t>
            </a:r>
          </a:p>
          <a:p>
            <a:r>
              <a:rPr lang="en-US" dirty="0" smtClean="0"/>
              <a:t>When the test suite does not execute a part of the code, it certainly cannot detect defects in that part.</a:t>
            </a:r>
          </a:p>
          <a:p>
            <a:r>
              <a:rPr lang="en-US" dirty="0" smtClean="0"/>
              <a:t>Therefore, the hypothesis behind code coverage is that code that is not executed by the test suite more likely contains defects.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1A0D3-1608-4748-8F88-3F3226B0D7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code coverage is high, this does not necessarily mean that there are no more bugs. </a:t>
            </a:r>
          </a:p>
          <a:p>
            <a:r>
              <a:rPr lang="en-US" dirty="0" smtClean="0"/>
              <a:t>For example, due to branches and loops, statements can be executed under a different context. </a:t>
            </a:r>
          </a:p>
          <a:p>
            <a:r>
              <a:rPr lang="en-US" dirty="0" smtClean="0"/>
              <a:t>When the statement has been tested in one context, it does not necessarily mean it is correct in all other contexts.</a:t>
            </a:r>
          </a:p>
          <a:p>
            <a:r>
              <a:rPr lang="en-US" dirty="0" smtClean="0"/>
              <a:t>Therefore, a number of alternative metrics have been developed with stricter requirements.</a:t>
            </a:r>
          </a:p>
          <a:p>
            <a:r>
              <a:rPr lang="en-US" dirty="0" smtClean="0"/>
              <a:t>For example, data flow coverage, path coverage, ...</a:t>
            </a:r>
          </a:p>
          <a:p>
            <a:r>
              <a:rPr lang="en-US" dirty="0" smtClean="0"/>
              <a:t>These metrics are structural metrics, and with their own advantages and disadvantages all measure how well the test suite explores the program.</a:t>
            </a:r>
          </a:p>
          <a:p>
            <a:r>
              <a:rPr lang="en-US" dirty="0" smtClean="0"/>
              <a:t>Furthermore, a number of automatic tools have been created to help developers to create test suites with high code coverage.</a:t>
            </a:r>
          </a:p>
          <a:p>
            <a:r>
              <a:rPr lang="en-US" dirty="0" smtClean="0"/>
              <a:t>For example, random testing/</a:t>
            </a:r>
            <a:r>
              <a:rPr lang="en-US" dirty="0" err="1" smtClean="0"/>
              <a:t>fuzzing</a:t>
            </a:r>
            <a:r>
              <a:rPr lang="en-US" dirty="0" smtClean="0"/>
              <a:t>, symbolic execution, ...</a:t>
            </a:r>
          </a:p>
          <a:p>
            <a:r>
              <a:rPr lang="en-US" dirty="0" smtClean="0"/>
              <a:t>So in some sense, by creating clear objectives, the challenge is no longer "trying to evaluate" but has become "trying to automate".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1A0D3-1608-4748-8F88-3F3226B0D7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While exploring the program is a good first start, it certainly is not sufficient to fully validate it.</a:t>
            </a:r>
          </a:p>
          <a:p>
            <a:r>
              <a:rPr lang="en-US" dirty="0" smtClean="0"/>
              <a:t>For example, the test suite might just execute the program and check that it does not crash.</a:t>
            </a:r>
          </a:p>
          <a:p>
            <a:r>
              <a:rPr lang="en-US" dirty="0" smtClean="0"/>
              <a:t>However, this does not mean that the program satisfies its requirements.</a:t>
            </a:r>
          </a:p>
          <a:p>
            <a:r>
              <a:rPr lang="en-US" dirty="0" smtClean="0"/>
              <a:t>Unlike with the structural metrics, it is impossible to automatically check </a:t>
            </a:r>
            <a:r>
              <a:rPr lang="en-US" dirty="0" err="1" smtClean="0"/>
              <a:t>completness</a:t>
            </a:r>
            <a:r>
              <a:rPr lang="en-US" dirty="0" smtClean="0"/>
              <a:t> of the test oracle.</a:t>
            </a:r>
          </a:p>
          <a:p>
            <a:r>
              <a:rPr lang="en-US" dirty="0" smtClean="0"/>
              <a:t>This is not surprising, since it is impossible to guess what the requirements were in the first place.</a:t>
            </a:r>
          </a:p>
          <a:p>
            <a:r>
              <a:rPr lang="en-US" dirty="0" smtClean="0"/>
              <a:t>Thus it is even more important to have a good metric that evaluates whether sufficient effort has been invested into the test oracle.</a:t>
            </a:r>
          </a:p>
          <a:p>
            <a:r>
              <a:rPr lang="en-US" dirty="0" smtClean="0"/>
              <a:t>Unfortunately, there are no good metrics to evaluate how strong the test oracle is, i.e. the properties that are checked in the test suite.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1A0D3-1608-4748-8F88-3F3226B0D7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 coverage attempts to solve this problem by estimating the strength of the assertions in a test suite. </a:t>
            </a:r>
          </a:p>
          <a:p>
            <a:r>
              <a:rPr lang="en-US" dirty="0" smtClean="0"/>
              <a:t>The basic principle behind state coverage is that when a statement updates a value at certain location, </a:t>
            </a:r>
          </a:p>
          <a:p>
            <a:r>
              <a:rPr lang="en-US" dirty="0" smtClean="0"/>
              <a:t>the test suite should contain an assertion that checks whether the value is correct.</a:t>
            </a:r>
          </a:p>
          <a:p>
            <a:r>
              <a:rPr lang="en-US" dirty="0" smtClean="0"/>
              <a:t>The hypothesis is that state updates that are not checked by assertions are more likely to violate the requirements.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1A0D3-1608-4748-8F88-3F3226B0D7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 coverage is orthogonal to structural metrics, and therefore it is best to use both metrics.</a:t>
            </a:r>
          </a:p>
          <a:p>
            <a:r>
              <a:rPr lang="en-US" dirty="0" smtClean="0"/>
              <a:t>Code coverage makes you wonder whether a statement is reachable and</a:t>
            </a:r>
          </a:p>
          <a:p>
            <a:r>
              <a:rPr lang="en-US" dirty="0" smtClean="0"/>
              <a:t>state coverage makes you think about the invariants established by reachable statements.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1A0D3-1608-4748-8F88-3F3226B0D7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at this</a:t>
            </a:r>
            <a:r>
              <a:rPr lang="en-US" baseline="0" dirty="0" smtClean="0"/>
              <a:t> point, the essence of state coverage is clear.</a:t>
            </a:r>
          </a:p>
          <a:p>
            <a:r>
              <a:rPr lang="en-US" baseline="0" dirty="0" smtClean="0"/>
              <a:t>It’s a really elegant idea, but if you dig deeper the details are surprisingly difficult.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D600A-ECEB-458D-AAB1-F2D54503658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the essence</a:t>
            </a:r>
            <a:r>
              <a:rPr lang="en-US" baseline="0" dirty="0" smtClean="0"/>
              <a:t> of state coverage is clear and it is easy to intuitively argue that it is a good metric. </a:t>
            </a:r>
          </a:p>
          <a:p>
            <a:r>
              <a:rPr lang="en-US" baseline="0" dirty="0" smtClean="0"/>
              <a:t>However, it is much harder to provide empirical evidence.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54309-B7EF-42DC-BFE7-78FF9D053AC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54309-B7EF-42DC-BFE7-78FF9D053AC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 coverage: an empirical analysis based on a user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Dries </a:t>
            </a:r>
            <a:r>
              <a:rPr lang="en-US" i="1" dirty="0" err="1" smtClean="0"/>
              <a:t>Vanoverberghe</a:t>
            </a:r>
            <a:r>
              <a:rPr lang="en-US" i="1" dirty="0" smtClean="0"/>
              <a:t>, Emma </a:t>
            </a:r>
            <a:r>
              <a:rPr lang="en-US" i="1" dirty="0" err="1" smtClean="0"/>
              <a:t>Eyckmans</a:t>
            </a:r>
            <a:r>
              <a:rPr lang="en-US" i="1" dirty="0" smtClean="0"/>
              <a:t>, and Frank </a:t>
            </a:r>
            <a:r>
              <a:rPr lang="en-US" i="1" dirty="0" err="1" smtClean="0"/>
              <a:t>Piessens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Hypothesis 1:</a:t>
            </a:r>
          </a:p>
          <a:p>
            <a:pPr lvl="1"/>
            <a:r>
              <a:rPr lang="en-US" dirty="0" smtClean="0"/>
              <a:t>When increasing state coverage (without increasing exploration), the number of discovered defects increases</a:t>
            </a:r>
          </a:p>
          <a:p>
            <a:pPr lvl="1"/>
            <a:r>
              <a:rPr lang="en-US" dirty="0" smtClean="0"/>
              <a:t>Similar to existing case study</a:t>
            </a:r>
          </a:p>
          <a:p>
            <a:r>
              <a:rPr lang="en-US" dirty="0" smtClean="0"/>
              <a:t>Hypothesis 2:</a:t>
            </a:r>
          </a:p>
          <a:p>
            <a:pPr lvl="1"/>
            <a:r>
              <a:rPr lang="en-US" dirty="0" smtClean="0"/>
              <a:t>State coverage and the number of discovered defects are correlated</a:t>
            </a:r>
          </a:p>
          <a:p>
            <a:pPr lvl="1"/>
            <a:r>
              <a:rPr lang="en-US" dirty="0" smtClean="0"/>
              <a:t>Much stronger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 program:</a:t>
            </a:r>
          </a:p>
          <a:p>
            <a:pPr lvl="1"/>
            <a:r>
              <a:rPr lang="en-US" dirty="0" smtClean="0"/>
              <a:t>Small calendar management system</a:t>
            </a:r>
          </a:p>
          <a:p>
            <a:pPr lvl="1"/>
            <a:r>
              <a:rPr lang="en-US" dirty="0" smtClean="0"/>
              <a:t>Result of software design course</a:t>
            </a:r>
          </a:p>
          <a:p>
            <a:pPr lvl="1"/>
            <a:r>
              <a:rPr lang="en-US" dirty="0" smtClean="0"/>
              <a:t>Existing test suite</a:t>
            </a:r>
          </a:p>
          <a:p>
            <a:pPr lvl="1"/>
            <a:r>
              <a:rPr lang="en-US" dirty="0" smtClean="0"/>
              <a:t>Presence of software defects unknown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Phase 1: case study</a:t>
            </a:r>
          </a:p>
          <a:p>
            <a:pPr lvl="1"/>
            <a:r>
              <a:rPr lang="en-US" dirty="0" smtClean="0"/>
              <a:t>Extend test suite to find defects</a:t>
            </a:r>
          </a:p>
          <a:p>
            <a:pPr lvl="2"/>
            <a:r>
              <a:rPr lang="en-US" dirty="0" smtClean="0"/>
              <a:t>First increase code coverage</a:t>
            </a:r>
          </a:p>
          <a:p>
            <a:pPr lvl="2"/>
            <a:r>
              <a:rPr lang="en-US" dirty="0" smtClean="0"/>
              <a:t>Then increase state coverage</a:t>
            </a:r>
          </a:p>
          <a:p>
            <a:pPr lvl="1"/>
            <a:r>
              <a:rPr lang="en-US" dirty="0" smtClean="0"/>
              <a:t>Dry run of experiment</a:t>
            </a:r>
          </a:p>
          <a:p>
            <a:pPr lvl="2"/>
            <a:r>
              <a:rPr lang="en-US" dirty="0" smtClean="0"/>
              <a:t>Simplified application</a:t>
            </a:r>
          </a:p>
          <a:p>
            <a:pPr lvl="2"/>
            <a:r>
              <a:rPr lang="en-US" dirty="0" smtClean="0"/>
              <a:t>Injected additional defects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Phase 2: Controlled user study</a:t>
            </a:r>
          </a:p>
          <a:p>
            <a:pPr lvl="1"/>
            <a:r>
              <a:rPr lang="en-US" dirty="0" smtClean="0"/>
              <a:t>Create new test suite</a:t>
            </a:r>
          </a:p>
          <a:p>
            <a:pPr lvl="2"/>
            <a:r>
              <a:rPr lang="en-US" dirty="0" smtClean="0"/>
              <a:t>First increase code coverage</a:t>
            </a:r>
          </a:p>
          <a:p>
            <a:pPr lvl="2"/>
            <a:r>
              <a:rPr lang="en-US" dirty="0" smtClean="0"/>
              <a:t>Then increase state coverage</a:t>
            </a:r>
          </a:p>
          <a:p>
            <a:pPr lvl="1"/>
            <a:r>
              <a:rPr lang="en-US" dirty="0" smtClean="0"/>
              <a:t>Commit after each detected defect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Threats to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validity</a:t>
            </a:r>
          </a:p>
          <a:p>
            <a:pPr lvl="1"/>
            <a:r>
              <a:rPr lang="en-US" dirty="0" smtClean="0"/>
              <a:t>Two sessions: no differences observed</a:t>
            </a:r>
          </a:p>
          <a:p>
            <a:pPr lvl="1"/>
            <a:r>
              <a:rPr lang="en-US" dirty="0" smtClean="0"/>
              <a:t>Learning effect: subjects were familiar with environment before experiment</a:t>
            </a:r>
          </a:p>
          <a:p>
            <a:r>
              <a:rPr lang="en-US" dirty="0" smtClean="0"/>
              <a:t>External validity</a:t>
            </a:r>
          </a:p>
          <a:p>
            <a:pPr lvl="1"/>
            <a:r>
              <a:rPr lang="en-US" dirty="0" smtClean="0"/>
              <a:t>Choice of application</a:t>
            </a:r>
          </a:p>
          <a:p>
            <a:pPr lvl="1"/>
            <a:r>
              <a:rPr lang="en-US" dirty="0" smtClean="0"/>
              <a:t>Choice of faults</a:t>
            </a:r>
          </a:p>
          <a:p>
            <a:pPr lvl="1"/>
            <a:r>
              <a:rPr lang="en-US" dirty="0" smtClean="0"/>
              <a:t>Subjects are students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Phase 1: case study</a:t>
            </a:r>
          </a:p>
          <a:p>
            <a:pPr lvl="1"/>
            <a:r>
              <a:rPr lang="en-US" dirty="0" smtClean="0"/>
              <a:t>No additional defects discovered</a:t>
            </a:r>
          </a:p>
          <a:p>
            <a:pPr lvl="1"/>
            <a:r>
              <a:rPr lang="en-US" dirty="0" smtClean="0"/>
              <a:t>No confirmation for hypothesis 1</a:t>
            </a:r>
          </a:p>
          <a:p>
            <a:pPr lvl="1"/>
            <a:r>
              <a:rPr lang="en-US" dirty="0" smtClean="0"/>
              <a:t>Potential reasons</a:t>
            </a:r>
          </a:p>
          <a:p>
            <a:pPr lvl="2"/>
            <a:r>
              <a:rPr lang="en-US" dirty="0" smtClean="0"/>
              <a:t>Mostly structural faults</a:t>
            </a:r>
          </a:p>
          <a:p>
            <a:pPr lvl="2"/>
            <a:r>
              <a:rPr lang="en-US" dirty="0" smtClean="0"/>
              <a:t>Non-structural faults were obvious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Phase 2: Controlled user study</a:t>
            </a:r>
          </a:p>
          <a:p>
            <a:pPr lvl="1"/>
            <a:r>
              <a:rPr lang="en-US" dirty="0" smtClean="0"/>
              <a:t>No confirmation for hypothesis 1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-26670" y="624840"/>
          <a:ext cx="9197340" cy="5608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-26670" y="624840"/>
          <a:ext cx="9197340" cy="5608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Frequency of logical faults</a:t>
            </a:r>
          </a:p>
          <a:p>
            <a:pPr lvl="1"/>
            <a:r>
              <a:rPr lang="en-US" dirty="0" smtClean="0"/>
              <a:t>3/20 incorrect state updates </a:t>
            </a:r>
          </a:p>
          <a:p>
            <a:pPr lvl="1"/>
            <a:r>
              <a:rPr lang="en-US" dirty="0" smtClean="0"/>
              <a:t>only 1/14 discovered!</a:t>
            </a:r>
          </a:p>
          <a:p>
            <a:pPr lvl="1"/>
            <a:r>
              <a:rPr lang="en-US" dirty="0" smtClean="0"/>
              <a:t>5/14 are detected by assertions</a:t>
            </a:r>
          </a:p>
          <a:p>
            <a:pPr lvl="1"/>
            <a:r>
              <a:rPr lang="en-US" dirty="0" smtClean="0"/>
              <a:t>Focusing on these 5 faults</a:t>
            </a:r>
          </a:p>
          <a:p>
            <a:pPr lvl="2"/>
            <a:r>
              <a:rPr lang="en-US" dirty="0" smtClean="0"/>
              <a:t>Higher state coverage (42% </a:t>
            </a:r>
            <a:r>
              <a:rPr lang="en-US" dirty="0" err="1" smtClean="0"/>
              <a:t>wrt</a:t>
            </a:r>
            <a:r>
              <a:rPr lang="en-US" dirty="0" smtClean="0"/>
              <a:t> 34%) for classes that detect at least one of these 5 </a:t>
            </a:r>
          </a:p>
          <a:p>
            <a:pPr lvl="1"/>
            <a:r>
              <a:rPr lang="en-US" dirty="0" smtClean="0"/>
              <a:t>How common are logical faults?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Logical faults too obvious</a:t>
            </a:r>
          </a:p>
          <a:p>
            <a:pPr lvl="1"/>
            <a:r>
              <a:rPr lang="en-US" dirty="0" smtClean="0"/>
              <a:t>Subjects discovered them with code coverage</a:t>
            </a:r>
          </a:p>
          <a:p>
            <a:r>
              <a:rPr lang="en-US" dirty="0" smtClean="0"/>
              <a:t>State coverage is not monotonic</a:t>
            </a:r>
          </a:p>
          <a:p>
            <a:pPr lvl="1"/>
            <a:r>
              <a:rPr lang="en-US" dirty="0" smtClean="0"/>
              <a:t>Adding new tests may decrease state coverage</a:t>
            </a:r>
          </a:p>
          <a:p>
            <a:pPr lvl="1"/>
            <a:r>
              <a:rPr lang="en-US" dirty="0" smtClean="0"/>
              <a:t>Always relative to exploration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Validation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Software defects after product release are expensive</a:t>
            </a:r>
          </a:p>
          <a:p>
            <a:pPr lvl="1"/>
            <a:r>
              <a:rPr lang="en-US" dirty="0" smtClean="0"/>
              <a:t>NIST2002: $60 billion annually</a:t>
            </a:r>
          </a:p>
          <a:p>
            <a:pPr lvl="1"/>
            <a:r>
              <a:rPr lang="en-US" dirty="0" smtClean="0"/>
              <a:t>MS Security bulletins: around 40/year at 100k to 1M $ each</a:t>
            </a:r>
          </a:p>
          <a:p>
            <a:r>
              <a:rPr lang="en-US" dirty="0" smtClean="0"/>
              <a:t>Validating software (Testing)</a:t>
            </a:r>
          </a:p>
          <a:p>
            <a:pPr lvl="1"/>
            <a:r>
              <a:rPr lang="en-US" dirty="0" smtClean="0"/>
              <a:t>Reduce # defects before release</a:t>
            </a:r>
          </a:p>
          <a:p>
            <a:pPr lvl="1"/>
            <a:r>
              <a:rPr lang="en-US" dirty="0" smtClean="0"/>
              <a:t>But not without a cost</a:t>
            </a:r>
          </a:p>
          <a:p>
            <a:r>
              <a:rPr lang="en-US" dirty="0" smtClean="0"/>
              <a:t>Make tradeoff:</a:t>
            </a:r>
          </a:p>
          <a:p>
            <a:pPr lvl="1"/>
            <a:r>
              <a:rPr lang="en-US" dirty="0" smtClean="0"/>
              <a:t>Estimate remaining # defects</a:t>
            </a:r>
          </a:p>
          <a:p>
            <a:pPr lvl="1">
              <a:buNone/>
            </a:pPr>
            <a:r>
              <a:rPr lang="en-US" dirty="0" smtClean="0"/>
              <a:t>	=&gt; Software validation metrics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3810" y="624840"/>
          <a:ext cx="9136380" cy="5608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Experiment fails to confirm hypothesis</a:t>
            </a:r>
          </a:p>
          <a:p>
            <a:pPr lvl="1"/>
            <a:r>
              <a:rPr lang="en-US" dirty="0" smtClean="0"/>
              <a:t>How frequent are logical faults?</a:t>
            </a:r>
          </a:p>
          <a:p>
            <a:pPr lvl="1"/>
            <a:r>
              <a:rPr lang="en-US" dirty="0" smtClean="0"/>
              <a:t>Combine state coverage with code coverage?</a:t>
            </a:r>
          </a:p>
          <a:p>
            <a:pPr lvl="2"/>
            <a:r>
              <a:rPr lang="en-US" dirty="0" smtClean="0"/>
              <a:t>Or compare test suites with similar code coverage</a:t>
            </a:r>
          </a:p>
          <a:p>
            <a:r>
              <a:rPr lang="en-US" dirty="0" smtClean="0"/>
              <a:t>But also:</a:t>
            </a:r>
          </a:p>
          <a:p>
            <a:pPr lvl="1"/>
            <a:r>
              <a:rPr lang="en-US" dirty="0" smtClean="0"/>
              <a:t>Simple </a:t>
            </a:r>
          </a:p>
          <a:p>
            <a:pPr lvl="1"/>
            <a:r>
              <a:rPr lang="en-US" dirty="0" smtClean="0"/>
              <a:t>Efficient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Code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Fraction of statements/basic blocks that are executed by the test suite</a:t>
            </a:r>
          </a:p>
          <a:p>
            <a:r>
              <a:rPr lang="en-US" dirty="0" smtClean="0"/>
              <a:t>Principle: </a:t>
            </a:r>
          </a:p>
          <a:p>
            <a:pPr lvl="1"/>
            <a:r>
              <a:rPr lang="en-US" dirty="0" smtClean="0"/>
              <a:t>not executed =&gt; no defects discovered</a:t>
            </a:r>
          </a:p>
          <a:p>
            <a:r>
              <a:rPr lang="en-US" dirty="0" smtClean="0"/>
              <a:t>Hypothesis:</a:t>
            </a:r>
          </a:p>
          <a:p>
            <a:pPr lvl="1"/>
            <a:r>
              <a:rPr lang="en-US" dirty="0" smtClean="0"/>
              <a:t>not executed =&gt; more likely contains defect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Code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statement coverage</a:t>
            </a:r>
          </a:p>
          <a:p>
            <a:pPr lvl="1"/>
            <a:r>
              <a:rPr lang="en-US" dirty="0" smtClean="0"/>
              <a:t>No defects?</a:t>
            </a:r>
          </a:p>
          <a:p>
            <a:pPr lvl="1"/>
            <a:r>
              <a:rPr lang="en-US" dirty="0" smtClean="0"/>
              <a:t>Different paths</a:t>
            </a:r>
          </a:p>
          <a:p>
            <a:r>
              <a:rPr lang="en-US" dirty="0" smtClean="0"/>
              <a:t>Structural coverage metrics:</a:t>
            </a:r>
          </a:p>
          <a:p>
            <a:pPr lvl="1"/>
            <a:r>
              <a:rPr lang="en-US" dirty="0" smtClean="0"/>
              <a:t>e.g. Path coverage, data flow coverage, …</a:t>
            </a:r>
          </a:p>
          <a:p>
            <a:pPr lvl="1"/>
            <a:r>
              <a:rPr lang="en-US" dirty="0" smtClean="0"/>
              <a:t>Measure degree of exploration</a:t>
            </a:r>
          </a:p>
          <a:p>
            <a:r>
              <a:rPr lang="en-US" dirty="0" smtClean="0"/>
              <a:t>Automatic tool assistance </a:t>
            </a:r>
          </a:p>
          <a:p>
            <a:pPr lvl="1"/>
            <a:r>
              <a:rPr lang="en-US" dirty="0" smtClean="0"/>
              <a:t>Metrics evaluate tools rather than human effort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Exploration is not sufficient</a:t>
            </a:r>
          </a:p>
          <a:p>
            <a:pPr lvl="1"/>
            <a:r>
              <a:rPr lang="en-US" dirty="0" smtClean="0"/>
              <a:t>Tests need to check requirements</a:t>
            </a:r>
          </a:p>
          <a:p>
            <a:pPr lvl="1"/>
            <a:r>
              <a:rPr lang="en-US" dirty="0" smtClean="0"/>
              <a:t>Evaluate completeness of test oracle</a:t>
            </a:r>
          </a:p>
          <a:p>
            <a:r>
              <a:rPr lang="en-US" dirty="0" smtClean="0"/>
              <a:t>Impossible to automate:</a:t>
            </a:r>
          </a:p>
          <a:p>
            <a:pPr lvl="1"/>
            <a:r>
              <a:rPr lang="en-US" dirty="0" smtClean="0"/>
              <a:t>Guess requirements</a:t>
            </a:r>
          </a:p>
          <a:p>
            <a:pPr lvl="1"/>
            <a:r>
              <a:rPr lang="en-US" dirty="0" smtClean="0"/>
              <a:t>Evaluation is critical!</a:t>
            </a:r>
          </a:p>
          <a:p>
            <a:r>
              <a:rPr lang="en-US" dirty="0" smtClean="0"/>
              <a:t>No good metrics available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Evaluate strength of assertions</a:t>
            </a:r>
          </a:p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State updates must be checked by assertions</a:t>
            </a:r>
          </a:p>
          <a:p>
            <a:r>
              <a:rPr lang="en-US" dirty="0" smtClean="0"/>
              <a:t>Hypothesis:</a:t>
            </a:r>
          </a:p>
          <a:p>
            <a:pPr lvl="1"/>
            <a:r>
              <a:rPr lang="en-US" dirty="0" smtClean="0"/>
              <a:t>Unchecked state update =&gt; more likely defect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coverage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Complements code coverage</a:t>
            </a:r>
          </a:p>
          <a:p>
            <a:pPr lvl="1"/>
            <a:r>
              <a:rPr lang="en-US" dirty="0" smtClean="0"/>
              <a:t>No replacement</a:t>
            </a:r>
          </a:p>
          <a:p>
            <a:r>
              <a:rPr lang="en-US" dirty="0" smtClean="0"/>
              <a:t>Metrics also assist developers</a:t>
            </a:r>
          </a:p>
          <a:p>
            <a:pPr lvl="1"/>
            <a:r>
              <a:rPr lang="en-US" dirty="0" smtClean="0"/>
              <a:t>Code coverage =&gt; </a:t>
            </a:r>
            <a:r>
              <a:rPr lang="en-US" dirty="0" err="1" smtClean="0"/>
              <a:t>reachability</a:t>
            </a:r>
            <a:r>
              <a:rPr lang="en-US" dirty="0" smtClean="0"/>
              <a:t> of statements?</a:t>
            </a:r>
          </a:p>
          <a:p>
            <a:pPr lvl="1"/>
            <a:r>
              <a:rPr lang="en-US" dirty="0" smtClean="0"/>
              <a:t>State coverage =&gt; invariant established by reachable statements?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44705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Metric: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State update</a:t>
            </a:r>
          </a:p>
          <a:p>
            <a:pPr lvl="1"/>
            <a:r>
              <a:rPr lang="en-US" dirty="0" smtClean="0"/>
              <a:t>Assignment to fields of objects</a:t>
            </a:r>
          </a:p>
          <a:p>
            <a:pPr lvl="1"/>
            <a:r>
              <a:rPr lang="en-US" dirty="0" smtClean="0"/>
              <a:t>Return values, local variables, … also possible</a:t>
            </a:r>
          </a:p>
          <a:p>
            <a:r>
              <a:rPr lang="en-US" dirty="0" smtClean="0"/>
              <a:t>Computation:</a:t>
            </a:r>
          </a:p>
          <a:p>
            <a:pPr lvl="1"/>
            <a:r>
              <a:rPr lang="en-US" dirty="0" smtClean="0"/>
              <a:t>Runtime monitor</a:t>
            </a:r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4" name="Group 17"/>
          <p:cNvGrpSpPr/>
          <p:nvPr/>
        </p:nvGrpSpPr>
        <p:grpSpPr>
          <a:xfrm>
            <a:off x="1459468" y="2077428"/>
            <a:ext cx="6424900" cy="1063540"/>
            <a:chOff x="1981200" y="5690545"/>
            <a:chExt cx="6424900" cy="1063540"/>
          </a:xfrm>
        </p:grpSpPr>
        <p:sp>
          <p:nvSpPr>
            <p:cNvPr id="9" name="TextBox 8"/>
            <p:cNvSpPr txBox="1"/>
            <p:nvPr/>
          </p:nvSpPr>
          <p:spPr>
            <a:xfrm>
              <a:off x="1981200" y="5690545"/>
              <a:ext cx="64249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number of state updates read in assertions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820470" y="6230865"/>
              <a:ext cx="452861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total number of state updates</a:t>
              </a:r>
              <a:endParaRPr lang="en-US" sz="28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 rot="10800000">
              <a:off x="2057400" y="6220688"/>
              <a:ext cx="6248400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 of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Existing evaluation:</a:t>
            </a:r>
          </a:p>
          <a:p>
            <a:pPr lvl="1"/>
            <a:r>
              <a:rPr lang="en-US" dirty="0" smtClean="0"/>
              <a:t>Correlation with mutation adequacy (</a:t>
            </a:r>
            <a:r>
              <a:rPr lang="en-US" dirty="0" err="1" smtClean="0"/>
              <a:t>Koster</a:t>
            </a:r>
            <a:r>
              <a:rPr lang="en-US" dirty="0" smtClean="0"/>
              <a:t> et al.)</a:t>
            </a:r>
          </a:p>
          <a:p>
            <a:pPr lvl="1"/>
            <a:r>
              <a:rPr lang="en-US" dirty="0" smtClean="0"/>
              <a:t>Case study by expert user</a:t>
            </a:r>
          </a:p>
          <a:p>
            <a:r>
              <a:rPr lang="en-US" dirty="0" smtClean="0"/>
              <a:t>Goal:</a:t>
            </a:r>
          </a:p>
          <a:p>
            <a:pPr lvl="1"/>
            <a:r>
              <a:rPr lang="en-US" dirty="0" smtClean="0"/>
              <a:t>Directly analyze correlation with ‘real’ defects</a:t>
            </a:r>
          </a:p>
          <a:p>
            <a:pPr lvl="1"/>
            <a:r>
              <a:rPr lang="en-US" dirty="0" smtClean="0"/>
              <a:t>Average users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4330</TotalTime>
  <Words>1332</Words>
  <Application>Microsoft Office PowerPoint</Application>
  <PresentationFormat>On-screen Show (4:3)</PresentationFormat>
  <Paragraphs>196</Paragraphs>
  <Slides>22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State coverage: an empirical analysis based on a user study</vt:lpstr>
      <vt:lpstr>Software Validation Metrics</vt:lpstr>
      <vt:lpstr>Example: Code coverage</vt:lpstr>
      <vt:lpstr>Example: Code coverage</vt:lpstr>
      <vt:lpstr>Problem statement</vt:lpstr>
      <vt:lpstr>State coverage</vt:lpstr>
      <vt:lpstr>State coverage </vt:lpstr>
      <vt:lpstr>State coverage</vt:lpstr>
      <vt:lpstr>Design of experiment</vt:lpstr>
      <vt:lpstr>Hypotheses</vt:lpstr>
      <vt:lpstr>Structure of experiment</vt:lpstr>
      <vt:lpstr>Structure of experiment</vt:lpstr>
      <vt:lpstr>Structure of experiment</vt:lpstr>
      <vt:lpstr>Threats to validity</vt:lpstr>
      <vt:lpstr>Results</vt:lpstr>
      <vt:lpstr>Slide 16</vt:lpstr>
      <vt:lpstr>Slide 17</vt:lpstr>
      <vt:lpstr>Potential causes</vt:lpstr>
      <vt:lpstr>Potential causes</vt:lpstr>
      <vt:lpstr>Slide 20</vt:lpstr>
      <vt:lpstr>Conclusions</vt:lpstr>
      <vt:lpstr>Questions?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Dries</dc:creator>
  <cp:lastModifiedBy>Dries</cp:lastModifiedBy>
  <cp:revision>184</cp:revision>
  <dcterms:created xsi:type="dcterms:W3CDTF">2006-08-16T00:00:00Z</dcterms:created>
  <dcterms:modified xsi:type="dcterms:W3CDTF">2013-01-28T08:45:10Z</dcterms:modified>
</cp:coreProperties>
</file>