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46" r:id="rId2"/>
    <p:sldId id="375" r:id="rId3"/>
    <p:sldId id="389" r:id="rId4"/>
    <p:sldId id="383" r:id="rId5"/>
    <p:sldId id="390" r:id="rId6"/>
    <p:sldId id="394" r:id="rId7"/>
    <p:sldId id="395" r:id="rId8"/>
    <p:sldId id="397" r:id="rId9"/>
    <p:sldId id="398" r:id="rId10"/>
    <p:sldId id="399" r:id="rId11"/>
    <p:sldId id="400" r:id="rId12"/>
    <p:sldId id="403" r:id="rId13"/>
    <p:sldId id="404" r:id="rId14"/>
    <p:sldId id="405" r:id="rId15"/>
    <p:sldId id="406" r:id="rId16"/>
    <p:sldId id="408" r:id="rId17"/>
    <p:sldId id="409" r:id="rId18"/>
    <p:sldId id="410" r:id="rId19"/>
    <p:sldId id="411" r:id="rId20"/>
    <p:sldId id="413" r:id="rId21"/>
    <p:sldId id="412" r:id="rId22"/>
    <p:sldId id="414" r:id="rId23"/>
    <p:sldId id="415" r:id="rId24"/>
    <p:sldId id="416" r:id="rId25"/>
    <p:sldId id="417" r:id="rId26"/>
    <p:sldId id="37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clav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8CE"/>
    <a:srgbClr val="9FB814"/>
    <a:srgbClr val="0099CC"/>
    <a:srgbClr val="6699FF"/>
    <a:srgbClr val="99FF99"/>
    <a:srgbClr val="66FF66"/>
    <a:srgbClr val="CCFFCC"/>
    <a:srgbClr val="BCBFCE"/>
    <a:srgbClr val="FF66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5" autoAdjust="0"/>
    <p:restoredTop sz="52464" autoAdjust="0"/>
  </p:normalViewPr>
  <p:slideViewPr>
    <p:cSldViewPr snapToGrid="0">
      <p:cViewPr>
        <p:scale>
          <a:sx n="80" d="100"/>
          <a:sy n="80" d="100"/>
        </p:scale>
        <p:origin x="-109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A65B8-355D-4A5E-9DE0-0444264C4DB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81849E-5192-451D-A32E-6D9FFB263D38}">
      <dgm:prSet phldrT="[Text]"/>
      <dgm:spPr/>
      <dgm:t>
        <a:bodyPr/>
        <a:lstStyle/>
        <a:p>
          <a:r>
            <a:rPr lang="cs-CZ" dirty="0" err="1" smtClean="0"/>
            <a:t>Classic</a:t>
          </a:r>
          <a:r>
            <a:rPr lang="en-GB" dirty="0" smtClean="0"/>
            <a:t>;</a:t>
          </a:r>
          <a:r>
            <a:rPr lang="cs-CZ" dirty="0" smtClean="0"/>
            <a:t> </a:t>
          </a:r>
          <a:r>
            <a:rPr lang="cs-CZ" dirty="0" err="1" smtClean="0"/>
            <a:t>crisp</a:t>
          </a:r>
          <a:r>
            <a:rPr lang="cs-CZ" dirty="0" smtClean="0"/>
            <a:t> </a:t>
          </a:r>
          <a:r>
            <a:rPr lang="cs-CZ" dirty="0" err="1" smtClean="0"/>
            <a:t>logic</a:t>
          </a:r>
          <a:endParaRPr lang="en-GB" dirty="0"/>
        </a:p>
      </dgm:t>
    </dgm:pt>
    <dgm:pt modelId="{DE326F0F-4A6B-455F-88B8-B4939025DB6D}" type="parTrans" cxnId="{C09B126F-0A5D-493B-AB0F-919197DE3299}">
      <dgm:prSet/>
      <dgm:spPr/>
      <dgm:t>
        <a:bodyPr/>
        <a:lstStyle/>
        <a:p>
          <a:endParaRPr lang="en-GB"/>
        </a:p>
      </dgm:t>
    </dgm:pt>
    <dgm:pt modelId="{10876FAB-E35E-44A9-B174-6D0A23FFA9C1}" type="sibTrans" cxnId="{C09B126F-0A5D-493B-AB0F-919197DE3299}">
      <dgm:prSet/>
      <dgm:spPr/>
      <dgm:t>
        <a:bodyPr/>
        <a:lstStyle/>
        <a:p>
          <a:endParaRPr lang="en-GB"/>
        </a:p>
      </dgm:t>
    </dgm:pt>
    <dgm:pt modelId="{F622223A-2465-460B-8176-70D5F980951E}">
      <dgm:prSet phldrT="[Text]"/>
      <dgm:spPr/>
      <dgm:t>
        <a:bodyPr/>
        <a:lstStyle/>
        <a:p>
          <a:r>
            <a:rPr lang="cs-CZ" dirty="0" smtClean="0"/>
            <a:t>0 .. </a:t>
          </a:r>
          <a:r>
            <a:rPr lang="cs-CZ" dirty="0" err="1" smtClean="0"/>
            <a:t>false</a:t>
          </a:r>
          <a:endParaRPr lang="en-GB" dirty="0"/>
        </a:p>
      </dgm:t>
    </dgm:pt>
    <dgm:pt modelId="{B91096D6-5D93-422C-987D-BB1080B7601E}" type="parTrans" cxnId="{6C8B2C87-EB06-40A6-90B8-8B227D228EB3}">
      <dgm:prSet/>
      <dgm:spPr/>
      <dgm:t>
        <a:bodyPr/>
        <a:lstStyle/>
        <a:p>
          <a:endParaRPr lang="en-GB"/>
        </a:p>
      </dgm:t>
    </dgm:pt>
    <dgm:pt modelId="{D64A9328-FA63-4431-A6DD-5C66A6CA8D2E}" type="sibTrans" cxnId="{6C8B2C87-EB06-40A6-90B8-8B227D228EB3}">
      <dgm:prSet/>
      <dgm:spPr/>
      <dgm:t>
        <a:bodyPr/>
        <a:lstStyle/>
        <a:p>
          <a:endParaRPr lang="en-GB"/>
        </a:p>
      </dgm:t>
    </dgm:pt>
    <dgm:pt modelId="{3D8F2E99-414E-4AFE-A7D8-D94C00298041}">
      <dgm:prSet phldrT="[Text]"/>
      <dgm:spPr/>
      <dgm:t>
        <a:bodyPr/>
        <a:lstStyle/>
        <a:p>
          <a:r>
            <a:rPr lang="cs-CZ" dirty="0" smtClean="0"/>
            <a:t>1 .. </a:t>
          </a:r>
          <a:r>
            <a:rPr lang="cs-CZ" dirty="0" err="1" smtClean="0"/>
            <a:t>true</a:t>
          </a:r>
          <a:endParaRPr lang="en-GB" dirty="0"/>
        </a:p>
      </dgm:t>
    </dgm:pt>
    <dgm:pt modelId="{AA7DC1B7-92EA-4E84-A1CE-A87E0E7DEBBB}" type="parTrans" cxnId="{1167ADFB-32D4-4BE7-8713-537CB9D65CAB}">
      <dgm:prSet/>
      <dgm:spPr/>
      <dgm:t>
        <a:bodyPr/>
        <a:lstStyle/>
        <a:p>
          <a:endParaRPr lang="en-GB"/>
        </a:p>
      </dgm:t>
    </dgm:pt>
    <dgm:pt modelId="{2A7C4B44-15CD-4B12-B2E5-D1A76AC884AE}" type="sibTrans" cxnId="{1167ADFB-32D4-4BE7-8713-537CB9D65CAB}">
      <dgm:prSet/>
      <dgm:spPr/>
      <dgm:t>
        <a:bodyPr/>
        <a:lstStyle/>
        <a:p>
          <a:endParaRPr lang="en-GB"/>
        </a:p>
      </dgm:t>
    </dgm:pt>
    <dgm:pt modelId="{1ABEF820-CCA4-4C27-A652-F186B6676744}">
      <dgm:prSet phldrT="[Text]"/>
      <dgm:spPr/>
      <dgm:t>
        <a:bodyPr/>
        <a:lstStyle/>
        <a:p>
          <a:r>
            <a:rPr lang="cs-CZ" dirty="0" err="1" smtClean="0"/>
            <a:t>Fuzzy</a:t>
          </a:r>
          <a:r>
            <a:rPr lang="cs-CZ" dirty="0" smtClean="0"/>
            <a:t> </a:t>
          </a:r>
          <a:r>
            <a:rPr lang="cs-CZ" dirty="0" err="1" smtClean="0"/>
            <a:t>logi</a:t>
          </a:r>
          <a:r>
            <a:rPr lang="en-GB" dirty="0" smtClean="0"/>
            <a:t>c</a:t>
          </a:r>
          <a:endParaRPr lang="en-GB" dirty="0"/>
        </a:p>
      </dgm:t>
    </dgm:pt>
    <dgm:pt modelId="{E4AEE910-D529-45D3-A8A8-DA713483D49B}" type="parTrans" cxnId="{0897EB6C-BF62-45F8-9B94-CADED2E3AA29}">
      <dgm:prSet/>
      <dgm:spPr/>
      <dgm:t>
        <a:bodyPr/>
        <a:lstStyle/>
        <a:p>
          <a:endParaRPr lang="en-GB"/>
        </a:p>
      </dgm:t>
    </dgm:pt>
    <dgm:pt modelId="{83B96B29-7226-4515-9682-BC78450BCB2D}" type="sibTrans" cxnId="{0897EB6C-BF62-45F8-9B94-CADED2E3AA29}">
      <dgm:prSet/>
      <dgm:spPr/>
      <dgm:t>
        <a:bodyPr/>
        <a:lstStyle/>
        <a:p>
          <a:endParaRPr lang="en-GB"/>
        </a:p>
      </dgm:t>
    </dgm:pt>
    <dgm:pt modelId="{F0EBA3D6-BF5F-46B0-BF28-A5B8162D03AD}">
      <dgm:prSet phldrT="[Text]"/>
      <dgm:spPr/>
      <dgm:t>
        <a:bodyPr/>
        <a:lstStyle/>
        <a:p>
          <a:r>
            <a:rPr lang="en-GB" dirty="0" smtClean="0"/>
            <a:t>&lt;0;1&gt;</a:t>
          </a:r>
          <a:endParaRPr lang="en-GB" dirty="0"/>
        </a:p>
      </dgm:t>
    </dgm:pt>
    <dgm:pt modelId="{4266892C-6B47-46AF-A2F5-933ACE51DF07}" type="parTrans" cxnId="{B69C4F84-9348-47F3-A6CB-D49E24BC9D69}">
      <dgm:prSet/>
      <dgm:spPr/>
      <dgm:t>
        <a:bodyPr/>
        <a:lstStyle/>
        <a:p>
          <a:endParaRPr lang="en-GB"/>
        </a:p>
      </dgm:t>
    </dgm:pt>
    <dgm:pt modelId="{235E1838-D2EB-469C-AA01-9CD08994ED4F}" type="sibTrans" cxnId="{B69C4F84-9348-47F3-A6CB-D49E24BC9D69}">
      <dgm:prSet/>
      <dgm:spPr/>
      <dgm:t>
        <a:bodyPr/>
        <a:lstStyle/>
        <a:p>
          <a:endParaRPr lang="en-GB"/>
        </a:p>
      </dgm:t>
    </dgm:pt>
    <dgm:pt modelId="{7DCFE192-2A48-4276-BA70-E6A9460A790B}" type="pres">
      <dgm:prSet presAssocID="{5F7A65B8-355D-4A5E-9DE0-0444264C4D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2BDCFFC-1E22-43D7-B9B4-459F8AA6E73A}" type="pres">
      <dgm:prSet presAssocID="{7F81849E-5192-451D-A32E-6D9FFB263D38}" presName="composite" presStyleCnt="0"/>
      <dgm:spPr/>
    </dgm:pt>
    <dgm:pt modelId="{58609006-44A2-4856-9B13-0A2BF12CCD52}" type="pres">
      <dgm:prSet presAssocID="{7F81849E-5192-451D-A32E-6D9FFB263D3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5B5C00-33DB-4CBC-A037-20DC780321CF}" type="pres">
      <dgm:prSet presAssocID="{7F81849E-5192-451D-A32E-6D9FFB263D3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5F96F8-4664-44A4-8552-8671ABB52AC5}" type="pres">
      <dgm:prSet presAssocID="{10876FAB-E35E-44A9-B174-6D0A23FFA9C1}" presName="space" presStyleCnt="0"/>
      <dgm:spPr/>
    </dgm:pt>
    <dgm:pt modelId="{FFF75117-C742-40CA-93C3-538441CBF10A}" type="pres">
      <dgm:prSet presAssocID="{1ABEF820-CCA4-4C27-A652-F186B6676744}" presName="composite" presStyleCnt="0"/>
      <dgm:spPr/>
    </dgm:pt>
    <dgm:pt modelId="{BB5C8DF5-0141-4F69-95B9-C8B64863B6D5}" type="pres">
      <dgm:prSet presAssocID="{1ABEF820-CCA4-4C27-A652-F186B667674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DABECD-46C3-44B0-8B3C-70FDE099EE3C}" type="pres">
      <dgm:prSet presAssocID="{1ABEF820-CCA4-4C27-A652-F186B667674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27E102-74C5-4346-BC8D-A2C3A2A15F69}" type="presOf" srcId="{1ABEF820-CCA4-4C27-A652-F186B6676744}" destId="{BB5C8DF5-0141-4F69-95B9-C8B64863B6D5}" srcOrd="0" destOrd="0" presId="urn:microsoft.com/office/officeart/2005/8/layout/hList1"/>
    <dgm:cxn modelId="{C09B126F-0A5D-493B-AB0F-919197DE3299}" srcId="{5F7A65B8-355D-4A5E-9DE0-0444264C4DBF}" destId="{7F81849E-5192-451D-A32E-6D9FFB263D38}" srcOrd="0" destOrd="0" parTransId="{DE326F0F-4A6B-455F-88B8-B4939025DB6D}" sibTransId="{10876FAB-E35E-44A9-B174-6D0A23FFA9C1}"/>
    <dgm:cxn modelId="{515A472A-CA65-40BF-949C-6DADFB493AC0}" type="presOf" srcId="{7F81849E-5192-451D-A32E-6D9FFB263D38}" destId="{58609006-44A2-4856-9B13-0A2BF12CCD52}" srcOrd="0" destOrd="0" presId="urn:microsoft.com/office/officeart/2005/8/layout/hList1"/>
    <dgm:cxn modelId="{CE4B7644-57D6-47E2-8617-2B9656146CBE}" type="presOf" srcId="{F0EBA3D6-BF5F-46B0-BF28-A5B8162D03AD}" destId="{F4DABECD-46C3-44B0-8B3C-70FDE099EE3C}" srcOrd="0" destOrd="0" presId="urn:microsoft.com/office/officeart/2005/8/layout/hList1"/>
    <dgm:cxn modelId="{7CD4C912-4DB3-4E90-858F-B638F530C4D0}" type="presOf" srcId="{3D8F2E99-414E-4AFE-A7D8-D94C00298041}" destId="{995B5C00-33DB-4CBC-A037-20DC780321CF}" srcOrd="0" destOrd="1" presId="urn:microsoft.com/office/officeart/2005/8/layout/hList1"/>
    <dgm:cxn modelId="{1167ADFB-32D4-4BE7-8713-537CB9D65CAB}" srcId="{7F81849E-5192-451D-A32E-6D9FFB263D38}" destId="{3D8F2E99-414E-4AFE-A7D8-D94C00298041}" srcOrd="1" destOrd="0" parTransId="{AA7DC1B7-92EA-4E84-A1CE-A87E0E7DEBBB}" sibTransId="{2A7C4B44-15CD-4B12-B2E5-D1A76AC884AE}"/>
    <dgm:cxn modelId="{B69C4F84-9348-47F3-A6CB-D49E24BC9D69}" srcId="{1ABEF820-CCA4-4C27-A652-F186B6676744}" destId="{F0EBA3D6-BF5F-46B0-BF28-A5B8162D03AD}" srcOrd="0" destOrd="0" parTransId="{4266892C-6B47-46AF-A2F5-933ACE51DF07}" sibTransId="{235E1838-D2EB-469C-AA01-9CD08994ED4F}"/>
    <dgm:cxn modelId="{8DF7BFC8-BB4F-4BB3-AF06-862CD8780E04}" type="presOf" srcId="{5F7A65B8-355D-4A5E-9DE0-0444264C4DBF}" destId="{7DCFE192-2A48-4276-BA70-E6A9460A790B}" srcOrd="0" destOrd="0" presId="urn:microsoft.com/office/officeart/2005/8/layout/hList1"/>
    <dgm:cxn modelId="{6C8B2C87-EB06-40A6-90B8-8B227D228EB3}" srcId="{7F81849E-5192-451D-A32E-6D9FFB263D38}" destId="{F622223A-2465-460B-8176-70D5F980951E}" srcOrd="0" destOrd="0" parTransId="{B91096D6-5D93-422C-987D-BB1080B7601E}" sibTransId="{D64A9328-FA63-4431-A6DD-5C66A6CA8D2E}"/>
    <dgm:cxn modelId="{0897EB6C-BF62-45F8-9B94-CADED2E3AA29}" srcId="{5F7A65B8-355D-4A5E-9DE0-0444264C4DBF}" destId="{1ABEF820-CCA4-4C27-A652-F186B6676744}" srcOrd="1" destOrd="0" parTransId="{E4AEE910-D529-45D3-A8A8-DA713483D49B}" sibTransId="{83B96B29-7226-4515-9682-BC78450BCB2D}"/>
    <dgm:cxn modelId="{F46982AC-7838-4A84-BC49-FC02C76326EF}" type="presOf" srcId="{F622223A-2465-460B-8176-70D5F980951E}" destId="{995B5C00-33DB-4CBC-A037-20DC780321CF}" srcOrd="0" destOrd="0" presId="urn:microsoft.com/office/officeart/2005/8/layout/hList1"/>
    <dgm:cxn modelId="{5BB0EBE3-70C3-4E8F-A5BF-602AC770DFF2}" type="presParOf" srcId="{7DCFE192-2A48-4276-BA70-E6A9460A790B}" destId="{62BDCFFC-1E22-43D7-B9B4-459F8AA6E73A}" srcOrd="0" destOrd="0" presId="urn:microsoft.com/office/officeart/2005/8/layout/hList1"/>
    <dgm:cxn modelId="{5CC369B9-30EB-4B59-B4CE-FCF66DDEC194}" type="presParOf" srcId="{62BDCFFC-1E22-43D7-B9B4-459F8AA6E73A}" destId="{58609006-44A2-4856-9B13-0A2BF12CCD52}" srcOrd="0" destOrd="0" presId="urn:microsoft.com/office/officeart/2005/8/layout/hList1"/>
    <dgm:cxn modelId="{0D070D05-9A8D-485E-968D-B5356580EEB0}" type="presParOf" srcId="{62BDCFFC-1E22-43D7-B9B4-459F8AA6E73A}" destId="{995B5C00-33DB-4CBC-A037-20DC780321CF}" srcOrd="1" destOrd="0" presId="urn:microsoft.com/office/officeart/2005/8/layout/hList1"/>
    <dgm:cxn modelId="{59486F8E-C8DC-4E5D-9AA6-A0865A7D5D35}" type="presParOf" srcId="{7DCFE192-2A48-4276-BA70-E6A9460A790B}" destId="{DF5F96F8-4664-44A4-8552-8671ABB52AC5}" srcOrd="1" destOrd="0" presId="urn:microsoft.com/office/officeart/2005/8/layout/hList1"/>
    <dgm:cxn modelId="{C292E998-B877-4AC8-A3B7-CA9BBD322862}" type="presParOf" srcId="{7DCFE192-2A48-4276-BA70-E6A9460A790B}" destId="{FFF75117-C742-40CA-93C3-538441CBF10A}" srcOrd="2" destOrd="0" presId="urn:microsoft.com/office/officeart/2005/8/layout/hList1"/>
    <dgm:cxn modelId="{8249092E-47CB-4489-BBB2-8C1A53B91863}" type="presParOf" srcId="{FFF75117-C742-40CA-93C3-538441CBF10A}" destId="{BB5C8DF5-0141-4F69-95B9-C8B64863B6D5}" srcOrd="0" destOrd="0" presId="urn:microsoft.com/office/officeart/2005/8/layout/hList1"/>
    <dgm:cxn modelId="{9AEC52EC-E9F8-4771-BC04-0617B8CD1C6C}" type="presParOf" srcId="{FFF75117-C742-40CA-93C3-538441CBF10A}" destId="{F4DABECD-46C3-44B0-8B3C-70FDE099EE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75817-1015-44CA-AE75-71BA8E17344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E473DE-B5F9-4850-A272-29DB39DFBA89}">
      <dgm:prSet phldrT="[Text]" custT="1"/>
      <dgm:spPr/>
      <dgm:t>
        <a:bodyPr/>
        <a:lstStyle/>
        <a:p>
          <a:r>
            <a:rPr lang="cs-CZ" sz="2000" dirty="0" err="1" smtClean="0"/>
            <a:t>Theoretical</a:t>
          </a:r>
          <a:r>
            <a:rPr lang="cs-CZ" sz="2000" dirty="0" smtClean="0"/>
            <a:t> </a:t>
          </a:r>
          <a:r>
            <a:rPr lang="cs-CZ" sz="2000" dirty="0" err="1" smtClean="0"/>
            <a:t>framework</a:t>
          </a:r>
          <a:endParaRPr lang="en-GB" sz="2000" dirty="0"/>
        </a:p>
      </dgm:t>
    </dgm:pt>
    <dgm:pt modelId="{8B0A105B-7BED-4F52-A84F-01A6D32B9D0F}" type="parTrans" cxnId="{45C6EC09-6F3B-45CB-A8BB-A8BAEFFECDE7}">
      <dgm:prSet/>
      <dgm:spPr/>
      <dgm:t>
        <a:bodyPr/>
        <a:lstStyle/>
        <a:p>
          <a:endParaRPr lang="en-GB"/>
        </a:p>
      </dgm:t>
    </dgm:pt>
    <dgm:pt modelId="{083DCBC9-AB5B-42BF-9897-46529DCF08CA}" type="sibTrans" cxnId="{45C6EC09-6F3B-45CB-A8BB-A8BAEFFECDE7}">
      <dgm:prSet/>
      <dgm:spPr/>
      <dgm:t>
        <a:bodyPr/>
        <a:lstStyle/>
        <a:p>
          <a:endParaRPr lang="en-GB"/>
        </a:p>
      </dgm:t>
    </dgm:pt>
    <dgm:pt modelId="{CF42FAD3-61A6-4364-9452-98E1B0F94D50}">
      <dgm:prSet phldrT="[Text]"/>
      <dgm:spPr/>
      <dgm:t>
        <a:bodyPr/>
        <a:lstStyle/>
        <a:p>
          <a:r>
            <a:rPr lang="en-GB" i="1" dirty="0" smtClean="0"/>
            <a:t>fuzzy SHOIN</a:t>
          </a:r>
          <a:r>
            <a:rPr lang="en-GB" i="1" baseline="30000" dirty="0" smtClean="0"/>
            <a:t>(D)</a:t>
          </a:r>
          <a:endParaRPr lang="en-GB" i="1" baseline="30000" dirty="0"/>
        </a:p>
      </dgm:t>
    </dgm:pt>
    <dgm:pt modelId="{B7DEB739-2C87-46B0-9051-2ECB7B7206B4}" type="parTrans" cxnId="{9F9C6228-181B-4C0F-BD85-F2C791F2E70E}">
      <dgm:prSet/>
      <dgm:spPr/>
      <dgm:t>
        <a:bodyPr/>
        <a:lstStyle/>
        <a:p>
          <a:endParaRPr lang="en-GB"/>
        </a:p>
      </dgm:t>
    </dgm:pt>
    <dgm:pt modelId="{C7ABEA96-EFAF-4C30-A780-ADD6AD5A7025}" type="sibTrans" cxnId="{9F9C6228-181B-4C0F-BD85-F2C791F2E70E}">
      <dgm:prSet/>
      <dgm:spPr/>
      <dgm:t>
        <a:bodyPr/>
        <a:lstStyle/>
        <a:p>
          <a:endParaRPr lang="en-GB"/>
        </a:p>
      </dgm:t>
    </dgm:pt>
    <dgm:pt modelId="{7B6BB268-AA3E-4D86-99C7-6730CF9C9EB2}">
      <dgm:prSet phldrT="[Text]" custT="1"/>
      <dgm:spPr/>
      <dgm:t>
        <a:bodyPr/>
        <a:lstStyle/>
        <a:p>
          <a:r>
            <a:rPr lang="cs-CZ" sz="2000" dirty="0" err="1" smtClean="0"/>
            <a:t>Implementation</a:t>
          </a:r>
          <a:r>
            <a:rPr lang="cs-CZ" sz="2000" dirty="0" smtClean="0"/>
            <a:t> </a:t>
          </a:r>
          <a:r>
            <a:rPr lang="cs-CZ" sz="2000" dirty="0" err="1" smtClean="0"/>
            <a:t>of</a:t>
          </a:r>
          <a:r>
            <a:rPr lang="cs-CZ" sz="2000" dirty="0" smtClean="0"/>
            <a:t> </a:t>
          </a:r>
          <a:r>
            <a:rPr lang="cs-CZ" sz="2000" dirty="0" err="1" smtClean="0"/>
            <a:t>vagueness</a:t>
          </a:r>
          <a:r>
            <a:rPr lang="cs-CZ" sz="2000" dirty="0" smtClean="0"/>
            <a:t> in ontology</a:t>
          </a:r>
          <a:endParaRPr lang="en-GB" sz="2000" dirty="0"/>
        </a:p>
      </dgm:t>
    </dgm:pt>
    <dgm:pt modelId="{C47B7E8C-7192-4ED2-957C-F6B3FEBDD7F8}" type="parTrans" cxnId="{1BD86376-D3CB-4E44-9BAC-F2861C6CACC2}">
      <dgm:prSet/>
      <dgm:spPr/>
      <dgm:t>
        <a:bodyPr/>
        <a:lstStyle/>
        <a:p>
          <a:endParaRPr lang="en-GB"/>
        </a:p>
      </dgm:t>
    </dgm:pt>
    <dgm:pt modelId="{7363B8E3-5F70-420D-8843-847B58C73D2F}" type="sibTrans" cxnId="{1BD86376-D3CB-4E44-9BAC-F2861C6CACC2}">
      <dgm:prSet/>
      <dgm:spPr/>
      <dgm:t>
        <a:bodyPr/>
        <a:lstStyle/>
        <a:p>
          <a:endParaRPr lang="en-GB"/>
        </a:p>
      </dgm:t>
    </dgm:pt>
    <dgm:pt modelId="{F46500A4-0A55-42D8-A9CF-F987683E15C9}">
      <dgm:prSet phldrT="[Text]"/>
      <dgm:spPr/>
      <dgm:t>
        <a:bodyPr/>
        <a:lstStyle/>
        <a:p>
          <a:r>
            <a:rPr lang="cs-CZ" dirty="0" smtClean="0"/>
            <a:t>FuzzyOWL2, </a:t>
          </a:r>
          <a:endParaRPr lang="en-GB" dirty="0"/>
        </a:p>
      </dgm:t>
    </dgm:pt>
    <dgm:pt modelId="{7736841E-67B1-42B0-99DF-B018A325C66E}" type="parTrans" cxnId="{429B0392-B3A6-4B6D-BD1F-09414F09338C}">
      <dgm:prSet/>
      <dgm:spPr/>
      <dgm:t>
        <a:bodyPr/>
        <a:lstStyle/>
        <a:p>
          <a:endParaRPr lang="en-GB"/>
        </a:p>
      </dgm:t>
    </dgm:pt>
    <dgm:pt modelId="{FC9EA5A9-478E-43ED-9727-5EE3842EDA38}" type="sibTrans" cxnId="{429B0392-B3A6-4B6D-BD1F-09414F09338C}">
      <dgm:prSet/>
      <dgm:spPr/>
      <dgm:t>
        <a:bodyPr/>
        <a:lstStyle/>
        <a:p>
          <a:endParaRPr lang="en-GB"/>
        </a:p>
      </dgm:t>
    </dgm:pt>
    <dgm:pt modelId="{FB2904BE-9E22-4F8B-B59D-E5156AECC4A2}">
      <dgm:prSet phldrT="[Text]" custT="1"/>
      <dgm:spPr/>
      <dgm:t>
        <a:bodyPr/>
        <a:lstStyle/>
        <a:p>
          <a:r>
            <a:rPr lang="cs-CZ" sz="2000" dirty="0" err="1" smtClean="0"/>
            <a:t>Implementation</a:t>
          </a:r>
          <a:r>
            <a:rPr lang="cs-CZ" sz="2000" dirty="0" smtClean="0"/>
            <a:t> in </a:t>
          </a:r>
          <a:r>
            <a:rPr lang="cs-CZ" sz="2000" dirty="0" err="1" smtClean="0"/>
            <a:t>reasoner</a:t>
          </a:r>
          <a:endParaRPr lang="en-GB" sz="2000" dirty="0"/>
        </a:p>
      </dgm:t>
    </dgm:pt>
    <dgm:pt modelId="{5F9BEBC2-0D51-47CC-82DD-739F8F276B99}" type="parTrans" cxnId="{1A8B339E-3ECE-4CC5-B1E8-CF0D109E9E0D}">
      <dgm:prSet/>
      <dgm:spPr/>
      <dgm:t>
        <a:bodyPr/>
        <a:lstStyle/>
        <a:p>
          <a:endParaRPr lang="en-GB"/>
        </a:p>
      </dgm:t>
    </dgm:pt>
    <dgm:pt modelId="{92D3870F-FDB5-4CCC-AD89-F6AE6322D810}" type="sibTrans" cxnId="{1A8B339E-3ECE-4CC5-B1E8-CF0D109E9E0D}">
      <dgm:prSet/>
      <dgm:spPr/>
      <dgm:t>
        <a:bodyPr/>
        <a:lstStyle/>
        <a:p>
          <a:endParaRPr lang="en-GB"/>
        </a:p>
      </dgm:t>
    </dgm:pt>
    <dgm:pt modelId="{BA1229B3-85DD-41EE-ADEA-34058E96180E}">
      <dgm:prSet phldrT="[Text]"/>
      <dgm:spPr/>
      <dgm:t>
        <a:bodyPr/>
        <a:lstStyle/>
        <a:p>
          <a:r>
            <a:rPr lang="en-GB" dirty="0" err="1" smtClean="0"/>
            <a:t>FuzzyDL</a:t>
          </a:r>
          <a:r>
            <a:rPr lang="cs-CZ" dirty="0" smtClean="0"/>
            <a:t>, </a:t>
          </a:r>
          <a:endParaRPr lang="en-GB" dirty="0"/>
        </a:p>
      </dgm:t>
    </dgm:pt>
    <dgm:pt modelId="{80989B1D-7380-4723-B058-8EFF8DF56969}" type="parTrans" cxnId="{BF68AC52-88ED-4A3A-8B27-6C95EAD783E6}">
      <dgm:prSet/>
      <dgm:spPr/>
      <dgm:t>
        <a:bodyPr/>
        <a:lstStyle/>
        <a:p>
          <a:endParaRPr lang="en-GB"/>
        </a:p>
      </dgm:t>
    </dgm:pt>
    <dgm:pt modelId="{67CD386F-4AA3-4046-9144-904D55CB27A8}" type="sibTrans" cxnId="{BF68AC52-88ED-4A3A-8B27-6C95EAD783E6}">
      <dgm:prSet/>
      <dgm:spPr/>
      <dgm:t>
        <a:bodyPr/>
        <a:lstStyle/>
        <a:p>
          <a:endParaRPr lang="en-GB"/>
        </a:p>
      </dgm:t>
    </dgm:pt>
    <dgm:pt modelId="{E5D28182-7CC7-4BE1-AA3E-1AAEF78BE2FE}">
      <dgm:prSet phldrT="[Text]"/>
      <dgm:spPr/>
      <dgm:t>
        <a:bodyPr/>
        <a:lstStyle/>
        <a:p>
          <a:r>
            <a:rPr lang="cs-CZ" dirty="0" err="1" smtClean="0"/>
            <a:t>DeLorean</a:t>
          </a:r>
          <a:endParaRPr lang="en-GB" dirty="0"/>
        </a:p>
      </dgm:t>
    </dgm:pt>
    <dgm:pt modelId="{D5971C74-99A8-4425-9018-4AD29668E5AF}" type="sibTrans" cxnId="{F46426EB-93A4-43A1-91DA-07D83C62092E}">
      <dgm:prSet/>
      <dgm:spPr/>
      <dgm:t>
        <a:bodyPr/>
        <a:lstStyle/>
        <a:p>
          <a:endParaRPr lang="en-GB"/>
        </a:p>
      </dgm:t>
    </dgm:pt>
    <dgm:pt modelId="{1D5DB89D-1198-46DF-8C8C-AEB9EF358C5E}" type="parTrans" cxnId="{F46426EB-93A4-43A1-91DA-07D83C62092E}">
      <dgm:prSet/>
      <dgm:spPr/>
      <dgm:t>
        <a:bodyPr/>
        <a:lstStyle/>
        <a:p>
          <a:endParaRPr lang="en-GB"/>
        </a:p>
      </dgm:t>
    </dgm:pt>
    <dgm:pt modelId="{C29BF0A5-BFDC-441E-9F0F-98EAA2AC1539}">
      <dgm:prSet phldrT="[Text]"/>
      <dgm:spPr/>
      <dgm:t>
        <a:bodyPr/>
        <a:lstStyle/>
        <a:p>
          <a:r>
            <a:rPr lang="cs-CZ" dirty="0" smtClean="0"/>
            <a:t>FOWL</a:t>
          </a:r>
          <a:endParaRPr lang="en-GB" dirty="0"/>
        </a:p>
      </dgm:t>
    </dgm:pt>
    <dgm:pt modelId="{F89FE40D-C23A-4BE0-9335-A29181D73D6A}" type="parTrans" cxnId="{A243ABD2-2697-4D83-B075-F247A643FBB1}">
      <dgm:prSet/>
      <dgm:spPr/>
      <dgm:t>
        <a:bodyPr/>
        <a:lstStyle/>
        <a:p>
          <a:endParaRPr lang="en-GB"/>
        </a:p>
      </dgm:t>
    </dgm:pt>
    <dgm:pt modelId="{DDA12BCC-C4AC-4DB9-9332-094972514AA4}" type="sibTrans" cxnId="{A243ABD2-2697-4D83-B075-F247A643FBB1}">
      <dgm:prSet/>
      <dgm:spPr/>
      <dgm:t>
        <a:bodyPr/>
        <a:lstStyle/>
        <a:p>
          <a:endParaRPr lang="en-GB"/>
        </a:p>
      </dgm:t>
    </dgm:pt>
    <dgm:pt modelId="{F3639707-69C4-4CAE-B45D-76904DE3E454}" type="pres">
      <dgm:prSet presAssocID="{45D75817-1015-44CA-AE75-71BA8E1734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CF5EB67-0704-4DB3-9BA0-CC135E51687F}" type="pres">
      <dgm:prSet presAssocID="{BAE473DE-B5F9-4850-A272-29DB39DFBA89}" presName="parentLin" presStyleCnt="0"/>
      <dgm:spPr/>
    </dgm:pt>
    <dgm:pt modelId="{1B497952-A811-4AFB-8DF1-354460A1CD6B}" type="pres">
      <dgm:prSet presAssocID="{BAE473DE-B5F9-4850-A272-29DB39DFBA89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02FAC680-885F-42DC-BC12-A9F272028DFE}" type="pres">
      <dgm:prSet presAssocID="{BAE473DE-B5F9-4850-A272-29DB39DFBA8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C130D3-B594-420A-B810-C5A1E91506FF}" type="pres">
      <dgm:prSet presAssocID="{BAE473DE-B5F9-4850-A272-29DB39DFBA89}" presName="negativeSpace" presStyleCnt="0"/>
      <dgm:spPr/>
    </dgm:pt>
    <dgm:pt modelId="{8B6663C7-B597-4099-81E3-32A40A4080C0}" type="pres">
      <dgm:prSet presAssocID="{BAE473DE-B5F9-4850-A272-29DB39DFBA8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6207CD-BE7D-4C19-961D-C23C335EC7FF}" type="pres">
      <dgm:prSet presAssocID="{083DCBC9-AB5B-42BF-9897-46529DCF08CA}" presName="spaceBetweenRectangles" presStyleCnt="0"/>
      <dgm:spPr/>
    </dgm:pt>
    <dgm:pt modelId="{06A603DF-88E0-46F5-A433-C40792FFE401}" type="pres">
      <dgm:prSet presAssocID="{7B6BB268-AA3E-4D86-99C7-6730CF9C9EB2}" presName="parentLin" presStyleCnt="0"/>
      <dgm:spPr/>
    </dgm:pt>
    <dgm:pt modelId="{8FD75057-CC20-44C1-B52E-37E3DBC8DA74}" type="pres">
      <dgm:prSet presAssocID="{7B6BB268-AA3E-4D86-99C7-6730CF9C9EB2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48E5A872-18F0-4854-91D8-6421E4493062}" type="pres">
      <dgm:prSet presAssocID="{7B6BB268-AA3E-4D86-99C7-6730CF9C9E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E6296F-79F3-49F1-A744-BF26575E2A09}" type="pres">
      <dgm:prSet presAssocID="{7B6BB268-AA3E-4D86-99C7-6730CF9C9EB2}" presName="negativeSpace" presStyleCnt="0"/>
      <dgm:spPr/>
    </dgm:pt>
    <dgm:pt modelId="{B1D87158-ADAF-47B3-B042-7A9F0C627A2D}" type="pres">
      <dgm:prSet presAssocID="{7B6BB268-AA3E-4D86-99C7-6730CF9C9EB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5B5AD9-21A9-406D-896D-587C767EC9A2}" type="pres">
      <dgm:prSet presAssocID="{7363B8E3-5F70-420D-8843-847B58C73D2F}" presName="spaceBetweenRectangles" presStyleCnt="0"/>
      <dgm:spPr/>
    </dgm:pt>
    <dgm:pt modelId="{A22470C5-12CD-4C03-B92A-B863AD567A03}" type="pres">
      <dgm:prSet presAssocID="{FB2904BE-9E22-4F8B-B59D-E5156AECC4A2}" presName="parentLin" presStyleCnt="0"/>
      <dgm:spPr/>
    </dgm:pt>
    <dgm:pt modelId="{509B40BC-6178-49C8-A653-38F09E10AF1B}" type="pres">
      <dgm:prSet presAssocID="{FB2904BE-9E22-4F8B-B59D-E5156AECC4A2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B6B16E41-BD52-4725-8E3A-F851BB0970E8}" type="pres">
      <dgm:prSet presAssocID="{FB2904BE-9E22-4F8B-B59D-E5156AECC4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B67DDF-F4C7-4019-BF31-050228BB8ECB}" type="pres">
      <dgm:prSet presAssocID="{FB2904BE-9E22-4F8B-B59D-E5156AECC4A2}" presName="negativeSpace" presStyleCnt="0"/>
      <dgm:spPr/>
    </dgm:pt>
    <dgm:pt modelId="{0C1A3992-BFB8-42E3-AC48-219FD4D48552}" type="pres">
      <dgm:prSet presAssocID="{FB2904BE-9E22-4F8B-B59D-E5156AECC4A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7872AD-4DBE-4961-A56C-0B6FE5F587CD}" type="presOf" srcId="{BAE473DE-B5F9-4850-A272-29DB39DFBA89}" destId="{02FAC680-885F-42DC-BC12-A9F272028DFE}" srcOrd="1" destOrd="0" presId="urn:microsoft.com/office/officeart/2005/8/layout/list1"/>
    <dgm:cxn modelId="{200F6B4D-B60E-45D7-9140-B54E4B97C124}" type="presOf" srcId="{BAE473DE-B5F9-4850-A272-29DB39DFBA89}" destId="{1B497952-A811-4AFB-8DF1-354460A1CD6B}" srcOrd="0" destOrd="0" presId="urn:microsoft.com/office/officeart/2005/8/layout/list1"/>
    <dgm:cxn modelId="{51ECF1A8-C422-4983-88FF-734A701423D7}" type="presOf" srcId="{C29BF0A5-BFDC-441E-9F0F-98EAA2AC1539}" destId="{B1D87158-ADAF-47B3-B042-7A9F0C627A2D}" srcOrd="0" destOrd="1" presId="urn:microsoft.com/office/officeart/2005/8/layout/list1"/>
    <dgm:cxn modelId="{429B0392-B3A6-4B6D-BD1F-09414F09338C}" srcId="{7B6BB268-AA3E-4D86-99C7-6730CF9C9EB2}" destId="{F46500A4-0A55-42D8-A9CF-F987683E15C9}" srcOrd="0" destOrd="0" parTransId="{7736841E-67B1-42B0-99DF-B018A325C66E}" sibTransId="{FC9EA5A9-478E-43ED-9727-5EE3842EDA38}"/>
    <dgm:cxn modelId="{F46426EB-93A4-43A1-91DA-07D83C62092E}" srcId="{FB2904BE-9E22-4F8B-B59D-E5156AECC4A2}" destId="{E5D28182-7CC7-4BE1-AA3E-1AAEF78BE2FE}" srcOrd="1" destOrd="0" parTransId="{1D5DB89D-1198-46DF-8C8C-AEB9EF358C5E}" sibTransId="{D5971C74-99A8-4425-9018-4AD29668E5AF}"/>
    <dgm:cxn modelId="{BF68AC52-88ED-4A3A-8B27-6C95EAD783E6}" srcId="{FB2904BE-9E22-4F8B-B59D-E5156AECC4A2}" destId="{BA1229B3-85DD-41EE-ADEA-34058E96180E}" srcOrd="0" destOrd="0" parTransId="{80989B1D-7380-4723-B058-8EFF8DF56969}" sibTransId="{67CD386F-4AA3-4046-9144-904D55CB27A8}"/>
    <dgm:cxn modelId="{DC889A54-6462-408E-9101-8D441541675B}" type="presOf" srcId="{BA1229B3-85DD-41EE-ADEA-34058E96180E}" destId="{0C1A3992-BFB8-42E3-AC48-219FD4D48552}" srcOrd="0" destOrd="0" presId="urn:microsoft.com/office/officeart/2005/8/layout/list1"/>
    <dgm:cxn modelId="{82064E79-8B14-4B2F-9177-536A9208DFDB}" type="presOf" srcId="{F46500A4-0A55-42D8-A9CF-F987683E15C9}" destId="{B1D87158-ADAF-47B3-B042-7A9F0C627A2D}" srcOrd="0" destOrd="0" presId="urn:microsoft.com/office/officeart/2005/8/layout/list1"/>
    <dgm:cxn modelId="{1F4E2009-17FF-4792-8B19-8274310AC240}" type="presOf" srcId="{FB2904BE-9E22-4F8B-B59D-E5156AECC4A2}" destId="{B6B16E41-BD52-4725-8E3A-F851BB0970E8}" srcOrd="1" destOrd="0" presId="urn:microsoft.com/office/officeart/2005/8/layout/list1"/>
    <dgm:cxn modelId="{1BD86376-D3CB-4E44-9BAC-F2861C6CACC2}" srcId="{45D75817-1015-44CA-AE75-71BA8E17344B}" destId="{7B6BB268-AA3E-4D86-99C7-6730CF9C9EB2}" srcOrd="1" destOrd="0" parTransId="{C47B7E8C-7192-4ED2-957C-F6B3FEBDD7F8}" sibTransId="{7363B8E3-5F70-420D-8843-847B58C73D2F}"/>
    <dgm:cxn modelId="{9F9C6228-181B-4C0F-BD85-F2C791F2E70E}" srcId="{BAE473DE-B5F9-4850-A272-29DB39DFBA89}" destId="{CF42FAD3-61A6-4364-9452-98E1B0F94D50}" srcOrd="0" destOrd="0" parTransId="{B7DEB739-2C87-46B0-9051-2ECB7B7206B4}" sibTransId="{C7ABEA96-EFAF-4C30-A780-ADD6AD5A7025}"/>
    <dgm:cxn modelId="{7F936708-BA20-449D-9D49-B8D7B56E2E7A}" type="presOf" srcId="{FB2904BE-9E22-4F8B-B59D-E5156AECC4A2}" destId="{509B40BC-6178-49C8-A653-38F09E10AF1B}" srcOrd="0" destOrd="0" presId="urn:microsoft.com/office/officeart/2005/8/layout/list1"/>
    <dgm:cxn modelId="{9F48F4D8-5BC0-4C39-B3C5-D0456AF2DCAB}" type="presOf" srcId="{7B6BB268-AA3E-4D86-99C7-6730CF9C9EB2}" destId="{8FD75057-CC20-44C1-B52E-37E3DBC8DA74}" srcOrd="0" destOrd="0" presId="urn:microsoft.com/office/officeart/2005/8/layout/list1"/>
    <dgm:cxn modelId="{CCA8D2C8-5201-4DB1-8897-6FF679D89CC1}" type="presOf" srcId="{E5D28182-7CC7-4BE1-AA3E-1AAEF78BE2FE}" destId="{0C1A3992-BFB8-42E3-AC48-219FD4D48552}" srcOrd="0" destOrd="1" presId="urn:microsoft.com/office/officeart/2005/8/layout/list1"/>
    <dgm:cxn modelId="{A243ABD2-2697-4D83-B075-F247A643FBB1}" srcId="{7B6BB268-AA3E-4D86-99C7-6730CF9C9EB2}" destId="{C29BF0A5-BFDC-441E-9F0F-98EAA2AC1539}" srcOrd="1" destOrd="0" parTransId="{F89FE40D-C23A-4BE0-9335-A29181D73D6A}" sibTransId="{DDA12BCC-C4AC-4DB9-9332-094972514AA4}"/>
    <dgm:cxn modelId="{353BA023-6B8A-4FEB-BB65-8A2A8B03BC93}" type="presOf" srcId="{45D75817-1015-44CA-AE75-71BA8E17344B}" destId="{F3639707-69C4-4CAE-B45D-76904DE3E454}" srcOrd="0" destOrd="0" presId="urn:microsoft.com/office/officeart/2005/8/layout/list1"/>
    <dgm:cxn modelId="{1A8B339E-3ECE-4CC5-B1E8-CF0D109E9E0D}" srcId="{45D75817-1015-44CA-AE75-71BA8E17344B}" destId="{FB2904BE-9E22-4F8B-B59D-E5156AECC4A2}" srcOrd="2" destOrd="0" parTransId="{5F9BEBC2-0D51-47CC-82DD-739F8F276B99}" sibTransId="{92D3870F-FDB5-4CCC-AD89-F6AE6322D810}"/>
    <dgm:cxn modelId="{EC33E398-6986-43BB-B88C-61618EE0F947}" type="presOf" srcId="{CF42FAD3-61A6-4364-9452-98E1B0F94D50}" destId="{8B6663C7-B597-4099-81E3-32A40A4080C0}" srcOrd="0" destOrd="0" presId="urn:microsoft.com/office/officeart/2005/8/layout/list1"/>
    <dgm:cxn modelId="{45C6EC09-6F3B-45CB-A8BB-A8BAEFFECDE7}" srcId="{45D75817-1015-44CA-AE75-71BA8E17344B}" destId="{BAE473DE-B5F9-4850-A272-29DB39DFBA89}" srcOrd="0" destOrd="0" parTransId="{8B0A105B-7BED-4F52-A84F-01A6D32B9D0F}" sibTransId="{083DCBC9-AB5B-42BF-9897-46529DCF08CA}"/>
    <dgm:cxn modelId="{568B3159-3418-4F05-98C1-0E2F41DEA275}" type="presOf" srcId="{7B6BB268-AA3E-4D86-99C7-6730CF9C9EB2}" destId="{48E5A872-18F0-4854-91D8-6421E4493062}" srcOrd="1" destOrd="0" presId="urn:microsoft.com/office/officeart/2005/8/layout/list1"/>
    <dgm:cxn modelId="{5F5ADFBD-1D1A-424D-9966-44210FECDB64}" type="presParOf" srcId="{F3639707-69C4-4CAE-B45D-76904DE3E454}" destId="{0CF5EB67-0704-4DB3-9BA0-CC135E51687F}" srcOrd="0" destOrd="0" presId="urn:microsoft.com/office/officeart/2005/8/layout/list1"/>
    <dgm:cxn modelId="{71F280F1-105E-4945-BBD4-2D13A3CE6D46}" type="presParOf" srcId="{0CF5EB67-0704-4DB3-9BA0-CC135E51687F}" destId="{1B497952-A811-4AFB-8DF1-354460A1CD6B}" srcOrd="0" destOrd="0" presId="urn:microsoft.com/office/officeart/2005/8/layout/list1"/>
    <dgm:cxn modelId="{C8A9C558-14E5-426F-A34C-EB117A0EF9F2}" type="presParOf" srcId="{0CF5EB67-0704-4DB3-9BA0-CC135E51687F}" destId="{02FAC680-885F-42DC-BC12-A9F272028DFE}" srcOrd="1" destOrd="0" presId="urn:microsoft.com/office/officeart/2005/8/layout/list1"/>
    <dgm:cxn modelId="{01B5BABE-5B9E-4DFE-B7D4-2169099951B3}" type="presParOf" srcId="{F3639707-69C4-4CAE-B45D-76904DE3E454}" destId="{7AC130D3-B594-420A-B810-C5A1E91506FF}" srcOrd="1" destOrd="0" presId="urn:microsoft.com/office/officeart/2005/8/layout/list1"/>
    <dgm:cxn modelId="{B083A0EB-52E0-46DF-9E30-6CC56AE8F922}" type="presParOf" srcId="{F3639707-69C4-4CAE-B45D-76904DE3E454}" destId="{8B6663C7-B597-4099-81E3-32A40A4080C0}" srcOrd="2" destOrd="0" presId="urn:microsoft.com/office/officeart/2005/8/layout/list1"/>
    <dgm:cxn modelId="{939AD91D-1C5F-4E22-BE10-FF9CD0E55543}" type="presParOf" srcId="{F3639707-69C4-4CAE-B45D-76904DE3E454}" destId="{C06207CD-BE7D-4C19-961D-C23C335EC7FF}" srcOrd="3" destOrd="0" presId="urn:microsoft.com/office/officeart/2005/8/layout/list1"/>
    <dgm:cxn modelId="{E5D318FF-B081-407A-8C5C-249FD94D98D5}" type="presParOf" srcId="{F3639707-69C4-4CAE-B45D-76904DE3E454}" destId="{06A603DF-88E0-46F5-A433-C40792FFE401}" srcOrd="4" destOrd="0" presId="urn:microsoft.com/office/officeart/2005/8/layout/list1"/>
    <dgm:cxn modelId="{8284AC19-E5A9-4404-A898-E12D89BB30AC}" type="presParOf" srcId="{06A603DF-88E0-46F5-A433-C40792FFE401}" destId="{8FD75057-CC20-44C1-B52E-37E3DBC8DA74}" srcOrd="0" destOrd="0" presId="urn:microsoft.com/office/officeart/2005/8/layout/list1"/>
    <dgm:cxn modelId="{3339DCE4-FAE6-4888-99BA-23EE3F6DA967}" type="presParOf" srcId="{06A603DF-88E0-46F5-A433-C40792FFE401}" destId="{48E5A872-18F0-4854-91D8-6421E4493062}" srcOrd="1" destOrd="0" presId="urn:microsoft.com/office/officeart/2005/8/layout/list1"/>
    <dgm:cxn modelId="{05C0BB99-67F4-42D6-98A6-E321B37E66E6}" type="presParOf" srcId="{F3639707-69C4-4CAE-B45D-76904DE3E454}" destId="{E5E6296F-79F3-49F1-A744-BF26575E2A09}" srcOrd="5" destOrd="0" presId="urn:microsoft.com/office/officeart/2005/8/layout/list1"/>
    <dgm:cxn modelId="{B53DFD7F-6C00-4C05-9356-F58F1E0CCD2E}" type="presParOf" srcId="{F3639707-69C4-4CAE-B45D-76904DE3E454}" destId="{B1D87158-ADAF-47B3-B042-7A9F0C627A2D}" srcOrd="6" destOrd="0" presId="urn:microsoft.com/office/officeart/2005/8/layout/list1"/>
    <dgm:cxn modelId="{19D0316F-9D4F-4D94-94F3-C7BB25933C79}" type="presParOf" srcId="{F3639707-69C4-4CAE-B45D-76904DE3E454}" destId="{715B5AD9-21A9-406D-896D-587C767EC9A2}" srcOrd="7" destOrd="0" presId="urn:microsoft.com/office/officeart/2005/8/layout/list1"/>
    <dgm:cxn modelId="{251371AE-A72A-44B5-8F39-E9946C5465C3}" type="presParOf" srcId="{F3639707-69C4-4CAE-B45D-76904DE3E454}" destId="{A22470C5-12CD-4C03-B92A-B863AD567A03}" srcOrd="8" destOrd="0" presId="urn:microsoft.com/office/officeart/2005/8/layout/list1"/>
    <dgm:cxn modelId="{67420076-41D5-47AC-8795-CB2A12796B0F}" type="presParOf" srcId="{A22470C5-12CD-4C03-B92A-B863AD567A03}" destId="{509B40BC-6178-49C8-A653-38F09E10AF1B}" srcOrd="0" destOrd="0" presId="urn:microsoft.com/office/officeart/2005/8/layout/list1"/>
    <dgm:cxn modelId="{92A0537A-CF46-450A-BE33-4AA66952234C}" type="presParOf" srcId="{A22470C5-12CD-4C03-B92A-B863AD567A03}" destId="{B6B16E41-BD52-4725-8E3A-F851BB0970E8}" srcOrd="1" destOrd="0" presId="urn:microsoft.com/office/officeart/2005/8/layout/list1"/>
    <dgm:cxn modelId="{CACBCDF3-6CFE-4897-8322-300B2F50E64A}" type="presParOf" srcId="{F3639707-69C4-4CAE-B45D-76904DE3E454}" destId="{1DB67DDF-F4C7-4019-BF31-050228BB8ECB}" srcOrd="9" destOrd="0" presId="urn:microsoft.com/office/officeart/2005/8/layout/list1"/>
    <dgm:cxn modelId="{A827AEBC-FD87-4A1A-844A-B85CAE755C49}" type="presParOf" srcId="{F3639707-69C4-4CAE-B45D-76904DE3E454}" destId="{0C1A3992-BFB8-42E3-AC48-219FD4D485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20A0F-A23E-40F2-B3E2-76018E3DBA0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DE43CE0-58C5-48A8-8B30-52A2518CC6D2}">
      <dgm:prSet phldrT="[Text]"/>
      <dgm:spPr/>
      <dgm:t>
        <a:bodyPr/>
        <a:lstStyle/>
        <a:p>
          <a:r>
            <a:rPr lang="cs-CZ" dirty="0" err="1" smtClean="0"/>
            <a:t>Logging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processed</a:t>
          </a:r>
          <a:r>
            <a:rPr lang="cs-CZ" dirty="0" smtClean="0"/>
            <a:t> </a:t>
          </a:r>
          <a:r>
            <a:rPr lang="cs-CZ" dirty="0" err="1" smtClean="0"/>
            <a:t>workflow</a:t>
          </a:r>
          <a:r>
            <a:rPr lang="cs-CZ" dirty="0" smtClean="0"/>
            <a:t> </a:t>
          </a:r>
          <a:r>
            <a:rPr lang="cs-CZ" dirty="0" err="1" smtClean="0"/>
            <a:t>instances</a:t>
          </a:r>
          <a:endParaRPr lang="en-US" dirty="0"/>
        </a:p>
      </dgm:t>
    </dgm:pt>
    <dgm:pt modelId="{5674A7B6-CD06-4DE2-8072-40E4A505E1E0}" type="parTrans" cxnId="{3338544E-EEA8-4EDC-9973-C5D2B1FDFF27}">
      <dgm:prSet/>
      <dgm:spPr/>
      <dgm:t>
        <a:bodyPr/>
        <a:lstStyle/>
        <a:p>
          <a:endParaRPr lang="en-US"/>
        </a:p>
      </dgm:t>
    </dgm:pt>
    <dgm:pt modelId="{55253D80-B550-41C7-8266-461D31E31C97}" type="sibTrans" cxnId="{3338544E-EEA8-4EDC-9973-C5D2B1FDFF27}">
      <dgm:prSet/>
      <dgm:spPr/>
      <dgm:t>
        <a:bodyPr/>
        <a:lstStyle/>
        <a:p>
          <a:endParaRPr lang="en-US"/>
        </a:p>
      </dgm:t>
    </dgm:pt>
    <dgm:pt modelId="{53DEA5D5-9589-4A4D-A380-F1BEB794BC12}">
      <dgm:prSet phldrT="[Text]"/>
      <dgm:spPr/>
      <dgm:t>
        <a:bodyPr/>
        <a:lstStyle/>
        <a:p>
          <a:r>
            <a:rPr lang="cs-CZ" dirty="0" smtClean="0"/>
            <a:t>Transfer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statistics</a:t>
          </a:r>
          <a:r>
            <a:rPr lang="cs-CZ" dirty="0" smtClean="0"/>
            <a:t> to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main</a:t>
          </a:r>
          <a:r>
            <a:rPr lang="cs-CZ" dirty="0" smtClean="0"/>
            <a:t> </a:t>
          </a:r>
          <a:r>
            <a:rPr lang="cs-CZ" dirty="0" err="1" smtClean="0"/>
            <a:t>relational</a:t>
          </a:r>
          <a:r>
            <a:rPr lang="cs-CZ" dirty="0" smtClean="0"/>
            <a:t> DB</a:t>
          </a:r>
          <a:endParaRPr lang="en-US" dirty="0"/>
        </a:p>
      </dgm:t>
    </dgm:pt>
    <dgm:pt modelId="{D355213A-8ED9-4F60-9E30-009D8CA816E9}" type="parTrans" cxnId="{9D98CD99-E1E5-444C-B5B3-42E42ADCFFA3}">
      <dgm:prSet/>
      <dgm:spPr/>
      <dgm:t>
        <a:bodyPr/>
        <a:lstStyle/>
        <a:p>
          <a:endParaRPr lang="en-US"/>
        </a:p>
      </dgm:t>
    </dgm:pt>
    <dgm:pt modelId="{415C784E-F997-4E0E-A788-CF1EE823FC72}" type="sibTrans" cxnId="{9D98CD99-E1E5-444C-B5B3-42E42ADCFFA3}">
      <dgm:prSet/>
      <dgm:spPr/>
      <dgm:t>
        <a:bodyPr/>
        <a:lstStyle/>
        <a:p>
          <a:endParaRPr lang="en-US"/>
        </a:p>
      </dgm:t>
    </dgm:pt>
    <dgm:pt modelId="{8AC20C5B-8E62-4933-9B71-0213C476DAF5}">
      <dgm:prSet phldrT="[Text]"/>
      <dgm:spPr/>
      <dgm:t>
        <a:bodyPr/>
        <a:lstStyle/>
        <a:p>
          <a:r>
            <a:rPr lang="cs-CZ" dirty="0" smtClean="0"/>
            <a:t>Inference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implicit</a:t>
          </a:r>
          <a:r>
            <a:rPr lang="cs-CZ" dirty="0" smtClean="0"/>
            <a:t> </a:t>
          </a:r>
          <a:r>
            <a:rPr lang="cs-CZ" dirty="0" err="1" smtClean="0"/>
            <a:t>knowledge</a:t>
          </a:r>
          <a:r>
            <a:rPr lang="cs-CZ" dirty="0" smtClean="0"/>
            <a:t> in </a:t>
          </a:r>
          <a:r>
            <a:rPr lang="cs-CZ" dirty="0" err="1" smtClean="0"/>
            <a:t>the</a:t>
          </a:r>
          <a:r>
            <a:rPr lang="cs-CZ" dirty="0" smtClean="0"/>
            <a:t> ontology</a:t>
          </a:r>
          <a:endParaRPr lang="en-US" dirty="0"/>
        </a:p>
      </dgm:t>
    </dgm:pt>
    <dgm:pt modelId="{58A95695-0B23-4D8D-9F03-483867B9C9CD}" type="parTrans" cxnId="{BE6D8642-DE04-41B1-9A11-847903EA2EE5}">
      <dgm:prSet/>
      <dgm:spPr/>
      <dgm:t>
        <a:bodyPr/>
        <a:lstStyle/>
        <a:p>
          <a:endParaRPr lang="en-US"/>
        </a:p>
      </dgm:t>
    </dgm:pt>
    <dgm:pt modelId="{DAFE311D-9191-4617-B99D-D255E0D40AF6}" type="sibTrans" cxnId="{BE6D8642-DE04-41B1-9A11-847903EA2EE5}">
      <dgm:prSet/>
      <dgm:spPr/>
      <dgm:t>
        <a:bodyPr/>
        <a:lstStyle/>
        <a:p>
          <a:endParaRPr lang="en-US"/>
        </a:p>
      </dgm:t>
    </dgm:pt>
    <dgm:pt modelId="{A556FA0B-3C9D-43E1-999D-402BFAA4F365}">
      <dgm:prSet phldrT="[Text]"/>
      <dgm:spPr/>
      <dgm:t>
        <a:bodyPr/>
        <a:lstStyle/>
        <a:p>
          <a:r>
            <a:rPr lang="cs-CZ" dirty="0" err="1" smtClean="0"/>
            <a:t>Alteration</a:t>
          </a:r>
          <a:r>
            <a:rPr lang="cs-CZ" dirty="0" smtClean="0"/>
            <a:t> </a:t>
          </a:r>
          <a:r>
            <a:rPr lang="cs-CZ" dirty="0" err="1" smtClean="0"/>
            <a:t>workflow</a:t>
          </a:r>
          <a:r>
            <a:rPr lang="cs-CZ" dirty="0" smtClean="0"/>
            <a:t> </a:t>
          </a:r>
          <a:r>
            <a:rPr lang="cs-CZ" dirty="0" err="1" smtClean="0"/>
            <a:t>execution</a:t>
          </a:r>
          <a:r>
            <a:rPr lang="cs-CZ" dirty="0" smtClean="0"/>
            <a:t> in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future</a:t>
          </a:r>
          <a:endParaRPr lang="en-US" dirty="0"/>
        </a:p>
      </dgm:t>
    </dgm:pt>
    <dgm:pt modelId="{DFDFEAAC-ABC5-475D-939A-6D141FED6613}" type="parTrans" cxnId="{4B40A8BC-EE61-415D-9A6C-46D1EADE7223}">
      <dgm:prSet/>
      <dgm:spPr/>
      <dgm:t>
        <a:bodyPr/>
        <a:lstStyle/>
        <a:p>
          <a:endParaRPr lang="en-GB"/>
        </a:p>
      </dgm:t>
    </dgm:pt>
    <dgm:pt modelId="{A9965F1E-FF34-4B84-865A-F8B6C757A302}" type="sibTrans" cxnId="{4B40A8BC-EE61-415D-9A6C-46D1EADE7223}">
      <dgm:prSet/>
      <dgm:spPr/>
      <dgm:t>
        <a:bodyPr/>
        <a:lstStyle/>
        <a:p>
          <a:endParaRPr lang="en-GB"/>
        </a:p>
      </dgm:t>
    </dgm:pt>
    <dgm:pt modelId="{F04F9AEB-693C-49E4-9887-01DED9120781}" type="pres">
      <dgm:prSet presAssocID="{D8520A0F-A23E-40F2-B3E2-76018E3DBA0B}" presName="CompostProcess" presStyleCnt="0">
        <dgm:presLayoutVars>
          <dgm:dir/>
          <dgm:resizeHandles val="exact"/>
        </dgm:presLayoutVars>
      </dgm:prSet>
      <dgm:spPr/>
    </dgm:pt>
    <dgm:pt modelId="{AE392325-8EC3-448E-9012-0CE4A22F5DA6}" type="pres">
      <dgm:prSet presAssocID="{D8520A0F-A23E-40F2-B3E2-76018E3DBA0B}" presName="arrow" presStyleLbl="bgShp" presStyleIdx="0" presStyleCnt="1"/>
      <dgm:spPr/>
    </dgm:pt>
    <dgm:pt modelId="{9E20E5B7-340A-46B5-BCB6-00CB00252C50}" type="pres">
      <dgm:prSet presAssocID="{D8520A0F-A23E-40F2-B3E2-76018E3DBA0B}" presName="linearProcess" presStyleCnt="0"/>
      <dgm:spPr/>
    </dgm:pt>
    <dgm:pt modelId="{D6872A6E-6E60-42FB-B629-1C87DF022FD7}" type="pres">
      <dgm:prSet presAssocID="{FDE43CE0-58C5-48A8-8B30-52A2518CC6D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95A33-9A49-4C7E-B5D4-00CEA18A1360}" type="pres">
      <dgm:prSet presAssocID="{55253D80-B550-41C7-8266-461D31E31C97}" presName="sibTrans" presStyleCnt="0"/>
      <dgm:spPr/>
    </dgm:pt>
    <dgm:pt modelId="{5BD6A45C-132E-4EF9-B011-97A69175CE09}" type="pres">
      <dgm:prSet presAssocID="{53DEA5D5-9589-4A4D-A380-F1BEB794BC1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B5EBD-6313-4340-949D-44B77EA27E40}" type="pres">
      <dgm:prSet presAssocID="{415C784E-F997-4E0E-A788-CF1EE823FC72}" presName="sibTrans" presStyleCnt="0"/>
      <dgm:spPr/>
    </dgm:pt>
    <dgm:pt modelId="{083E0E13-1E08-4116-913E-EF0A29026345}" type="pres">
      <dgm:prSet presAssocID="{8AC20C5B-8E62-4933-9B71-0213C476DAF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14490-99F5-404C-814C-D0BEE4FB3C9A}" type="pres">
      <dgm:prSet presAssocID="{DAFE311D-9191-4617-B99D-D255E0D40AF6}" presName="sibTrans" presStyleCnt="0"/>
      <dgm:spPr/>
    </dgm:pt>
    <dgm:pt modelId="{55FAB6DA-3868-46C8-87BD-7FD35A7A4E6A}" type="pres">
      <dgm:prSet presAssocID="{A556FA0B-3C9D-43E1-999D-402BFAA4F36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6D8642-DE04-41B1-9A11-847903EA2EE5}" srcId="{D8520A0F-A23E-40F2-B3E2-76018E3DBA0B}" destId="{8AC20C5B-8E62-4933-9B71-0213C476DAF5}" srcOrd="2" destOrd="0" parTransId="{58A95695-0B23-4D8D-9F03-483867B9C9CD}" sibTransId="{DAFE311D-9191-4617-B99D-D255E0D40AF6}"/>
    <dgm:cxn modelId="{3338544E-EEA8-4EDC-9973-C5D2B1FDFF27}" srcId="{D8520A0F-A23E-40F2-B3E2-76018E3DBA0B}" destId="{FDE43CE0-58C5-48A8-8B30-52A2518CC6D2}" srcOrd="0" destOrd="0" parTransId="{5674A7B6-CD06-4DE2-8072-40E4A505E1E0}" sibTransId="{55253D80-B550-41C7-8266-461D31E31C97}"/>
    <dgm:cxn modelId="{9D98CD99-E1E5-444C-B5B3-42E42ADCFFA3}" srcId="{D8520A0F-A23E-40F2-B3E2-76018E3DBA0B}" destId="{53DEA5D5-9589-4A4D-A380-F1BEB794BC12}" srcOrd="1" destOrd="0" parTransId="{D355213A-8ED9-4F60-9E30-009D8CA816E9}" sibTransId="{415C784E-F997-4E0E-A788-CF1EE823FC72}"/>
    <dgm:cxn modelId="{4B40A8BC-EE61-415D-9A6C-46D1EADE7223}" srcId="{D8520A0F-A23E-40F2-B3E2-76018E3DBA0B}" destId="{A556FA0B-3C9D-43E1-999D-402BFAA4F365}" srcOrd="3" destOrd="0" parTransId="{DFDFEAAC-ABC5-475D-939A-6D141FED6613}" sibTransId="{A9965F1E-FF34-4B84-865A-F8B6C757A302}"/>
    <dgm:cxn modelId="{9474431F-7852-461A-8A21-46F2E8FA32A3}" type="presOf" srcId="{D8520A0F-A23E-40F2-B3E2-76018E3DBA0B}" destId="{F04F9AEB-693C-49E4-9887-01DED9120781}" srcOrd="0" destOrd="0" presId="urn:microsoft.com/office/officeart/2005/8/layout/hProcess9"/>
    <dgm:cxn modelId="{B2DA76E1-0512-47C4-BE30-9748B70383F8}" type="presOf" srcId="{8AC20C5B-8E62-4933-9B71-0213C476DAF5}" destId="{083E0E13-1E08-4116-913E-EF0A29026345}" srcOrd="0" destOrd="0" presId="urn:microsoft.com/office/officeart/2005/8/layout/hProcess9"/>
    <dgm:cxn modelId="{5ECC4185-F346-49A7-BDA8-59CDE250CFCA}" type="presOf" srcId="{FDE43CE0-58C5-48A8-8B30-52A2518CC6D2}" destId="{D6872A6E-6E60-42FB-B629-1C87DF022FD7}" srcOrd="0" destOrd="0" presId="urn:microsoft.com/office/officeart/2005/8/layout/hProcess9"/>
    <dgm:cxn modelId="{6837B9A4-3042-451C-BC03-B212C623FCC5}" type="presOf" srcId="{53DEA5D5-9589-4A4D-A380-F1BEB794BC12}" destId="{5BD6A45C-132E-4EF9-B011-97A69175CE09}" srcOrd="0" destOrd="0" presId="urn:microsoft.com/office/officeart/2005/8/layout/hProcess9"/>
    <dgm:cxn modelId="{791912B1-1FFB-47C9-8084-CAF7650F1C9E}" type="presOf" srcId="{A556FA0B-3C9D-43E1-999D-402BFAA4F365}" destId="{55FAB6DA-3868-46C8-87BD-7FD35A7A4E6A}" srcOrd="0" destOrd="0" presId="urn:microsoft.com/office/officeart/2005/8/layout/hProcess9"/>
    <dgm:cxn modelId="{914D3FCC-7153-4025-832F-DEE34C4109AF}" type="presParOf" srcId="{F04F9AEB-693C-49E4-9887-01DED9120781}" destId="{AE392325-8EC3-448E-9012-0CE4A22F5DA6}" srcOrd="0" destOrd="0" presId="urn:microsoft.com/office/officeart/2005/8/layout/hProcess9"/>
    <dgm:cxn modelId="{2BC19029-A15C-46E8-8B20-FC0283980934}" type="presParOf" srcId="{F04F9AEB-693C-49E4-9887-01DED9120781}" destId="{9E20E5B7-340A-46B5-BCB6-00CB00252C50}" srcOrd="1" destOrd="0" presId="urn:microsoft.com/office/officeart/2005/8/layout/hProcess9"/>
    <dgm:cxn modelId="{9544A4B2-AD6D-4C8A-8FA1-D6FE92D54D28}" type="presParOf" srcId="{9E20E5B7-340A-46B5-BCB6-00CB00252C50}" destId="{D6872A6E-6E60-42FB-B629-1C87DF022FD7}" srcOrd="0" destOrd="0" presId="urn:microsoft.com/office/officeart/2005/8/layout/hProcess9"/>
    <dgm:cxn modelId="{EF3CBE9F-37DF-454D-AA35-3818083DC4F2}" type="presParOf" srcId="{9E20E5B7-340A-46B5-BCB6-00CB00252C50}" destId="{A3995A33-9A49-4C7E-B5D4-00CEA18A1360}" srcOrd="1" destOrd="0" presId="urn:microsoft.com/office/officeart/2005/8/layout/hProcess9"/>
    <dgm:cxn modelId="{CA52D624-8E15-4236-9B9E-F7DCCBD53B5F}" type="presParOf" srcId="{9E20E5B7-340A-46B5-BCB6-00CB00252C50}" destId="{5BD6A45C-132E-4EF9-B011-97A69175CE09}" srcOrd="2" destOrd="0" presId="urn:microsoft.com/office/officeart/2005/8/layout/hProcess9"/>
    <dgm:cxn modelId="{0CC4DBAB-F5CE-4973-B849-14787C05F7AC}" type="presParOf" srcId="{9E20E5B7-340A-46B5-BCB6-00CB00252C50}" destId="{55FB5EBD-6313-4340-949D-44B77EA27E40}" srcOrd="3" destOrd="0" presId="urn:microsoft.com/office/officeart/2005/8/layout/hProcess9"/>
    <dgm:cxn modelId="{8FC196AF-AF75-4302-BB9C-FCCB65F00C99}" type="presParOf" srcId="{9E20E5B7-340A-46B5-BCB6-00CB00252C50}" destId="{083E0E13-1E08-4116-913E-EF0A29026345}" srcOrd="4" destOrd="0" presId="urn:microsoft.com/office/officeart/2005/8/layout/hProcess9"/>
    <dgm:cxn modelId="{BC0507EC-D11E-4F30-A2E4-DC6CDABF91E3}" type="presParOf" srcId="{9E20E5B7-340A-46B5-BCB6-00CB00252C50}" destId="{E2D14490-99F5-404C-814C-D0BEE4FB3C9A}" srcOrd="5" destOrd="0" presId="urn:microsoft.com/office/officeart/2005/8/layout/hProcess9"/>
    <dgm:cxn modelId="{6A3D1FD8-73B2-45C1-A8A1-004EFF1218A8}" type="presParOf" srcId="{9E20E5B7-340A-46B5-BCB6-00CB00252C50}" destId="{55FAB6DA-3868-46C8-87BD-7FD35A7A4E6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609006-44A2-4856-9B13-0A2BF12CCD52}">
      <dsp:nvSpPr>
        <dsp:cNvPr id="0" name=""/>
        <dsp:cNvSpPr/>
      </dsp:nvSpPr>
      <dsp:spPr>
        <a:xfrm>
          <a:off x="40" y="165149"/>
          <a:ext cx="3845569" cy="1529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err="1" smtClean="0"/>
            <a:t>Classic</a:t>
          </a:r>
          <a:r>
            <a:rPr lang="en-GB" sz="4400" kern="1200" dirty="0" smtClean="0"/>
            <a:t>;</a:t>
          </a:r>
          <a:r>
            <a:rPr lang="cs-CZ" sz="4400" kern="1200" dirty="0" smtClean="0"/>
            <a:t> </a:t>
          </a:r>
          <a:r>
            <a:rPr lang="cs-CZ" sz="4400" kern="1200" dirty="0" err="1" smtClean="0"/>
            <a:t>crisp</a:t>
          </a:r>
          <a:r>
            <a:rPr lang="cs-CZ" sz="4400" kern="1200" dirty="0" smtClean="0"/>
            <a:t> </a:t>
          </a:r>
          <a:r>
            <a:rPr lang="cs-CZ" sz="4400" kern="1200" dirty="0" err="1" smtClean="0"/>
            <a:t>logic</a:t>
          </a:r>
          <a:endParaRPr lang="en-GB" sz="4400" kern="1200" dirty="0"/>
        </a:p>
      </dsp:txBody>
      <dsp:txXfrm>
        <a:off x="40" y="165149"/>
        <a:ext cx="3845569" cy="1529758"/>
      </dsp:txXfrm>
    </dsp:sp>
    <dsp:sp modelId="{995B5C00-33DB-4CBC-A037-20DC780321CF}">
      <dsp:nvSpPr>
        <dsp:cNvPr id="0" name=""/>
        <dsp:cNvSpPr/>
      </dsp:nvSpPr>
      <dsp:spPr>
        <a:xfrm>
          <a:off x="40" y="1694907"/>
          <a:ext cx="3845569" cy="1932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400" kern="1200" dirty="0" smtClean="0"/>
            <a:t>0 .. </a:t>
          </a:r>
          <a:r>
            <a:rPr lang="cs-CZ" sz="4400" kern="1200" dirty="0" err="1" smtClean="0"/>
            <a:t>false</a:t>
          </a:r>
          <a:endParaRPr lang="en-GB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400" kern="1200" dirty="0" smtClean="0"/>
            <a:t>1 .. </a:t>
          </a:r>
          <a:r>
            <a:rPr lang="cs-CZ" sz="4400" kern="1200" dirty="0" err="1" smtClean="0"/>
            <a:t>true</a:t>
          </a:r>
          <a:endParaRPr lang="en-GB" sz="4400" kern="1200" dirty="0"/>
        </a:p>
      </dsp:txBody>
      <dsp:txXfrm>
        <a:off x="40" y="1694907"/>
        <a:ext cx="3845569" cy="1932480"/>
      </dsp:txXfrm>
    </dsp:sp>
    <dsp:sp modelId="{BB5C8DF5-0141-4F69-95B9-C8B64863B6D5}">
      <dsp:nvSpPr>
        <dsp:cNvPr id="0" name=""/>
        <dsp:cNvSpPr/>
      </dsp:nvSpPr>
      <dsp:spPr>
        <a:xfrm>
          <a:off x="4383989" y="165149"/>
          <a:ext cx="3845569" cy="1529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err="1" smtClean="0"/>
            <a:t>Fuzzy</a:t>
          </a:r>
          <a:r>
            <a:rPr lang="cs-CZ" sz="4400" kern="1200" dirty="0" smtClean="0"/>
            <a:t> </a:t>
          </a:r>
          <a:r>
            <a:rPr lang="cs-CZ" sz="4400" kern="1200" dirty="0" err="1" smtClean="0"/>
            <a:t>logi</a:t>
          </a:r>
          <a:r>
            <a:rPr lang="en-GB" sz="4400" kern="1200" dirty="0" smtClean="0"/>
            <a:t>c</a:t>
          </a:r>
          <a:endParaRPr lang="en-GB" sz="4400" kern="1200" dirty="0"/>
        </a:p>
      </dsp:txBody>
      <dsp:txXfrm>
        <a:off x="4383989" y="165149"/>
        <a:ext cx="3845569" cy="1529758"/>
      </dsp:txXfrm>
    </dsp:sp>
    <dsp:sp modelId="{F4DABECD-46C3-44B0-8B3C-70FDE099EE3C}">
      <dsp:nvSpPr>
        <dsp:cNvPr id="0" name=""/>
        <dsp:cNvSpPr/>
      </dsp:nvSpPr>
      <dsp:spPr>
        <a:xfrm>
          <a:off x="4383989" y="1694907"/>
          <a:ext cx="3845569" cy="1932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4400" kern="1200" dirty="0" smtClean="0"/>
            <a:t>&lt;0;1&gt;</a:t>
          </a:r>
          <a:endParaRPr lang="en-GB" sz="4400" kern="1200" dirty="0"/>
        </a:p>
      </dsp:txBody>
      <dsp:txXfrm>
        <a:off x="4383989" y="1694907"/>
        <a:ext cx="3845569" cy="1932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6663C7-B597-4099-81E3-32A40A4080C0}">
      <dsp:nvSpPr>
        <dsp:cNvPr id="0" name=""/>
        <dsp:cNvSpPr/>
      </dsp:nvSpPr>
      <dsp:spPr>
        <a:xfrm>
          <a:off x="0" y="269990"/>
          <a:ext cx="82296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i="1" kern="1200" dirty="0" smtClean="0"/>
            <a:t>fuzzy SHOIN</a:t>
          </a:r>
          <a:r>
            <a:rPr lang="en-GB" sz="1800" i="1" kern="1200" baseline="30000" dirty="0" smtClean="0"/>
            <a:t>(D)</a:t>
          </a:r>
          <a:endParaRPr lang="en-GB" sz="1800" i="1" kern="1200" baseline="30000" dirty="0"/>
        </a:p>
      </dsp:txBody>
      <dsp:txXfrm>
        <a:off x="0" y="269990"/>
        <a:ext cx="8229600" cy="751275"/>
      </dsp:txXfrm>
    </dsp:sp>
    <dsp:sp modelId="{02FAC680-885F-42DC-BC12-A9F272028DFE}">
      <dsp:nvSpPr>
        <dsp:cNvPr id="0" name=""/>
        <dsp:cNvSpPr/>
      </dsp:nvSpPr>
      <dsp:spPr>
        <a:xfrm>
          <a:off x="411480" y="4310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Theoretical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framework</a:t>
          </a:r>
          <a:endParaRPr lang="en-GB" sz="2000" kern="1200" dirty="0"/>
        </a:p>
      </dsp:txBody>
      <dsp:txXfrm>
        <a:off x="411480" y="4310"/>
        <a:ext cx="5760720" cy="531360"/>
      </dsp:txXfrm>
    </dsp:sp>
    <dsp:sp modelId="{B1D87158-ADAF-47B3-B042-7A9F0C627A2D}">
      <dsp:nvSpPr>
        <dsp:cNvPr id="0" name=""/>
        <dsp:cNvSpPr/>
      </dsp:nvSpPr>
      <dsp:spPr>
        <a:xfrm>
          <a:off x="0" y="1384145"/>
          <a:ext cx="82296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FuzzyOWL2, 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FOWL</a:t>
          </a:r>
          <a:endParaRPr lang="en-GB" sz="1800" kern="1200" dirty="0"/>
        </a:p>
      </dsp:txBody>
      <dsp:txXfrm>
        <a:off x="0" y="1384145"/>
        <a:ext cx="8229600" cy="1020600"/>
      </dsp:txXfrm>
    </dsp:sp>
    <dsp:sp modelId="{48E5A872-18F0-4854-91D8-6421E4493062}">
      <dsp:nvSpPr>
        <dsp:cNvPr id="0" name=""/>
        <dsp:cNvSpPr/>
      </dsp:nvSpPr>
      <dsp:spPr>
        <a:xfrm>
          <a:off x="411480" y="1118466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Implementation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of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vagueness</a:t>
          </a:r>
          <a:r>
            <a:rPr lang="cs-CZ" sz="2000" kern="1200" dirty="0" smtClean="0"/>
            <a:t> in ontology</a:t>
          </a:r>
          <a:endParaRPr lang="en-GB" sz="2000" kern="1200" dirty="0"/>
        </a:p>
      </dsp:txBody>
      <dsp:txXfrm>
        <a:off x="411480" y="1118466"/>
        <a:ext cx="5760720" cy="531360"/>
      </dsp:txXfrm>
    </dsp:sp>
    <dsp:sp modelId="{0C1A3992-BFB8-42E3-AC48-219FD4D48552}">
      <dsp:nvSpPr>
        <dsp:cNvPr id="0" name=""/>
        <dsp:cNvSpPr/>
      </dsp:nvSpPr>
      <dsp:spPr>
        <a:xfrm>
          <a:off x="0" y="2767626"/>
          <a:ext cx="82296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err="1" smtClean="0"/>
            <a:t>FuzzyDL</a:t>
          </a:r>
          <a:r>
            <a:rPr lang="cs-CZ" sz="1800" kern="1200" dirty="0" smtClean="0"/>
            <a:t>, 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err="1" smtClean="0"/>
            <a:t>DeLorean</a:t>
          </a:r>
          <a:endParaRPr lang="en-GB" sz="1800" kern="1200" dirty="0"/>
        </a:p>
      </dsp:txBody>
      <dsp:txXfrm>
        <a:off x="0" y="2767626"/>
        <a:ext cx="8229600" cy="1020600"/>
      </dsp:txXfrm>
    </dsp:sp>
    <dsp:sp modelId="{B6B16E41-BD52-4725-8E3A-F851BB0970E8}">
      <dsp:nvSpPr>
        <dsp:cNvPr id="0" name=""/>
        <dsp:cNvSpPr/>
      </dsp:nvSpPr>
      <dsp:spPr>
        <a:xfrm>
          <a:off x="411480" y="2501946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Implementation</a:t>
          </a:r>
          <a:r>
            <a:rPr lang="cs-CZ" sz="2000" kern="1200" dirty="0" smtClean="0"/>
            <a:t> in </a:t>
          </a:r>
          <a:r>
            <a:rPr lang="cs-CZ" sz="2000" kern="1200" dirty="0" err="1" smtClean="0"/>
            <a:t>reasoner</a:t>
          </a:r>
          <a:endParaRPr lang="en-GB" sz="2000" kern="1200" dirty="0"/>
        </a:p>
      </dsp:txBody>
      <dsp:txXfrm>
        <a:off x="411480" y="2501946"/>
        <a:ext cx="5760720" cy="5313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392325-8EC3-448E-9012-0CE4A22F5DA6}">
      <dsp:nvSpPr>
        <dsp:cNvPr id="0" name=""/>
        <dsp:cNvSpPr/>
      </dsp:nvSpPr>
      <dsp:spPr>
        <a:xfrm>
          <a:off x="618243" y="0"/>
          <a:ext cx="7006760" cy="200769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72A6E-6E60-42FB-B629-1C87DF022FD7}">
      <dsp:nvSpPr>
        <dsp:cNvPr id="0" name=""/>
        <dsp:cNvSpPr/>
      </dsp:nvSpPr>
      <dsp:spPr>
        <a:xfrm>
          <a:off x="4125" y="602309"/>
          <a:ext cx="1984336" cy="803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Logging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of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processed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workflow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instances</a:t>
          </a:r>
          <a:endParaRPr lang="en-US" sz="1500" kern="1200" dirty="0"/>
        </a:p>
      </dsp:txBody>
      <dsp:txXfrm>
        <a:off x="4125" y="602309"/>
        <a:ext cx="1984336" cy="803078"/>
      </dsp:txXfrm>
    </dsp:sp>
    <dsp:sp modelId="{5BD6A45C-132E-4EF9-B011-97A69175CE09}">
      <dsp:nvSpPr>
        <dsp:cNvPr id="0" name=""/>
        <dsp:cNvSpPr/>
      </dsp:nvSpPr>
      <dsp:spPr>
        <a:xfrm>
          <a:off x="2087679" y="602309"/>
          <a:ext cx="1984336" cy="803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Transfer </a:t>
          </a:r>
          <a:r>
            <a:rPr lang="cs-CZ" sz="1500" kern="1200" dirty="0" err="1" smtClean="0"/>
            <a:t>of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statistics</a:t>
          </a:r>
          <a:r>
            <a:rPr lang="cs-CZ" sz="1500" kern="1200" dirty="0" smtClean="0"/>
            <a:t> to </a:t>
          </a:r>
          <a:r>
            <a:rPr lang="cs-CZ" sz="1500" kern="1200" dirty="0" err="1" smtClean="0"/>
            <a:t>the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main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relational</a:t>
          </a:r>
          <a:r>
            <a:rPr lang="cs-CZ" sz="1500" kern="1200" dirty="0" smtClean="0"/>
            <a:t> DB</a:t>
          </a:r>
          <a:endParaRPr lang="en-US" sz="1500" kern="1200" dirty="0"/>
        </a:p>
      </dsp:txBody>
      <dsp:txXfrm>
        <a:off x="2087679" y="602309"/>
        <a:ext cx="1984336" cy="803078"/>
      </dsp:txXfrm>
    </dsp:sp>
    <dsp:sp modelId="{083E0E13-1E08-4116-913E-EF0A29026345}">
      <dsp:nvSpPr>
        <dsp:cNvPr id="0" name=""/>
        <dsp:cNvSpPr/>
      </dsp:nvSpPr>
      <dsp:spPr>
        <a:xfrm>
          <a:off x="4171232" y="602309"/>
          <a:ext cx="1984336" cy="803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Inference </a:t>
          </a:r>
          <a:r>
            <a:rPr lang="cs-CZ" sz="1500" kern="1200" dirty="0" err="1" smtClean="0"/>
            <a:t>of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implicit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knowledge</a:t>
          </a:r>
          <a:r>
            <a:rPr lang="cs-CZ" sz="1500" kern="1200" dirty="0" smtClean="0"/>
            <a:t> in </a:t>
          </a:r>
          <a:r>
            <a:rPr lang="cs-CZ" sz="1500" kern="1200" dirty="0" err="1" smtClean="0"/>
            <a:t>the</a:t>
          </a:r>
          <a:r>
            <a:rPr lang="cs-CZ" sz="1500" kern="1200" dirty="0" smtClean="0"/>
            <a:t> ontology</a:t>
          </a:r>
          <a:endParaRPr lang="en-US" sz="1500" kern="1200" dirty="0"/>
        </a:p>
      </dsp:txBody>
      <dsp:txXfrm>
        <a:off x="4171232" y="602309"/>
        <a:ext cx="1984336" cy="803078"/>
      </dsp:txXfrm>
    </dsp:sp>
    <dsp:sp modelId="{55FAB6DA-3868-46C8-87BD-7FD35A7A4E6A}">
      <dsp:nvSpPr>
        <dsp:cNvPr id="0" name=""/>
        <dsp:cNvSpPr/>
      </dsp:nvSpPr>
      <dsp:spPr>
        <a:xfrm>
          <a:off x="6254785" y="602309"/>
          <a:ext cx="1984336" cy="803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Alteration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workflow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execution</a:t>
          </a:r>
          <a:r>
            <a:rPr lang="cs-CZ" sz="1500" kern="1200" dirty="0" smtClean="0"/>
            <a:t> in </a:t>
          </a:r>
          <a:r>
            <a:rPr lang="cs-CZ" sz="1500" kern="1200" dirty="0" err="1" smtClean="0"/>
            <a:t>the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future</a:t>
          </a:r>
          <a:endParaRPr lang="en-US" sz="1500" kern="1200" dirty="0"/>
        </a:p>
      </dsp:txBody>
      <dsp:txXfrm>
        <a:off x="6254785" y="602309"/>
        <a:ext cx="1984336" cy="803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368DD-6E26-42A2-8CC9-A968492398B6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DC727-5F53-43C0-A0CA-624E483254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A3480-2C97-49E6-8DF6-448D3E693635}" type="datetimeFigureOut">
              <a:rPr lang="en-US" smtClean="0"/>
              <a:pPr/>
              <a:t>1/28/2013</a:t>
            </a:fld>
            <a:endParaRPr lang="en-IE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I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09A21-19C2-43F5-AF3B-E251B67C3BDD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vent-driven_process_chai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1</a:t>
            </a:fld>
            <a:endParaRPr lang="en-I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Handles vague and uncertain expressions like “rather” or “almost”</a:t>
            </a:r>
            <a:endParaRPr lang="cs-CZ" dirty="0" smtClean="0"/>
          </a:p>
          <a:p>
            <a:r>
              <a:rPr lang="en-GB" dirty="0" smtClean="0"/>
              <a:t>Uses linguistic variables and terms</a:t>
            </a:r>
            <a:endParaRPr lang="cs-CZ" dirty="0" smtClean="0"/>
          </a:p>
          <a:p>
            <a:r>
              <a:rPr lang="en-GB" dirty="0" smtClean="0"/>
              <a:t>Resembles human thinking</a:t>
            </a:r>
            <a:endParaRPr lang="cs-CZ" dirty="0" smtClean="0"/>
          </a:p>
          <a:p>
            <a:r>
              <a:rPr lang="en-GB" dirty="0" smtClean="0"/>
              <a:t>Facilitates design of complex systems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Zaden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Goedel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Lukasiewicz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Product</a:t>
            </a:r>
            <a:r>
              <a:rPr lang="cs-CZ" baseline="0" dirty="0" smtClean="0"/>
              <a:t>...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en-GB" dirty="0" err="1" smtClean="0"/>
              <a:t>impli</a:t>
            </a:r>
            <a:r>
              <a:rPr lang="cs-CZ" dirty="0" err="1" smtClean="0"/>
              <a:t>cation</a:t>
            </a:r>
            <a:r>
              <a:rPr lang="cs-CZ" dirty="0" smtClean="0"/>
              <a:t>  </a:t>
            </a:r>
            <a:r>
              <a:rPr lang="en-GB" dirty="0" smtClean="0"/>
              <a:t>(</a:t>
            </a:r>
            <a:r>
              <a:rPr lang="cs-CZ" sz="1200" i="1" dirty="0" err="1" smtClean="0">
                <a:cs typeface="Times New Roman" pitchFamily="18" charset="0"/>
                <a:sym typeface="Symbol" pitchFamily="18" charset="2"/>
              </a:rPr>
              <a:t>Kleene</a:t>
            </a:r>
            <a:r>
              <a:rPr lang="cs-CZ" sz="1200" i="1" dirty="0" smtClean="0">
                <a:cs typeface="Times New Roman" pitchFamily="18" charset="0"/>
                <a:sym typeface="Symbol" pitchFamily="18" charset="2"/>
              </a:rPr>
              <a:t>-</a:t>
            </a:r>
            <a:r>
              <a:rPr lang="cs-CZ" sz="1200" i="1" dirty="0" err="1" smtClean="0">
                <a:cs typeface="Times New Roman" pitchFamily="18" charset="0"/>
                <a:sym typeface="Symbol" pitchFamily="18" charset="2"/>
              </a:rPr>
              <a:t>Dienes</a:t>
            </a:r>
            <a:r>
              <a:rPr lang="en-GB" sz="1200" i="1" dirty="0" smtClean="0">
                <a:cs typeface="Times New Roman" pitchFamily="18" charset="0"/>
                <a:sym typeface="Symbol" pitchFamily="18" charset="2"/>
              </a:rPr>
              <a:t>,</a:t>
            </a:r>
            <a:r>
              <a:rPr lang="en-GB" sz="1200" i="1" baseline="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200" i="1" baseline="0" dirty="0" err="1" smtClean="0">
                <a:cs typeface="Times New Roman" pitchFamily="18" charset="0"/>
                <a:sym typeface="Symbol" pitchFamily="18" charset="2"/>
              </a:rPr>
              <a:t>Zadeh</a:t>
            </a:r>
            <a:r>
              <a:rPr lang="en-GB" sz="1200" i="1" baseline="0" dirty="0" smtClean="0">
                <a:cs typeface="Times New Roman" pitchFamily="18" charset="0"/>
                <a:sym typeface="Symbol" pitchFamily="18" charset="2"/>
              </a:rPr>
              <a:t>, </a:t>
            </a:r>
            <a:r>
              <a:rPr lang="en-GB" sz="1200" i="1" baseline="0" dirty="0" err="1" smtClean="0">
                <a:cs typeface="Times New Roman" pitchFamily="18" charset="0"/>
                <a:sym typeface="Symbol" pitchFamily="18" charset="2"/>
              </a:rPr>
              <a:t>Lukasiewicz</a:t>
            </a:r>
            <a:r>
              <a:rPr lang="en-GB" sz="1200" i="1" baseline="0" dirty="0" smtClean="0">
                <a:cs typeface="Times New Roman" pitchFamily="18" charset="0"/>
                <a:sym typeface="Symbol" pitchFamily="18" charset="2"/>
              </a:rPr>
              <a:t>, </a:t>
            </a:r>
            <a:r>
              <a:rPr lang="en-GB" sz="1200" i="1" baseline="0" dirty="0" err="1" smtClean="0">
                <a:cs typeface="Times New Roman" pitchFamily="18" charset="0"/>
                <a:sym typeface="Symbol" pitchFamily="18" charset="2"/>
              </a:rPr>
              <a:t>Mandami</a:t>
            </a:r>
            <a:r>
              <a:rPr lang="en-GB" sz="1200" i="1" baseline="0" dirty="0" smtClean="0">
                <a:cs typeface="Times New Roman" pitchFamily="18" charset="0"/>
                <a:sym typeface="Symbol" pitchFamily="18" charset="2"/>
              </a:rPr>
              <a:t>)</a:t>
            </a:r>
            <a:r>
              <a:rPr lang="cs-CZ" dirty="0" smtClean="0"/>
              <a:t>,</a:t>
            </a:r>
            <a:endParaRPr lang="en-GB" dirty="0" smtClean="0"/>
          </a:p>
          <a:p>
            <a:r>
              <a:rPr lang="cs-CZ" dirty="0" err="1" smtClean="0"/>
              <a:t>Results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borderline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values</a:t>
            </a:r>
            <a:r>
              <a:rPr lang="cs-CZ" dirty="0" smtClean="0"/>
              <a:t> </a:t>
            </a:r>
            <a:r>
              <a:rPr lang="cs-CZ" dirty="0" smtClean="0"/>
              <a:t>0, 1 </a:t>
            </a:r>
            <a:r>
              <a:rPr lang="cs-CZ" dirty="0" err="1" smtClean="0"/>
              <a:t>same</a:t>
            </a:r>
            <a:r>
              <a:rPr lang="cs-CZ" dirty="0" smtClean="0"/>
              <a:t> as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crisp</a:t>
            </a:r>
            <a:r>
              <a:rPr lang="cs-CZ" dirty="0" smtClean="0"/>
              <a:t> </a:t>
            </a:r>
            <a:r>
              <a:rPr lang="cs-CZ" dirty="0" err="1" smtClean="0"/>
              <a:t>logic</a:t>
            </a:r>
            <a:endParaRPr lang="cs-CZ" dirty="0" smtClean="0"/>
          </a:p>
          <a:p>
            <a:r>
              <a:rPr lang="en-GB" dirty="0" smtClean="0"/>
              <a:t>+</a:t>
            </a:r>
            <a:r>
              <a:rPr lang="cs-CZ" dirty="0" smtClean="0"/>
              <a:t>implikace</a:t>
            </a:r>
            <a:endParaRPr lang="en-GB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Event-driven process chain"/>
              </a:rPr>
              <a:t>Event-driven process chain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concept in Business Process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Modeling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Zápis pravidel: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"object value" = low OR "EP availability" = bad</a:t>
            </a:r>
            <a:b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SP processes customer order</a:t>
            </a:r>
            <a:b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"object value"  =  high  AND  "EP availability" = good</a:t>
            </a:r>
            <a:b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EP processes customer order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Fuzzy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Shoin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(D):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fuzzy modifiers, fuzzy axioms, fuzzy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RBoxes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fuzzy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TBoxes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fuzzy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Aboxes</a:t>
            </a:r>
            <a:endParaRPr lang="cs-CZ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F</a:t>
            </a:r>
            <a:r>
              <a:rPr lang="en-GB" dirty="0" err="1" smtClean="0"/>
              <a:t>uzzyDL</a:t>
            </a:r>
            <a:r>
              <a:rPr lang="en-GB" dirty="0" smtClean="0"/>
              <a:t> and </a:t>
            </a:r>
            <a:r>
              <a:rPr lang="en-GB" dirty="0" err="1" smtClean="0"/>
              <a:t>DeLorean</a:t>
            </a:r>
            <a:r>
              <a:rPr lang="en-GB" dirty="0" smtClean="0"/>
              <a:t> (</a:t>
            </a:r>
            <a:r>
              <a:rPr lang="en-GB" dirty="0" err="1" smtClean="0"/>
              <a:t>DEscription</a:t>
            </a:r>
            <a:r>
              <a:rPr lang="en-GB" dirty="0" smtClean="0"/>
              <a:t> </a:t>
            </a:r>
            <a:r>
              <a:rPr lang="en-GB" dirty="0" err="1" smtClean="0"/>
              <a:t>LOgic</a:t>
            </a:r>
            <a:r>
              <a:rPr lang="en-GB" dirty="0" smtClean="0"/>
              <a:t> </a:t>
            </a:r>
            <a:r>
              <a:rPr lang="en-GB" dirty="0" err="1" smtClean="0"/>
              <a:t>REasoner</a:t>
            </a:r>
            <a:r>
              <a:rPr lang="en-GB" dirty="0" smtClean="0"/>
              <a:t> with </a:t>
            </a:r>
            <a:r>
              <a:rPr lang="en-GB" dirty="0" err="1" smtClean="0"/>
              <a:t>vAgueNess</a:t>
            </a:r>
            <a:r>
              <a:rPr lang="en-GB" dirty="0" smtClean="0"/>
              <a:t>).</a:t>
            </a:r>
            <a:r>
              <a:rPr lang="cs-CZ" dirty="0" smtClean="0"/>
              <a:t> </a:t>
            </a:r>
            <a:r>
              <a:rPr lang="en-GB" dirty="0" smtClean="0"/>
              <a:t>The former </a:t>
            </a:r>
            <a:r>
              <a:rPr lang="en-GB" dirty="0" err="1" smtClean="0"/>
              <a:t>reasoner</a:t>
            </a:r>
            <a:r>
              <a:rPr lang="en-GB" dirty="0" smtClean="0"/>
              <a:t> represents queries as a linear optimization problem, the latter one computes a rough equivalent non-fuzzy representation from a fuzzy source assuming a finite chain of degrees of truth. </a:t>
            </a:r>
            <a:endParaRPr lang="cs-CZ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19</a:t>
            </a:fld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20</a:t>
            </a:fld>
            <a:endParaRPr lang="en-I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Human-centric workflow activities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flow from a human to </a:t>
            </a:r>
            <a:r>
              <a:rPr lang="en-GB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WfMS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involves collection of input parameters, processing of human decisions, authorizing approvals by accountable persons, etc.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flow from </a:t>
            </a:r>
            <a:r>
              <a:rPr lang="en-GB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WfMS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humans –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i.e. distribution of tasks being assigned to responsible persons, message announcement to persons to be informed.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21</a:t>
            </a:fld>
            <a:endParaRPr lang="en-I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24</a:t>
            </a:fld>
            <a:endParaRPr lang="en-I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,</a:t>
            </a:r>
            <a:r>
              <a:rPr lang="cs-CZ" baseline="0" dirty="0" smtClean="0"/>
              <a:t> ontology update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25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Technologies in use:</a:t>
            </a:r>
            <a:b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200" i="1" dirty="0" smtClean="0"/>
              <a:t>Business </a:t>
            </a:r>
            <a:r>
              <a:rPr lang="cs-CZ" sz="1200" i="1" dirty="0" err="1" smtClean="0"/>
              <a:t>Process</a:t>
            </a:r>
            <a:r>
              <a:rPr lang="cs-CZ" sz="1200" i="1" dirty="0" smtClean="0"/>
              <a:t> Management, </a:t>
            </a:r>
            <a:r>
              <a:rPr lang="cs-CZ" sz="1200" i="1" dirty="0" err="1" smtClean="0"/>
              <a:t>Workflow</a:t>
            </a:r>
            <a:r>
              <a:rPr lang="cs-CZ" sz="1200" i="1" dirty="0" smtClean="0"/>
              <a:t> Management</a:t>
            </a:r>
          </a:p>
          <a:p>
            <a:r>
              <a:rPr lang="cs-CZ" sz="1200" i="1" dirty="0" err="1" smtClean="0"/>
              <a:t>Object</a:t>
            </a:r>
            <a:r>
              <a:rPr lang="cs-CZ" sz="1200" i="1" dirty="0" smtClean="0"/>
              <a:t>-</a:t>
            </a:r>
            <a:r>
              <a:rPr lang="cs-CZ" sz="1200" i="1" dirty="0" err="1" smtClean="0"/>
              <a:t>Oriented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Programming</a:t>
            </a:r>
            <a:endParaRPr lang="cs-CZ" sz="1200" i="1" dirty="0" smtClean="0"/>
          </a:p>
          <a:p>
            <a:r>
              <a:rPr lang="cs-CZ" sz="1200" i="1" dirty="0" smtClean="0"/>
              <a:t>Web Ontology </a:t>
            </a:r>
            <a:r>
              <a:rPr lang="cs-CZ" sz="1200" i="1" dirty="0" err="1" smtClean="0"/>
              <a:t>Language</a:t>
            </a:r>
            <a:r>
              <a:rPr lang="cs-CZ" sz="1200" i="1" dirty="0" smtClean="0"/>
              <a:t> (OWL)</a:t>
            </a:r>
          </a:p>
          <a:p>
            <a:r>
              <a:rPr lang="cs-CZ" sz="1200" i="1" dirty="0" err="1" smtClean="0"/>
              <a:t>Fuzzy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Sets</a:t>
            </a:r>
            <a:endParaRPr lang="cs-CZ" sz="1200" i="1" dirty="0" smtClean="0"/>
          </a:p>
          <a:p>
            <a:r>
              <a:rPr lang="cs-CZ" sz="1200" i="1" dirty="0" err="1" smtClean="0"/>
              <a:t>Relational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Databases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baseline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26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Process Management Notation (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BPMN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provided by OMG (3),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Process Execution Language (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BPEL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by global consortium OASIS,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DEFinition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method for Process Description Capture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IDEF3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by U.S. Department of Defence (4),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 of business process is also possible by means of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Petri Nets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(5).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BPM zápisu je lhostejné, zda jej bude provádět/podporovat IT, nebo zda bude vykonáván manuálně.</a:t>
            </a: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aseline="0" dirty="0" smtClean="0"/>
              <a:t>Existujících směrů bádání ve </a:t>
            </a:r>
            <a:r>
              <a:rPr lang="cs-CZ" baseline="0" dirty="0" err="1" smtClean="0"/>
              <a:t>workflow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managmentu</a:t>
            </a:r>
            <a:r>
              <a:rPr lang="cs-CZ" baseline="0" dirty="0" smtClean="0"/>
              <a:t> je samozřejmě víc, např. formalizace popisu </a:t>
            </a:r>
            <a:r>
              <a:rPr lang="cs-CZ" baseline="0" dirty="0" err="1" smtClean="0"/>
              <a:t>workflow</a:t>
            </a:r>
            <a:r>
              <a:rPr lang="cs-CZ" baseline="0" dirty="0" smtClean="0"/>
              <a:t>, evaluace a porovnávání existujících komerčních nástrojů, </a:t>
            </a:r>
            <a:r>
              <a:rPr lang="cs-CZ" baseline="0" dirty="0" err="1" smtClean="0"/>
              <a:t>scientific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worklfow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workflow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execution</a:t>
            </a:r>
            <a:r>
              <a:rPr lang="cs-CZ" baseline="0" dirty="0" smtClean="0"/>
              <a:t> log </a:t>
            </a:r>
            <a:r>
              <a:rPr lang="cs-CZ" baseline="0" dirty="0" err="1" smtClean="0"/>
              <a:t>analysis</a:t>
            </a:r>
            <a:r>
              <a:rPr lang="cs-CZ" baseline="0" dirty="0" smtClean="0"/>
              <a:t>,…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Stochastic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nature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Direct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indirect</a:t>
            </a:r>
            <a:r>
              <a:rPr lang="cs-CZ" baseline="0" dirty="0" smtClean="0"/>
              <a:t>, hybrid OOP-ontology </a:t>
            </a:r>
            <a:r>
              <a:rPr lang="cs-CZ" baseline="0" dirty="0" err="1" smtClean="0"/>
              <a:t>integration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9A21-19C2-43F5-AF3B-E251B67C3BDD}" type="slidenum">
              <a:rPr lang="en-IE" smtClean="0"/>
              <a:pPr/>
              <a:t>9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114953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4639439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8A2481B-5154-415F-B752-558547769AA3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cs-CZ" dirty="0" smtClean="0"/>
              <a:t>Václav Slavíček</a:t>
            </a:r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2876828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456323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2876828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456323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5625"/>
            <a:ext cx="914400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 smtClean="0"/>
              <a:t>Ahoj</a:t>
            </a:r>
            <a:r>
              <a:rPr lang="en-GB" smtClean="0"/>
              <a:t> </a:t>
            </a:r>
            <a:r>
              <a:rPr lang="en-GB" err="1" smtClean="0"/>
              <a:t>lidi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704784"/>
            <a:ext cx="8229600" cy="990600"/>
          </a:xfrm>
        </p:spPr>
        <p:txBody>
          <a:bodyPr/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65151" y="2480806"/>
            <a:ext cx="8229600" cy="3792773"/>
          </a:xfrm>
        </p:spPr>
        <p:txBody>
          <a:bodyPr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555587" y="6377719"/>
            <a:ext cx="822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Slide </a:t>
            </a:r>
            <a:fld id="{CF36F792-E3B6-4A91-8229-EADEDCCA7B35}" type="slidenum">
              <a:rPr lang="en-GB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							</a:t>
            </a:r>
            <a:r>
              <a:rPr lang="cs-CZ" sz="1200" baseline="0" dirty="0" smtClean="0">
                <a:solidFill>
                  <a:schemeClr val="bg1">
                    <a:lumMod val="50000"/>
                  </a:schemeClr>
                </a:solidFill>
              </a:rPr>
              <a:t>28</a:t>
            </a:r>
            <a:r>
              <a:rPr lang="cs-CZ" sz="12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cs-CZ" sz="1200" baseline="0" dirty="0" smtClean="0">
                <a:solidFill>
                  <a:schemeClr val="bg1">
                    <a:lumMod val="50000"/>
                  </a:schemeClr>
                </a:solidFill>
              </a:rPr>
              <a:t> Jan 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cs-CZ" sz="1200" baseline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sz="quarter" idx="13" hasCustomPrompt="1"/>
          </p:nvPr>
        </p:nvSpPr>
        <p:spPr>
          <a:xfrm>
            <a:off x="4381170" y="0"/>
            <a:ext cx="4301654" cy="469830"/>
          </a:xfrm>
        </p:spPr>
        <p:txBody>
          <a:bodyPr/>
          <a:lstStyle>
            <a:lvl1pPr algn="r">
              <a:buNone/>
              <a:defRPr>
                <a:solidFill>
                  <a:srgbClr val="9FB8CE"/>
                </a:solidFill>
              </a:defRPr>
            </a:lvl1pPr>
          </a:lstStyle>
          <a:p>
            <a:pPr lvl="0"/>
            <a:r>
              <a:rPr lang="cs-CZ" dirty="0" smtClean="0"/>
              <a:t>Kapitola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199" y="776343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980994"/>
            <a:ext cx="8229600" cy="42369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14. 4. 2011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87255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5777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" y="5613"/>
            <a:ext cx="914399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file:///D:\UHK\2010\Fuzzy%20Logic%20in%20WfMS\FUZZYONTOLOGYFRAMEWORK%20Article%20CodeProject\FuzzyOntologyFramework%20schemata.vsd\Drawing\~Feedback\45%20degree%20single" TargetMode="Externa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gi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46284" y="3167887"/>
            <a:ext cx="6886575" cy="8025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Ontology-Driven Fuzzy Workflow System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Enhancing flexibility a</a:t>
            </a:r>
            <a:r>
              <a:rPr lang="cs-CZ" dirty="0" err="1" smtClean="0"/>
              <a:t>nd</a:t>
            </a:r>
            <a:r>
              <a:rPr lang="en-GB" dirty="0" smtClean="0"/>
              <a:t> </a:t>
            </a:r>
            <a:r>
              <a:rPr lang="en-GB" dirty="0" err="1" smtClean="0"/>
              <a:t>adaptab</a:t>
            </a:r>
            <a:r>
              <a:rPr lang="cs-CZ" dirty="0" smtClean="0"/>
              <a:t>i</a:t>
            </a:r>
            <a:r>
              <a:rPr lang="en-GB" dirty="0" err="1" smtClean="0"/>
              <a:t>lity</a:t>
            </a:r>
            <a:r>
              <a:rPr lang="en-GB" dirty="0" smtClean="0"/>
              <a:t> of </a:t>
            </a:r>
            <a:r>
              <a:rPr lang="en-GB" dirty="0" err="1" smtClean="0"/>
              <a:t>workf</a:t>
            </a:r>
            <a:r>
              <a:rPr lang="cs-CZ" dirty="0" smtClean="0"/>
              <a:t>l</a:t>
            </a:r>
            <a:r>
              <a:rPr lang="en-GB" dirty="0" err="1" smtClean="0"/>
              <a:t>ow</a:t>
            </a:r>
            <a:r>
              <a:rPr lang="en-GB" dirty="0" smtClean="0"/>
              <a:t> management systems by their integration with fuzzy </a:t>
            </a:r>
            <a:r>
              <a:rPr lang="en-GB" dirty="0" err="1" smtClean="0"/>
              <a:t>ontologies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6676864" y="6003437"/>
            <a:ext cx="155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Václav Slavíček</a:t>
            </a:r>
            <a:endParaRPr lang="en-GB" dirty="0"/>
          </a:p>
        </p:txBody>
      </p:sp>
      <p:pic>
        <p:nvPicPr>
          <p:cNvPr id="7" name="Obrázek 6" descr="D:\UHK\TEZE\FIM UHK logo\fi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077" y="1464241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035535" y="1606168"/>
            <a:ext cx="3827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University </a:t>
            </a:r>
            <a:r>
              <a:rPr lang="cs-CZ" dirty="0" err="1" smtClean="0"/>
              <a:t>of</a:t>
            </a:r>
            <a:r>
              <a:rPr lang="cs-CZ" dirty="0" smtClean="0"/>
              <a:t> Hradec Králové</a:t>
            </a:r>
            <a:br>
              <a:rPr lang="cs-CZ" dirty="0" smtClean="0"/>
            </a:br>
            <a:r>
              <a:rPr lang="en-GB" dirty="0" smtClean="0"/>
              <a:t>Faculty of Informatics and Management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Vagueness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workflow</a:t>
            </a:r>
            <a:r>
              <a:rPr lang="cs-CZ" dirty="0" smtClean="0"/>
              <a:t> management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Weak</a:t>
            </a:r>
            <a:r>
              <a:rPr lang="cs-CZ" dirty="0" smtClean="0"/>
              <a:t> </a:t>
            </a:r>
            <a:r>
              <a:rPr lang="cs-CZ" dirty="0" err="1" smtClean="0"/>
              <a:t>workflows</a:t>
            </a:r>
            <a:endParaRPr lang="cs-CZ" dirty="0" smtClean="0"/>
          </a:p>
          <a:p>
            <a:r>
              <a:rPr lang="cs-CZ" dirty="0" err="1" smtClean="0"/>
              <a:t>Progressive</a:t>
            </a:r>
            <a:r>
              <a:rPr lang="cs-CZ" dirty="0" smtClean="0"/>
              <a:t> model</a:t>
            </a:r>
          </a:p>
          <a:p>
            <a:r>
              <a:rPr lang="cs-CZ" dirty="0" err="1" smtClean="0"/>
              <a:t>Retroactive</a:t>
            </a:r>
            <a:r>
              <a:rPr lang="cs-CZ" dirty="0" smtClean="0"/>
              <a:t> </a:t>
            </a:r>
            <a:r>
              <a:rPr lang="cs-CZ" dirty="0" err="1" smtClean="0"/>
              <a:t>workflows</a:t>
            </a:r>
            <a:endParaRPr lang="cs-CZ" dirty="0" smtClean="0"/>
          </a:p>
          <a:p>
            <a:r>
              <a:rPr lang="cs-CZ" dirty="0" err="1" smtClean="0"/>
              <a:t>Dynamic</a:t>
            </a:r>
            <a:r>
              <a:rPr lang="cs-CZ" dirty="0" smtClean="0"/>
              <a:t> </a:t>
            </a:r>
            <a:r>
              <a:rPr lang="cs-CZ" dirty="0" err="1" smtClean="0"/>
              <a:t>workflows</a:t>
            </a:r>
            <a:endParaRPr lang="cs-CZ" dirty="0" smtClean="0"/>
          </a:p>
          <a:p>
            <a:r>
              <a:rPr lang="cs-CZ" dirty="0" err="1" smtClean="0"/>
              <a:t>Fuzzy</a:t>
            </a:r>
            <a:r>
              <a:rPr lang="cs-CZ" dirty="0" smtClean="0"/>
              <a:t> </a:t>
            </a:r>
            <a:r>
              <a:rPr lang="cs-CZ" dirty="0" err="1" smtClean="0"/>
              <a:t>workflows</a:t>
            </a:r>
            <a:endParaRPr lang="cs-CZ" dirty="0" smtClean="0"/>
          </a:p>
          <a:p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3. Background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Fuzzy</a:t>
            </a:r>
            <a:r>
              <a:rPr lang="cs-CZ" dirty="0" smtClean="0"/>
              <a:t> </a:t>
            </a:r>
            <a:r>
              <a:rPr lang="cs-CZ" dirty="0" err="1" smtClean="0"/>
              <a:t>sets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fuzzy</a:t>
            </a:r>
            <a:r>
              <a:rPr lang="cs-CZ" dirty="0" smtClean="0"/>
              <a:t> </a:t>
            </a:r>
            <a:r>
              <a:rPr lang="cs-CZ" dirty="0" err="1" smtClean="0"/>
              <a:t>logic</a:t>
            </a:r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</p:nvPr>
        </p:nvGraphicFramePr>
        <p:xfrm>
          <a:off x="465138" y="2481263"/>
          <a:ext cx="8229600" cy="379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3. Background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Fuzzy</a:t>
            </a:r>
            <a:r>
              <a:rPr lang="cs-CZ" dirty="0" smtClean="0"/>
              <a:t> </a:t>
            </a:r>
            <a:r>
              <a:rPr lang="cs-CZ" dirty="0" err="1" smtClean="0"/>
              <a:t>logic</a:t>
            </a:r>
            <a:r>
              <a:rPr lang="cs-CZ" dirty="0" smtClean="0"/>
              <a:t> in </a:t>
            </a:r>
            <a:r>
              <a:rPr lang="cs-CZ" dirty="0" err="1" smtClean="0"/>
              <a:t>workflows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5151" y="1959430"/>
            <a:ext cx="8229600" cy="4314150"/>
          </a:xfrm>
        </p:spPr>
        <p:txBody>
          <a:bodyPr/>
          <a:lstStyle/>
          <a:p>
            <a:r>
              <a:rPr lang="en-GB" dirty="0" smtClean="0"/>
              <a:t>Example</a:t>
            </a:r>
            <a:r>
              <a:rPr lang="cs-CZ" dirty="0" smtClean="0"/>
              <a:t>:</a:t>
            </a:r>
            <a:r>
              <a:rPr lang="en-GB" dirty="0" smtClean="0"/>
              <a:t> </a:t>
            </a:r>
            <a:r>
              <a:rPr lang="cs-CZ" dirty="0" err="1" smtClean="0"/>
              <a:t>Fuzzy</a:t>
            </a:r>
            <a:r>
              <a:rPr lang="cs-CZ" dirty="0" smtClean="0"/>
              <a:t> BPM –</a:t>
            </a:r>
            <a:r>
              <a:rPr lang="en-GB" dirty="0" smtClean="0"/>
              <a:t> an </a:t>
            </a:r>
            <a:r>
              <a:rPr lang="cs-CZ" dirty="0" smtClean="0"/>
              <a:t>EPC</a:t>
            </a:r>
            <a:r>
              <a:rPr lang="en-GB" dirty="0" smtClean="0"/>
              <a:t> extension</a:t>
            </a:r>
            <a:endParaRPr lang="cs-CZ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3. Background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Obrázek 6" descr="EPC-with-fuzzy-rule-set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85" y="2576944"/>
            <a:ext cx="6474441" cy="325383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7515" y="6020794"/>
            <a:ext cx="818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 err="1" smtClean="0"/>
              <a:t>Source</a:t>
            </a:r>
            <a:r>
              <a:rPr lang="cs-CZ" sz="800" b="1" dirty="0" smtClean="0"/>
              <a:t>: </a:t>
            </a:r>
            <a:r>
              <a:rPr lang="en-GB" sz="800" b="1" dirty="0" smtClean="0"/>
              <a:t>Adam, O., Thomas, O., Gunnar, M.</a:t>
            </a:r>
            <a:r>
              <a:rPr lang="en-GB" sz="800" dirty="0" smtClean="0"/>
              <a:t> Fuzzy Workflows- Enhancing Workflow Management with Vagueness. </a:t>
            </a:r>
            <a:r>
              <a:rPr lang="en-GB" sz="800" i="1" dirty="0" smtClean="0"/>
              <a:t>German Research </a:t>
            </a:r>
            <a:r>
              <a:rPr lang="en-GB" sz="800" i="1" dirty="0" err="1" smtClean="0"/>
              <a:t>Center</a:t>
            </a:r>
            <a:r>
              <a:rPr lang="en-GB" sz="800" i="1" dirty="0" smtClean="0"/>
              <a:t> for Artificial Intelligence (DFKI). </a:t>
            </a:r>
            <a:r>
              <a:rPr lang="en-GB" sz="800" dirty="0" smtClean="0"/>
              <a:t>[Online] 2003. [Cited: 14 10 2011.] http://www.tk.uni-linz.ac.at/EUROINFORMS2003_Workflow/rc30_1.pdf.</a:t>
            </a:r>
          </a:p>
          <a:p>
            <a:pPr algn="r"/>
            <a:endParaRPr lang="en-GB" sz="800" dirty="0" smtClean="0">
              <a:solidFill>
                <a:srgbClr val="9FB8C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Fuzzy</a:t>
            </a:r>
            <a:r>
              <a:rPr lang="cs-CZ" dirty="0" smtClean="0"/>
              <a:t> </a:t>
            </a:r>
            <a:r>
              <a:rPr lang="cs-CZ" dirty="0" err="1" smtClean="0"/>
              <a:t>logic</a:t>
            </a:r>
            <a:r>
              <a:rPr lang="cs-CZ" dirty="0" smtClean="0"/>
              <a:t> in </a:t>
            </a:r>
            <a:r>
              <a:rPr lang="cs-CZ" dirty="0" err="1" smtClean="0"/>
              <a:t>ontologies</a:t>
            </a:r>
            <a:endParaRPr lang="en-GB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465138" y="2255638"/>
          <a:ext cx="8229600" cy="379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3. Background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Goals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5151" y="2090058"/>
            <a:ext cx="8229600" cy="41835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Methodology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designing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ontology-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fuzzy</a:t>
            </a:r>
            <a:r>
              <a:rPr lang="cs-CZ" dirty="0" smtClean="0"/>
              <a:t> </a:t>
            </a:r>
            <a:r>
              <a:rPr lang="cs-CZ" dirty="0" err="1" smtClean="0"/>
              <a:t>workflow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properties</a:t>
            </a:r>
            <a:r>
              <a:rPr lang="cs-CZ" dirty="0" smtClean="0"/>
              <a:t>:</a:t>
            </a:r>
          </a:p>
          <a:p>
            <a:pPr marL="731520" lvl="1" indent="-457200"/>
            <a:r>
              <a:rPr lang="cs-CZ" dirty="0" err="1" smtClean="0"/>
              <a:t>Goal</a:t>
            </a:r>
            <a:r>
              <a:rPr lang="cs-CZ" dirty="0" smtClean="0"/>
              <a:t>-</a:t>
            </a:r>
            <a:r>
              <a:rPr lang="cs-CZ" dirty="0" err="1" smtClean="0"/>
              <a:t>driven</a:t>
            </a:r>
            <a:r>
              <a:rPr lang="cs-CZ" dirty="0" smtClean="0"/>
              <a:t> </a:t>
            </a:r>
            <a:r>
              <a:rPr lang="cs-CZ" dirty="0" err="1" smtClean="0"/>
              <a:t>rather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-</a:t>
            </a:r>
            <a:r>
              <a:rPr lang="cs-CZ" dirty="0" err="1" smtClean="0"/>
              <a:t>driven</a:t>
            </a:r>
            <a:endParaRPr lang="cs-CZ" dirty="0" smtClean="0"/>
          </a:p>
          <a:p>
            <a:pPr marL="731520" lvl="1" indent="-457200"/>
            <a:r>
              <a:rPr lang="cs-CZ" dirty="0" err="1" smtClean="0"/>
              <a:t>Flexible</a:t>
            </a:r>
            <a:endParaRPr lang="cs-CZ" dirty="0" smtClean="0"/>
          </a:p>
          <a:p>
            <a:pPr marL="731520" lvl="1" indent="-457200"/>
            <a:r>
              <a:rPr lang="cs-CZ" dirty="0" smtClean="0"/>
              <a:t>Transparent</a:t>
            </a:r>
          </a:p>
          <a:p>
            <a:pPr marL="731520" lvl="1" indent="-457200"/>
            <a:r>
              <a:rPr lang="cs-CZ" dirty="0" err="1" smtClean="0"/>
              <a:t>Capitalizes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organizational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endParaRPr lang="cs-CZ" dirty="0" smtClean="0"/>
          </a:p>
          <a:p>
            <a:pPr marL="731520" lvl="1" indent="-457200"/>
            <a:r>
              <a:rPr lang="cs-CZ" dirty="0" smtClean="0"/>
              <a:t>Works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vague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pPr marL="731520" lvl="1" indent="-457200"/>
            <a:r>
              <a:rPr lang="cs-CZ" dirty="0" err="1" smtClean="0"/>
              <a:t>Respects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participants</a:t>
            </a:r>
            <a:endParaRPr lang="cs-CZ" dirty="0" smtClean="0"/>
          </a:p>
          <a:p>
            <a:pPr marL="731520" lvl="1" indent="-457200"/>
            <a:r>
              <a:rPr lang="cs-CZ" dirty="0" err="1" smtClean="0"/>
              <a:t>Contributes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workflow</a:t>
            </a:r>
            <a:r>
              <a:rPr lang="cs-CZ" dirty="0" smtClean="0"/>
              <a:t> model </a:t>
            </a:r>
            <a:r>
              <a:rPr lang="cs-CZ" dirty="0" err="1" smtClean="0"/>
              <a:t>evolution</a:t>
            </a:r>
            <a:endParaRPr lang="cs-CZ" dirty="0" smtClean="0"/>
          </a:p>
          <a:p>
            <a:pPr marL="731520" lvl="1" indent="-457200"/>
            <a:r>
              <a:rPr lang="cs-CZ" dirty="0" err="1" smtClean="0"/>
              <a:t>Easy</a:t>
            </a:r>
            <a:r>
              <a:rPr lang="cs-CZ" dirty="0" smtClean="0"/>
              <a:t> to </a:t>
            </a:r>
            <a:r>
              <a:rPr lang="cs-CZ" dirty="0" err="1" smtClean="0"/>
              <a:t>implement</a:t>
            </a:r>
            <a:r>
              <a:rPr lang="cs-CZ" dirty="0" smtClean="0"/>
              <a:t> in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4. </a:t>
            </a:r>
            <a:r>
              <a:rPr lang="cs-CZ" dirty="0" err="1" smtClean="0"/>
              <a:t>Goals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Goals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5151" y="2220686"/>
            <a:ext cx="8229600" cy="405289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GB" dirty="0" smtClean="0"/>
              <a:t>Building a functional prototype, with a possible re-use of existing components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dirty="0" smtClean="0"/>
              <a:t>Evaluation of the viability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4. </a:t>
            </a:r>
            <a:r>
              <a:rPr lang="cs-CZ" dirty="0" err="1" smtClean="0"/>
              <a:t>Goals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Schema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593278" y="3051957"/>
            <a:ext cx="3101473" cy="3221621"/>
          </a:xfrm>
        </p:spPr>
        <p:txBody>
          <a:bodyPr/>
          <a:lstStyle/>
          <a:p>
            <a:r>
              <a:rPr lang="cs-CZ" dirty="0" err="1" smtClean="0"/>
              <a:t>Extension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fuzzy</a:t>
            </a:r>
            <a:r>
              <a:rPr lang="cs-CZ" dirty="0" smtClean="0"/>
              <a:t> </a:t>
            </a:r>
            <a:r>
              <a:rPr lang="cs-CZ" dirty="0" err="1" smtClean="0"/>
              <a:t>logic</a:t>
            </a:r>
            <a:endParaRPr lang="cs-CZ" dirty="0" smtClean="0"/>
          </a:p>
          <a:p>
            <a:r>
              <a:rPr lang="cs-CZ" dirty="0" err="1" smtClean="0"/>
              <a:t>Integration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5. </a:t>
            </a:r>
            <a:r>
              <a:rPr lang="cs-CZ" dirty="0" err="1" smtClean="0"/>
              <a:t>Results</a:t>
            </a:r>
            <a:endParaRPr lang="en-GB" dirty="0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1073" name="Object 1"/>
          <p:cNvGraphicFramePr>
            <a:graphicFrameLocks noChangeAspect="1"/>
          </p:cNvGraphicFramePr>
          <p:nvPr/>
        </p:nvGraphicFramePr>
        <p:xfrm>
          <a:off x="570022" y="2493812"/>
          <a:ext cx="4634275" cy="3301340"/>
        </p:xfrm>
        <a:graphic>
          <a:graphicData uri="http://schemas.openxmlformats.org/presentationml/2006/ole">
            <p:oleObj spid="_x0000_s131073" name="Visio" r:id="rId3" imgW="2843100" imgH="203933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Fuzzy</a:t>
            </a:r>
            <a:r>
              <a:rPr lang="en-GB" dirty="0" smtClean="0"/>
              <a:t> </a:t>
            </a:r>
            <a:r>
              <a:rPr lang="cs-CZ" dirty="0" smtClean="0"/>
              <a:t>Framework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5151" y="2006930"/>
            <a:ext cx="8229600" cy="4266649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Component for the fuzzy sets support</a:t>
            </a:r>
          </a:p>
          <a:p>
            <a:pPr lvl="1"/>
            <a:r>
              <a:rPr lang="cs-CZ" dirty="0" smtClean="0"/>
              <a:t>Works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math</a:t>
            </a:r>
            <a:r>
              <a:rPr lang="cs-CZ" dirty="0" smtClean="0"/>
              <a:t> </a:t>
            </a:r>
            <a:r>
              <a:rPr lang="cs-CZ" dirty="0" err="1" smtClean="0"/>
              <a:t>expression</a:t>
            </a:r>
            <a:r>
              <a:rPr lang="cs-CZ" dirty="0" smtClean="0"/>
              <a:t> </a:t>
            </a:r>
            <a:r>
              <a:rPr lang="cs-CZ" dirty="0" err="1" smtClean="0"/>
              <a:t>parser</a:t>
            </a:r>
            <a:r>
              <a:rPr lang="cs-CZ" dirty="0" smtClean="0"/>
              <a:t> </a:t>
            </a:r>
            <a:r>
              <a:rPr lang="en-GB" dirty="0" smtClean="0">
                <a:sym typeface="Symbol"/>
              </a:rPr>
              <a:t> e</a:t>
            </a:r>
            <a:r>
              <a:rPr lang="cs-CZ" dirty="0" err="1" smtClean="0"/>
              <a:t>asy</a:t>
            </a:r>
            <a:r>
              <a:rPr lang="cs-CZ" dirty="0" smtClean="0"/>
              <a:t> to </a:t>
            </a:r>
            <a:r>
              <a:rPr lang="cs-CZ" dirty="0" err="1" smtClean="0"/>
              <a:t>integrate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endParaRPr lang="cs-CZ" dirty="0" smtClean="0"/>
          </a:p>
          <a:p>
            <a:pPr lvl="2"/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pPr lvl="2"/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workflow</a:t>
            </a:r>
            <a:r>
              <a:rPr lang="cs-CZ" dirty="0" smtClean="0"/>
              <a:t> management </a:t>
            </a:r>
            <a:r>
              <a:rPr lang="cs-CZ" dirty="0" err="1" smtClean="0"/>
              <a:t>system</a:t>
            </a:r>
            <a:endParaRPr lang="cs-CZ" dirty="0" smtClean="0"/>
          </a:p>
          <a:p>
            <a:pPr lvl="1"/>
            <a:r>
              <a:rPr lang="cs-CZ" dirty="0" smtClean="0"/>
              <a:t>Support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discrete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continuous</a:t>
            </a:r>
            <a:r>
              <a:rPr lang="cs-CZ" dirty="0" smtClean="0"/>
              <a:t> </a:t>
            </a:r>
            <a:r>
              <a:rPr lang="cs-CZ" dirty="0" err="1" smtClean="0"/>
              <a:t>sets</a:t>
            </a:r>
            <a:endParaRPr lang="cs-CZ" dirty="0" smtClean="0"/>
          </a:p>
          <a:p>
            <a:pPr lvl="1"/>
            <a:r>
              <a:rPr lang="cs-CZ" dirty="0" err="1" smtClean="0"/>
              <a:t>Membership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modelled</a:t>
            </a:r>
            <a:r>
              <a:rPr lang="cs-CZ" dirty="0" smtClean="0"/>
              <a:t> as a set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polynomial</a:t>
            </a:r>
            <a:r>
              <a:rPr lang="cs-CZ" dirty="0" smtClean="0"/>
              <a:t> </a:t>
            </a:r>
            <a:r>
              <a:rPr lang="cs-CZ" dirty="0" err="1" smtClean="0"/>
              <a:t>functions</a:t>
            </a:r>
            <a:r>
              <a:rPr lang="cs-CZ" dirty="0" smtClean="0"/>
              <a:t> on </a:t>
            </a:r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cs-CZ" dirty="0" err="1" smtClean="0"/>
              <a:t>disjunct</a:t>
            </a:r>
            <a:r>
              <a:rPr lang="cs-CZ" dirty="0" smtClean="0"/>
              <a:t> </a:t>
            </a:r>
            <a:r>
              <a:rPr lang="cs-CZ" dirty="0" err="1" smtClean="0"/>
              <a:t>intervals</a:t>
            </a:r>
            <a:r>
              <a:rPr lang="cs-CZ" dirty="0" smtClean="0"/>
              <a:t> </a:t>
            </a:r>
            <a:r>
              <a:rPr lang="cs-CZ" dirty="0" err="1" smtClean="0"/>
              <a:t>within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domain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definition</a:t>
            </a: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5. </a:t>
            </a:r>
            <a:r>
              <a:rPr lang="cs-CZ" dirty="0" err="1" smtClean="0"/>
              <a:t>Results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Fuzzy</a:t>
            </a:r>
            <a:r>
              <a:rPr lang="en-GB" dirty="0" smtClean="0"/>
              <a:t> </a:t>
            </a:r>
            <a:r>
              <a:rPr lang="cs-CZ" dirty="0" smtClean="0"/>
              <a:t>Framework</a:t>
            </a:r>
            <a:r>
              <a:rPr lang="en-GB" dirty="0" smtClean="0"/>
              <a:t> - operations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510149" y="2006930"/>
            <a:ext cx="3206339" cy="441762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Operations on fuzzy sets by means of standard </a:t>
            </a:r>
            <a:r>
              <a:rPr lang="cs-CZ" dirty="0" smtClean="0"/>
              <a:t> C</a:t>
            </a:r>
            <a:r>
              <a:rPr lang="en-GB" dirty="0" smtClean="0"/>
              <a:t>#/VB.NET operators</a:t>
            </a:r>
            <a:br>
              <a:rPr lang="en-GB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en-GB" dirty="0" smtClean="0"/>
          </a:p>
          <a:p>
            <a:r>
              <a:rPr lang="en-GB" dirty="0" smtClean="0"/>
              <a:t>Easy implementation of fuzzy logic into </a:t>
            </a:r>
            <a:r>
              <a:rPr lang="cs-CZ" dirty="0" smtClean="0"/>
              <a:t>Windows </a:t>
            </a:r>
            <a:r>
              <a:rPr lang="cs-CZ" dirty="0" err="1" smtClean="0"/>
              <a:t>Workflow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en-GB" dirty="0" smtClean="0"/>
              <a:t> designer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5. </a:t>
            </a:r>
            <a:r>
              <a:rPr lang="cs-CZ" dirty="0" err="1" smtClean="0"/>
              <a:t>Results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55" y="2024619"/>
            <a:ext cx="4799364" cy="40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Šipka dolů 9"/>
          <p:cNvSpPr/>
          <p:nvPr/>
        </p:nvSpPr>
        <p:spPr>
          <a:xfrm>
            <a:off x="6626429" y="3755703"/>
            <a:ext cx="807522" cy="320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ovéPole 10"/>
          <p:cNvSpPr txBox="1"/>
          <p:nvPr/>
        </p:nvSpPr>
        <p:spPr>
          <a:xfrm>
            <a:off x="504825" y="6092042"/>
            <a:ext cx="47387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List of </a:t>
            </a:r>
            <a:r>
              <a:rPr lang="en-GB" sz="1050" dirty="0" err="1" smtClean="0"/>
              <a:t>opeations</a:t>
            </a:r>
            <a:r>
              <a:rPr lang="en-GB" sz="1050" dirty="0" smtClean="0"/>
              <a:t> on fuzzy sets supported by </a:t>
            </a:r>
            <a:r>
              <a:rPr lang="cs-CZ" sz="1050" dirty="0" err="1" smtClean="0"/>
              <a:t>Fuzzy</a:t>
            </a:r>
            <a:r>
              <a:rPr lang="en-GB" sz="1050" dirty="0" smtClean="0"/>
              <a:t> </a:t>
            </a:r>
            <a:r>
              <a:rPr lang="cs-CZ" sz="1050" dirty="0" smtClean="0"/>
              <a:t>Framework </a:t>
            </a:r>
            <a:endParaRPr lang="en-GB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FuzzyFramework</a:t>
            </a:r>
            <a:r>
              <a:rPr lang="en-GB" dirty="0" smtClean="0"/>
              <a:t> – example of use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73829" y="4583874"/>
            <a:ext cx="5820922" cy="168970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Definition of an </a:t>
            </a:r>
            <a:r>
              <a:rPr lang="cs-CZ" i="1" dirty="0" err="1" smtClean="0"/>
              <a:t>if</a:t>
            </a:r>
            <a:r>
              <a:rPr lang="cs-CZ" i="1" dirty="0" smtClean="0"/>
              <a:t>-</a:t>
            </a:r>
            <a:r>
              <a:rPr lang="cs-CZ" i="1" dirty="0" err="1" smtClean="0"/>
              <a:t>else</a:t>
            </a:r>
            <a:r>
              <a:rPr lang="en-GB" i="1" dirty="0" smtClean="0"/>
              <a:t> </a:t>
            </a:r>
            <a:r>
              <a:rPr lang="en-GB" dirty="0" smtClean="0"/>
              <a:t>workflow activity</a:t>
            </a:r>
            <a:endParaRPr lang="cs-CZ" i="1" dirty="0" smtClean="0"/>
          </a:p>
          <a:p>
            <a:r>
              <a:rPr lang="cs-CZ" dirty="0" err="1" smtClean="0"/>
              <a:t>Workflow</a:t>
            </a:r>
            <a:r>
              <a:rPr lang="cs-CZ" dirty="0" smtClean="0"/>
              <a:t> </a:t>
            </a:r>
            <a:r>
              <a:rPr lang="en-GB" dirty="0" smtClean="0"/>
              <a:t>continues either one or the other way, based </a:t>
            </a:r>
            <a:r>
              <a:rPr lang="cs-CZ" dirty="0" smtClean="0"/>
              <a:t>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fuzzy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endParaRPr lang="cs-CZ" dirty="0" smtClean="0"/>
          </a:p>
          <a:p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5. </a:t>
            </a:r>
            <a:r>
              <a:rPr lang="en-GB" dirty="0" smtClean="0"/>
              <a:t>Results</a:t>
            </a:r>
          </a:p>
          <a:p>
            <a:endParaRPr lang="en-GB" dirty="0"/>
          </a:p>
        </p:txBody>
      </p:sp>
      <p:pic>
        <p:nvPicPr>
          <p:cNvPr id="5" name="Obrázek 4" descr="if-else-fuzzy-condition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422" y="1912309"/>
            <a:ext cx="4210050" cy="2707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Goals</a:t>
            </a:r>
            <a:endParaRPr lang="en-I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3499" y="2338085"/>
            <a:ext cx="8229600" cy="3807300"/>
          </a:xfrm>
        </p:spPr>
        <p:txBody>
          <a:bodyPr>
            <a:normAutofit/>
          </a:bodyPr>
          <a:lstStyle/>
          <a:p>
            <a:r>
              <a:rPr lang="en-GB" sz="3300" i="1" dirty="0" smtClean="0"/>
              <a:t>Integration of the following components</a:t>
            </a:r>
            <a:r>
              <a:rPr lang="cs-CZ" sz="3300" i="1" dirty="0" smtClean="0"/>
              <a:t>:</a:t>
            </a:r>
            <a:endParaRPr lang="en-GB" sz="3300" i="1" dirty="0" smtClean="0"/>
          </a:p>
          <a:p>
            <a:pPr lvl="1"/>
            <a:r>
              <a:rPr lang="en-GB" sz="3000" i="1" dirty="0" smtClean="0"/>
              <a:t>Ordinary Information System in an organization</a:t>
            </a:r>
          </a:p>
          <a:p>
            <a:pPr lvl="1"/>
            <a:r>
              <a:rPr lang="en-GB" sz="3000" i="1" dirty="0" smtClean="0"/>
              <a:t>Workflow Management System</a:t>
            </a:r>
          </a:p>
          <a:p>
            <a:pPr lvl="1"/>
            <a:r>
              <a:rPr lang="en-GB" sz="3000" i="1" dirty="0" smtClean="0"/>
              <a:t>Knowledge Repository</a:t>
            </a:r>
          </a:p>
          <a:p>
            <a:r>
              <a:rPr lang="en-GB" sz="3300" i="1" dirty="0" smtClean="0"/>
              <a:t>Vague nature of information in the above systems </a:t>
            </a:r>
          </a:p>
          <a:p>
            <a:r>
              <a:rPr lang="en-GB" sz="3300" i="1" dirty="0" smtClean="0"/>
              <a:t>Emphasis on the flexibility</a:t>
            </a:r>
            <a:endParaRPr lang="en-GB" sz="33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3300" i="1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4381170" y="0"/>
            <a:ext cx="4301654" cy="46983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1. </a:t>
            </a:r>
            <a:r>
              <a:rPr lang="cs-CZ" dirty="0" err="1" smtClean="0"/>
              <a:t>Introduction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Fuzzy Framework – example of use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3141" y="4643250"/>
            <a:ext cx="3705102" cy="1508168"/>
          </a:xfrm>
        </p:spPr>
        <p:txBody>
          <a:bodyPr>
            <a:normAutofit/>
          </a:bodyPr>
          <a:lstStyle/>
          <a:p>
            <a:r>
              <a:rPr lang="en-GB" dirty="0" smtClean="0"/>
              <a:t>Graphical output</a:t>
            </a:r>
            <a:endParaRPr lang="cs-CZ" dirty="0" smtClean="0"/>
          </a:p>
          <a:p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5. </a:t>
            </a:r>
            <a:r>
              <a:rPr lang="en-GB" dirty="0" smtClean="0"/>
              <a:t>Results</a:t>
            </a:r>
          </a:p>
          <a:p>
            <a:endParaRPr lang="en-GB" dirty="0"/>
          </a:p>
        </p:txBody>
      </p:sp>
      <p:pic>
        <p:nvPicPr>
          <p:cNvPr id="6" name="Obrázek 11" descr="FuzzyFrameworkGraphics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280" y="2056796"/>
            <a:ext cx="8197457" cy="2586456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81894" y="4641270"/>
            <a:ext cx="3705102" cy="142701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GB" sz="2600" noProof="0" dirty="0" smtClean="0"/>
              <a:t>Hierarchical decomposition of a fuzzy </a:t>
            </a:r>
            <a:r>
              <a:rPr lang="en-GB" sz="2600" noProof="0" dirty="0" err="1" smtClean="0"/>
              <a:t>rel</a:t>
            </a:r>
            <a:r>
              <a:rPr lang="en-GB" sz="2600" dirty="0" err="1" smtClean="0"/>
              <a:t>ation</a:t>
            </a:r>
            <a:endParaRPr kumimoji="0" lang="en-GB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of custom workflow activities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5151" y="2066306"/>
            <a:ext cx="8229600" cy="4207273"/>
          </a:xfrm>
        </p:spPr>
        <p:txBody>
          <a:bodyPr/>
          <a:lstStyle/>
          <a:p>
            <a:pPr>
              <a:buNone/>
            </a:pPr>
            <a:r>
              <a:rPr lang="en-GB" u="sng" dirty="0" smtClean="0">
                <a:solidFill>
                  <a:schemeClr val="bg2">
                    <a:lumMod val="50000"/>
                  </a:schemeClr>
                </a:solidFill>
              </a:rPr>
              <a:t>Example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GB" dirty="0" smtClean="0"/>
              <a:t>Fuzzy task distribution list</a:t>
            </a:r>
            <a:endParaRPr lang="cs-CZ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5. </a:t>
            </a:r>
            <a:r>
              <a:rPr lang="en-GB" dirty="0" smtClean="0"/>
              <a:t>Results</a:t>
            </a:r>
          </a:p>
        </p:txBody>
      </p:sp>
      <p:pic>
        <p:nvPicPr>
          <p:cNvPr id="5" name="Obrázek 7" descr="FuzzyTaskList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366" y="2664980"/>
            <a:ext cx="6276472" cy="1669513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05640" y="4880758"/>
            <a:ext cx="7695211" cy="112816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Particular tasks assigned to</a:t>
            </a:r>
            <a:r>
              <a:rPr kumimoji="0" lang="en-GB" sz="3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operator are rich-formatted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GB" sz="3500" dirty="0" smtClean="0"/>
              <a:t>Corresponds to the proximity between an ideal and the available operator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GB" sz="3500" dirty="0" smtClean="0"/>
              <a:t>Possibility to specify a threshold for maximum proximity</a:t>
            </a:r>
            <a:endParaRPr kumimoji="0" lang="en-GB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Fuzzy</a:t>
            </a:r>
            <a:r>
              <a:rPr lang="en-GB" dirty="0" smtClean="0"/>
              <a:t> </a:t>
            </a:r>
            <a:r>
              <a:rPr lang="cs-CZ" dirty="0" smtClean="0"/>
              <a:t>Ontology</a:t>
            </a:r>
            <a:r>
              <a:rPr lang="en-GB" dirty="0" smtClean="0"/>
              <a:t> </a:t>
            </a:r>
            <a:r>
              <a:rPr lang="cs-CZ" dirty="0" smtClean="0"/>
              <a:t>Framework</a:t>
            </a:r>
            <a:r>
              <a:rPr lang="en-GB" dirty="0" smtClean="0"/>
              <a:t> – integration </a:t>
            </a:r>
            <a:r>
              <a:rPr lang="cs-CZ" dirty="0" err="1" smtClean="0"/>
              <a:t>of</a:t>
            </a:r>
            <a:r>
              <a:rPr lang="cs-CZ" dirty="0" smtClean="0"/>
              <a:t> IS </a:t>
            </a:r>
            <a:r>
              <a:rPr lang="en-GB" dirty="0" smtClean="0"/>
              <a:t>with a fuzzy ontology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676401" y="5925787"/>
            <a:ext cx="5757554" cy="35966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GB" dirty="0" smtClean="0"/>
              <a:t>Schema of the </a:t>
            </a:r>
            <a:r>
              <a:rPr lang="cs-CZ" dirty="0" err="1" smtClean="0"/>
              <a:t>FuzzyOntologyFramework</a:t>
            </a:r>
            <a:r>
              <a:rPr lang="en-GB" dirty="0" smtClean="0"/>
              <a:t> component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5. </a:t>
            </a:r>
            <a:r>
              <a:rPr lang="en-GB" dirty="0" smtClean="0"/>
              <a:t>Results</a:t>
            </a:r>
          </a:p>
          <a:p>
            <a:endParaRPr lang="en-GB" dirty="0"/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2204320" y="1912041"/>
          <a:ext cx="4968338" cy="3920594"/>
        </p:xfrm>
        <a:graphic>
          <a:graphicData uri="http://schemas.openxmlformats.org/presentationml/2006/ole">
            <p:oleObj spid="_x0000_s142337" name="Visio" r:id="rId3" imgW="6612030" imgH="521574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Fuzzy</a:t>
            </a:r>
            <a:r>
              <a:rPr lang="en-GB" smtClean="0"/>
              <a:t> </a:t>
            </a:r>
            <a:r>
              <a:rPr lang="cs-CZ" smtClean="0"/>
              <a:t>Ontology</a:t>
            </a:r>
            <a:r>
              <a:rPr lang="en-GB" smtClean="0"/>
              <a:t> </a:t>
            </a:r>
            <a:r>
              <a:rPr lang="cs-CZ" smtClean="0"/>
              <a:t>Framework</a:t>
            </a:r>
            <a:r>
              <a:rPr lang="en-GB" smtClean="0"/>
              <a:t> – integration with a fuzzy ontology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5151" y="4595751"/>
            <a:ext cx="8229600" cy="167782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Hybrid (both direct and indirect) integration of object-oriented and fuzzy ontology model</a:t>
            </a:r>
          </a:p>
          <a:p>
            <a:r>
              <a:rPr lang="en-GB" dirty="0" smtClean="0"/>
              <a:t>The goal is to answer the following types of questions:</a:t>
            </a:r>
          </a:p>
          <a:p>
            <a:pPr lvl="1"/>
            <a:r>
              <a:rPr lang="en-GB" dirty="0" smtClean="0"/>
              <a:t>individual-concept affiliation</a:t>
            </a:r>
          </a:p>
          <a:p>
            <a:pPr lvl="1"/>
            <a:r>
              <a:rPr lang="en-GB" dirty="0" smtClean="0"/>
              <a:t>concept </a:t>
            </a:r>
            <a:r>
              <a:rPr lang="en-GB" dirty="0" err="1" smtClean="0"/>
              <a:t>subsumption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5. </a:t>
            </a:r>
            <a:r>
              <a:rPr lang="en-GB" smtClean="0"/>
              <a:t>Results</a:t>
            </a:r>
          </a:p>
          <a:p>
            <a:endParaRPr lang="en-GB" dirty="0"/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51555" name="Object 3"/>
          <p:cNvGraphicFramePr>
            <a:graphicFrameLocks noChangeAspect="1"/>
          </p:cNvGraphicFramePr>
          <p:nvPr/>
        </p:nvGraphicFramePr>
        <p:xfrm>
          <a:off x="391885" y="2232561"/>
          <a:ext cx="5610225" cy="1981200"/>
        </p:xfrm>
        <a:graphic>
          <a:graphicData uri="http://schemas.openxmlformats.org/presentationml/2006/ole">
            <p:oleObj spid="_x0000_s151555" name="Visio" r:id="rId3" imgW="5711580" imgH="2014268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Feedback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en-GB" dirty="0" smtClean="0"/>
              <a:t>the </a:t>
            </a:r>
            <a:r>
              <a:rPr lang="cs-CZ" dirty="0" err="1" smtClean="0"/>
              <a:t>workflow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ontology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5. </a:t>
            </a:r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Diagram 6"/>
          <p:cNvGraphicFramePr/>
          <p:nvPr/>
        </p:nvGraphicFramePr>
        <p:xfrm>
          <a:off x="486002" y="1947566"/>
          <a:ext cx="8243248" cy="2007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88902" y="4120738"/>
            <a:ext cx="8229600" cy="2152840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In an insurance company,  the assessor is logged for all processed insurance claims</a:t>
            </a:r>
          </a:p>
          <a:p>
            <a:r>
              <a:rPr lang="en-GB" sz="1800" dirty="0" smtClean="0"/>
              <a:t>For each employee, they keep the number of processed claims in a statistics. </a:t>
            </a:r>
          </a:p>
          <a:p>
            <a:r>
              <a:rPr lang="en-GB" sz="1800" dirty="0" smtClean="0"/>
              <a:t>The ontology contains the following concept:</a:t>
            </a:r>
            <a:br>
              <a:rPr lang="en-GB" sz="1800" dirty="0" smtClean="0"/>
            </a:br>
            <a:r>
              <a:rPr lang="en-GB" sz="1800" dirty="0" err="1" smtClean="0">
                <a:latin typeface="Courier New" pitchFamily="49" charset="0"/>
                <a:cs typeface="Courier New" pitchFamily="49" charset="0"/>
              </a:rPr>
              <a:t>InsuranceClaimExpert</a:t>
            </a: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 as Employee and </a:t>
            </a:r>
            <a:r>
              <a:rPr lang="en-GB" sz="1800" dirty="0" err="1" smtClean="0">
                <a:latin typeface="Courier New" pitchFamily="49" charset="0"/>
                <a:cs typeface="Courier New" pitchFamily="49" charset="0"/>
              </a:rPr>
              <a:t>numberOfProcessedClaims</a:t>
            </a: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 some </a:t>
            </a:r>
            <a:r>
              <a:rPr lang="en-GB" sz="1800" dirty="0" err="1" smtClean="0">
                <a:latin typeface="Courier New" pitchFamily="49" charset="0"/>
                <a:cs typeface="Courier New" pitchFamily="49" charset="0"/>
              </a:rPr>
              <a:t>highNumberOfClaims</a:t>
            </a:r>
            <a:endParaRPr lang="en-GB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800" dirty="0" smtClean="0"/>
              <a:t>New claims are assigned to employees with the affiliation to concept </a:t>
            </a:r>
            <a:r>
              <a:rPr lang="en-GB" sz="1800" i="1" dirty="0" err="1" smtClean="0"/>
              <a:t>InsuranceClaimExpert</a:t>
            </a:r>
            <a:r>
              <a:rPr lang="en-GB" sz="1800" dirty="0" smtClean="0"/>
              <a:t> based on an ontology reasoning</a:t>
            </a:r>
            <a:r>
              <a:rPr lang="en-GB" sz="1800" i="1" dirty="0" smtClean="0"/>
              <a:t>.</a:t>
            </a:r>
            <a:endParaRPr lang="en-GB" sz="1800" dirty="0" smtClean="0"/>
          </a:p>
          <a:p>
            <a:endParaRPr lang="cs-CZ" sz="19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cs-CZ" sz="19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1809" y="3705105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u="sng" dirty="0" err="1" smtClean="0">
                <a:solidFill>
                  <a:srgbClr val="9FB8CE"/>
                </a:solidFill>
              </a:rPr>
              <a:t>Example</a:t>
            </a:r>
            <a:r>
              <a:rPr lang="cs-CZ" dirty="0" smtClean="0">
                <a:solidFill>
                  <a:srgbClr val="9FB8CE"/>
                </a:solidFill>
              </a:rPr>
              <a:t>:</a:t>
            </a:r>
            <a:endParaRPr lang="en-GB" dirty="0" smtClean="0">
              <a:solidFill>
                <a:srgbClr val="9FB8C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392325-8EC3-448E-9012-0CE4A22F5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AE392325-8EC3-448E-9012-0CE4A22F5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72A6E-6E60-42FB-B629-1C87DF022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D6872A6E-6E60-42FB-B629-1C87DF022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D6A45C-132E-4EF9-B011-97A69175C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5BD6A45C-132E-4EF9-B011-97A69175C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3E0E13-1E08-4116-913E-EF0A29026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083E0E13-1E08-4116-913E-EF0A29026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AB6DA-3868-46C8-87BD-7FD35A7A4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55FAB6DA-3868-46C8-87BD-7FD35A7A4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 uiExpand="1" build="p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Feedback from </a:t>
            </a:r>
            <a:r>
              <a:rPr lang="en-GB" smtClean="0"/>
              <a:t>the </a:t>
            </a:r>
            <a:r>
              <a:rPr lang="cs-CZ" smtClean="0"/>
              <a:t>workflow to the ontology</a:t>
            </a:r>
            <a:endParaRPr lang="en-GB" dirty="0"/>
          </a:p>
        </p:txBody>
      </p:sp>
      <p:sp>
        <p:nvSpPr>
          <p:cNvPr id="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55023" y="5058887"/>
            <a:ext cx="7839728" cy="121469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Feedback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workflow</a:t>
            </a:r>
            <a:r>
              <a:rPr lang="cs-CZ" dirty="0" smtClean="0"/>
              <a:t> </a:t>
            </a:r>
            <a:r>
              <a:rPr lang="cs-CZ" dirty="0" err="1" smtClean="0"/>
              <a:t>execution</a:t>
            </a:r>
            <a:r>
              <a:rPr lang="cs-CZ" dirty="0" smtClean="0"/>
              <a:t> log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relational</a:t>
            </a:r>
            <a:r>
              <a:rPr lang="cs-CZ" dirty="0" smtClean="0"/>
              <a:t> </a:t>
            </a:r>
            <a:r>
              <a:rPr lang="cs-CZ" dirty="0" err="1" smtClean="0"/>
              <a:t>database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IS,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in </a:t>
            </a:r>
            <a:r>
              <a:rPr lang="cs-CZ" dirty="0" err="1" smtClean="0"/>
              <a:t>turn</a:t>
            </a:r>
            <a:r>
              <a:rPr lang="cs-CZ" dirty="0" smtClean="0"/>
              <a:t>  </a:t>
            </a:r>
            <a:r>
              <a:rPr lang="cs-CZ" dirty="0" err="1" smtClean="0"/>
              <a:t>involved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ontology </a:t>
            </a:r>
            <a:r>
              <a:rPr lang="cs-CZ" dirty="0" err="1" smtClean="0"/>
              <a:t>reasoning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5. </a:t>
            </a:r>
            <a:r>
              <a:rPr lang="en-GB" smtClean="0"/>
              <a:t>Results</a:t>
            </a:r>
            <a:endParaRPr lang="en-GB" dirty="0"/>
          </a:p>
        </p:txBody>
      </p:sp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9675" y="1985954"/>
            <a:ext cx="4501738" cy="284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04" name="Object 4"/>
          <p:cNvGraphicFramePr>
            <a:graphicFrameLocks noChangeAspect="1"/>
          </p:cNvGraphicFramePr>
          <p:nvPr/>
        </p:nvGraphicFramePr>
        <p:xfrm>
          <a:off x="3284650" y="3873413"/>
          <a:ext cx="1064412" cy="655555"/>
        </p:xfrm>
        <a:graphic>
          <a:graphicData uri="http://schemas.openxmlformats.org/presentationml/2006/ole">
            <p:oleObj spid="_x0000_s153604" name="Visio" r:id="rId5" imgW="1219590" imgH="751576" progId="Visio.Drawing.11">
              <p:link updateAutomatic="1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493826" y="1091820"/>
            <a:ext cx="21426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?</a:t>
            </a:r>
            <a:endParaRPr lang="en-GB" sz="400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Questions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Business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notation</a:t>
            </a:r>
            <a:endParaRPr lang="en-IE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99710" y="2321781"/>
          <a:ext cx="2514600" cy="3625795"/>
        </p:xfrm>
        <a:graphic>
          <a:graphicData uri="http://schemas.openxmlformats.org/presentationml/2006/ole">
            <p:oleObj spid="_x0000_s51202" name="Visio" r:id="rId4" imgW="3814560" imgH="8485697" progId="Visio.Drawing.11">
              <p:embed/>
            </p:oleObj>
          </a:graphicData>
        </a:graphic>
      </p:graphicFrame>
      <p:sp>
        <p:nvSpPr>
          <p:cNvPr id="9" name="Zástupný symbol pro obsah 2"/>
          <p:cNvSpPr txBox="1">
            <a:spLocks/>
          </p:cNvSpPr>
          <p:nvPr/>
        </p:nvSpPr>
        <p:spPr>
          <a:xfrm>
            <a:off x="677180" y="5973157"/>
            <a:ext cx="1286787" cy="37993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cs-CZ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EPC</a:t>
            </a:r>
            <a:endParaRPr kumimoji="0" lang="en-GB" sz="3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Zástupný symbol pro obsah 10" descr="EPCvsBPMN-notation-example.gif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4198088" y="2340333"/>
            <a:ext cx="2783326" cy="3575436"/>
          </a:xfrm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4129378" y="5974480"/>
            <a:ext cx="1286787" cy="37993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cs-CZ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BPMN</a:t>
            </a:r>
            <a:endParaRPr kumimoji="0" lang="en-GB" sz="3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211833" y="5208105"/>
            <a:ext cx="1470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 err="1" smtClean="0"/>
              <a:t>Source</a:t>
            </a:r>
            <a:r>
              <a:rPr lang="cs-CZ" sz="800" b="1" dirty="0" smtClean="0"/>
              <a:t>: </a:t>
            </a:r>
            <a:r>
              <a:rPr lang="en-GB" sz="800" b="1" dirty="0" err="1" smtClean="0"/>
              <a:t>Tscheschner</a:t>
            </a:r>
            <a:r>
              <a:rPr lang="en-GB" sz="800" b="1" dirty="0" smtClean="0"/>
              <a:t>, W.</a:t>
            </a:r>
            <a:r>
              <a:rPr lang="en-GB" sz="800" dirty="0" smtClean="0"/>
              <a:t> Transformation from EPC to BPMN. </a:t>
            </a:r>
            <a:r>
              <a:rPr lang="en-GB" sz="800" i="1" dirty="0" err="1" smtClean="0"/>
              <a:t>Hasso-Plattner-Institut</a:t>
            </a:r>
            <a:r>
              <a:rPr lang="en-GB" sz="800" i="1" dirty="0" smtClean="0"/>
              <a:t>. </a:t>
            </a:r>
            <a:r>
              <a:rPr lang="en-GB" sz="800" dirty="0" smtClean="0"/>
              <a:t>[Online] 2008. [Cited: 14 1 2012.] http://bpt.hpi.uni-potsdam.de/pub/Public/OryxResearch/TransformEPC2BPMN.pdf.</a:t>
            </a:r>
            <a:endParaRPr lang="en-GB" sz="800" dirty="0"/>
          </a:p>
        </p:txBody>
      </p:sp>
      <p:sp>
        <p:nvSpPr>
          <p:cNvPr id="10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4381170" y="0"/>
            <a:ext cx="4301654" cy="46983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2. BPM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WfM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Workflow</a:t>
            </a:r>
            <a:r>
              <a:rPr lang="cs-CZ" dirty="0" smtClean="0"/>
              <a:t> management </a:t>
            </a:r>
            <a:r>
              <a:rPr lang="cs-CZ" dirty="0" err="1" smtClean="0"/>
              <a:t>system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146" y="2161310"/>
            <a:ext cx="8057461" cy="2256311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Workflow </a:t>
            </a:r>
            <a:r>
              <a:rPr lang="en-GB" dirty="0" smtClean="0"/>
              <a:t>is an element of business process automation in which are documents, information and tasks handed from one process participant to another, according to a set of procedural rules, to achieve a given goal.</a:t>
            </a:r>
          </a:p>
          <a:p>
            <a:r>
              <a:rPr lang="en-GB" b="1" dirty="0" smtClean="0"/>
              <a:t>Workflow management system </a:t>
            </a:r>
            <a:r>
              <a:rPr lang="en-GB" dirty="0" smtClean="0"/>
              <a:t>provides procedural </a:t>
            </a:r>
            <a:r>
              <a:rPr lang="cs-CZ" dirty="0" smtClean="0"/>
              <a:t>a</a:t>
            </a:r>
            <a:r>
              <a:rPr lang="en-GB" dirty="0" err="1" smtClean="0"/>
              <a:t>utomation</a:t>
            </a:r>
            <a:r>
              <a:rPr lang="en-GB" dirty="0" smtClean="0"/>
              <a:t> of a business process by management of the sequence of work activities and the invocation of appropriate human and/or IT resources</a:t>
            </a:r>
            <a:endParaRPr lang="en-GB" dirty="0"/>
          </a:p>
        </p:txBody>
      </p:sp>
      <p:pic>
        <p:nvPicPr>
          <p:cNvPr id="4" name="Obrázek 3" descr="Workflow-eng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1382" y="4134840"/>
            <a:ext cx="3769639" cy="20897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11033" y="5470486"/>
            <a:ext cx="2631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 err="1" smtClean="0"/>
              <a:t>Source</a:t>
            </a:r>
            <a:r>
              <a:rPr lang="cs-CZ" sz="800" b="1" dirty="0" smtClean="0"/>
              <a:t>: </a:t>
            </a:r>
            <a:r>
              <a:rPr lang="en-GB" sz="800" b="1" dirty="0" err="1" smtClean="0"/>
              <a:t>WfMC</a:t>
            </a:r>
            <a:r>
              <a:rPr lang="en-GB" sz="800" b="1" dirty="0" smtClean="0"/>
              <a:t>.</a:t>
            </a:r>
            <a:r>
              <a:rPr lang="en-GB" sz="800" dirty="0" smtClean="0"/>
              <a:t> Workflow Management Coalition Terminology &amp; Glossary. [Online] 3.0, 1999. [Cited: 4 12 2011.] http://www.wfmc.org/standards/docs/TC-1011_term_glossary_v3.pdf. WFMC-TC-1011.</a:t>
            </a:r>
          </a:p>
          <a:p>
            <a:endParaRPr lang="en-GB" sz="800" dirty="0"/>
          </a:p>
        </p:txBody>
      </p:sp>
      <p:sp>
        <p:nvSpPr>
          <p:cNvPr id="6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4381170" y="0"/>
            <a:ext cx="4301654" cy="46983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2. BPM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WfM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workflow</a:t>
            </a:r>
            <a:r>
              <a:rPr lang="cs-CZ" dirty="0" smtClean="0"/>
              <a:t> </a:t>
            </a:r>
            <a:r>
              <a:rPr lang="cs-CZ" dirty="0" err="1" smtClean="0"/>
              <a:t>notation</a:t>
            </a:r>
            <a:endParaRPr lang="en-IE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1380" name="Picture 4" descr="http://gent.softcatala.org/jmas/bloc/images/congestionchargeworkf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617" y="1919911"/>
            <a:ext cx="4901411" cy="4385473"/>
          </a:xfrm>
          <a:prstGeom prst="rect">
            <a:avLst/>
          </a:prstGeom>
          <a:noFill/>
        </p:spPr>
      </p:pic>
      <p:sp>
        <p:nvSpPr>
          <p:cNvPr id="5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4381170" y="0"/>
            <a:ext cx="4301654" cy="46983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2. BPM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WfM</a:t>
            </a:r>
            <a:endParaRPr lang="en-GB" dirty="0"/>
          </a:p>
        </p:txBody>
      </p:sp>
      <p:sp>
        <p:nvSpPr>
          <p:cNvPr id="8" name="Obdélník 7"/>
          <p:cNvSpPr/>
          <p:nvPr/>
        </p:nvSpPr>
        <p:spPr>
          <a:xfrm>
            <a:off x="5796143" y="2389311"/>
            <a:ext cx="2884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cs-CZ" dirty="0" smtClean="0"/>
              <a:t>	…a </a:t>
            </a:r>
            <a:r>
              <a:rPr lang="cs-CZ" dirty="0" err="1" smtClean="0"/>
              <a:t>guideline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on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smtClean="0"/>
              <a:t>a business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supported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and related work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Flexible and adaptable workflows</a:t>
            </a:r>
          </a:p>
          <a:p>
            <a:r>
              <a:rPr lang="en-GB" dirty="0" smtClean="0"/>
              <a:t>Utilization of organizational knowledge in </a:t>
            </a:r>
            <a:r>
              <a:rPr lang="en-GB" dirty="0" err="1" smtClean="0"/>
              <a:t>workfow</a:t>
            </a:r>
            <a:r>
              <a:rPr lang="en-GB" dirty="0" smtClean="0"/>
              <a:t> management</a:t>
            </a:r>
          </a:p>
          <a:p>
            <a:r>
              <a:rPr lang="en-GB" dirty="0" smtClean="0"/>
              <a:t>Work with vagueness</a:t>
            </a:r>
          </a:p>
          <a:p>
            <a:pPr lvl="1"/>
            <a:r>
              <a:rPr lang="en-GB" dirty="0" smtClean="0"/>
              <a:t>in knowledge representation</a:t>
            </a:r>
          </a:p>
          <a:p>
            <a:pPr lvl="1"/>
            <a:r>
              <a:rPr lang="en-GB" dirty="0" smtClean="0"/>
              <a:t>in workflow management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3. Background</a:t>
            </a:r>
            <a:endParaRPr lang="en-GB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189" y="568531"/>
            <a:ext cx="1783526" cy="118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Flexible and adaptable workflows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5151" y="2125684"/>
            <a:ext cx="8229600" cy="4147896"/>
          </a:xfrm>
        </p:spPr>
        <p:txBody>
          <a:bodyPr/>
          <a:lstStyle/>
          <a:p>
            <a:r>
              <a:rPr lang="en-GB" dirty="0" smtClean="0"/>
              <a:t>Example are knowledge-intensive processes:</a:t>
            </a:r>
          </a:p>
          <a:p>
            <a:pPr lvl="1"/>
            <a:r>
              <a:rPr lang="en-GB" dirty="0" smtClean="0"/>
              <a:t>unstructured</a:t>
            </a:r>
          </a:p>
          <a:p>
            <a:pPr lvl="1"/>
            <a:r>
              <a:rPr lang="en-GB" dirty="0" smtClean="0"/>
              <a:t>unpredictable</a:t>
            </a:r>
          </a:p>
          <a:p>
            <a:r>
              <a:rPr lang="en-GB" dirty="0" smtClean="0"/>
              <a:t>Flexibility in workflows </a:t>
            </a:r>
            <a:r>
              <a:rPr lang="en-GB" sz="2400" i="1" dirty="0" smtClean="0"/>
              <a:t>… ability to divert from the predefined scenario</a:t>
            </a:r>
          </a:p>
          <a:p>
            <a:pPr lvl="1"/>
            <a:r>
              <a:rPr lang="en-GB" sz="2100" dirty="0" smtClean="0"/>
              <a:t>Flexibility by selection – ad hoc diversion from the scenario </a:t>
            </a:r>
          </a:p>
          <a:p>
            <a:pPr lvl="1"/>
            <a:r>
              <a:rPr lang="en-GB" sz="2100" dirty="0" smtClean="0"/>
              <a:t>Flexibility by adaptation (adaptability) – by altering the scenario itself - “workflow evolution”</a:t>
            </a:r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en-GB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3. Background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Ontology data model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Formalized description of knowledge within a specific domain</a:t>
            </a:r>
          </a:p>
          <a:p>
            <a:r>
              <a:rPr lang="en-GB" dirty="0" smtClean="0"/>
              <a:t>Knowledge inference by means of a </a:t>
            </a:r>
            <a:r>
              <a:rPr lang="en-GB" dirty="0" err="1" smtClean="0"/>
              <a:t>reasoner</a:t>
            </a:r>
            <a:endParaRPr lang="en-GB" dirty="0" smtClean="0"/>
          </a:p>
          <a:p>
            <a:r>
              <a:rPr lang="en-GB" u="sng" dirty="0" smtClean="0"/>
              <a:t>Example</a:t>
            </a:r>
            <a:r>
              <a:rPr lang="en-GB" dirty="0" smtClean="0"/>
              <a:t>: </a:t>
            </a:r>
            <a:r>
              <a:rPr lang="cs-CZ" dirty="0" smtClean="0"/>
              <a:t> </a:t>
            </a:r>
            <a:r>
              <a:rPr lang="en-GB" dirty="0" smtClean="0"/>
              <a:t>Web Ontology Language (OWL)</a:t>
            </a:r>
          </a:p>
          <a:p>
            <a:pPr lvl="1"/>
            <a:r>
              <a:rPr lang="en-GB" dirty="0" smtClean="0"/>
              <a:t>Based on Description Logic</a:t>
            </a:r>
          </a:p>
          <a:p>
            <a:pPr lvl="1"/>
            <a:r>
              <a:rPr lang="en-GB" dirty="0" smtClean="0"/>
              <a:t>Collection of triplets </a:t>
            </a:r>
            <a:r>
              <a:rPr lang="en-GB" i="1" dirty="0" smtClean="0"/>
              <a:t>{subject, predicate, object}</a:t>
            </a:r>
          </a:p>
          <a:p>
            <a:pPr lvl="1"/>
            <a:r>
              <a:rPr lang="en-GB" dirty="0" smtClean="0"/>
              <a:t>Several notations: </a:t>
            </a:r>
            <a:r>
              <a:rPr lang="cs-CZ" dirty="0" smtClean="0"/>
              <a:t> </a:t>
            </a:r>
            <a:r>
              <a:rPr lang="en-GB" dirty="0" smtClean="0"/>
              <a:t>RDF/XML, OWL/XML, Manchester,  Turtle.</a:t>
            </a:r>
          </a:p>
          <a:p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3. Background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</a:t>
            </a:r>
            <a:r>
              <a:rPr lang="en-GB" dirty="0" err="1" smtClean="0"/>
              <a:t>ntegration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Object-oriented model – commonly used </a:t>
            </a:r>
            <a:r>
              <a:rPr lang="en-GB" dirty="0" err="1" smtClean="0"/>
              <a:t>th</a:t>
            </a:r>
            <a:r>
              <a:rPr lang="cs-CZ" dirty="0" smtClean="0"/>
              <a:t>r</a:t>
            </a:r>
            <a:r>
              <a:rPr lang="en-GB" dirty="0" smtClean="0"/>
              <a:t>o</a:t>
            </a:r>
            <a:r>
              <a:rPr lang="cs-CZ" dirty="0" smtClean="0"/>
              <a:t>u</a:t>
            </a:r>
            <a:r>
              <a:rPr lang="en-GB" dirty="0" err="1" smtClean="0"/>
              <a:t>ghout</a:t>
            </a:r>
            <a:r>
              <a:rPr lang="en-GB" dirty="0" smtClean="0"/>
              <a:t> information systems</a:t>
            </a:r>
          </a:p>
          <a:p>
            <a:r>
              <a:rPr lang="en-GB" dirty="0" smtClean="0"/>
              <a:t>Ontology model - knowledge repository</a:t>
            </a:r>
          </a:p>
          <a:p>
            <a:r>
              <a:rPr lang="en-GB" dirty="0" smtClean="0"/>
              <a:t>Workflow model that support</a:t>
            </a:r>
            <a:r>
              <a:rPr lang="cs-CZ" dirty="0" smtClean="0"/>
              <a:t>s</a:t>
            </a:r>
            <a:r>
              <a:rPr lang="en-GB" dirty="0" smtClean="0"/>
              <a:t> long-running business processes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3. Background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8306" name="Picture 2" descr="http://i.istockimg.com/file_thumbview_approve/18649719/1/stock-photo-18649719-metallic-puzz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260" y="980724"/>
            <a:ext cx="1047750" cy="78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9FB8CE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5987</TotalTime>
  <Words>1295</Words>
  <Application>Microsoft Office PowerPoint</Application>
  <PresentationFormat>Předvádění na obrazovce (4:3)</PresentationFormat>
  <Paragraphs>210</Paragraphs>
  <Slides>26</Slides>
  <Notes>20</Notes>
  <HiddenSlides>1</HiddenSlides>
  <MMClips>0</MMClips>
  <ScaleCrop>false</ScaleCrop>
  <HeadingPairs>
    <vt:vector size="8" baseType="variant">
      <vt:variant>
        <vt:lpstr>Motiv</vt:lpstr>
      </vt:variant>
      <vt:variant>
        <vt:i4>1</vt:i4>
      </vt:variant>
      <vt:variant>
        <vt:lpstr>Propojení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Původ</vt:lpstr>
      <vt:lpstr>D:\UHK\2010\Fuzzy Logic in WfMS\FUZZYONTOLOGYFRAMEWORK Article CodeProject\FuzzyOntologyFramework schemata.vsd\Drawing\~Feedback\45 degree single</vt:lpstr>
      <vt:lpstr>Visio</vt:lpstr>
      <vt:lpstr>An Ontology-Driven Fuzzy Workflow System</vt:lpstr>
      <vt:lpstr>Goals</vt:lpstr>
      <vt:lpstr>Examples of Business Process notation</vt:lpstr>
      <vt:lpstr>Workflow management system</vt:lpstr>
      <vt:lpstr>Example of workflow notation</vt:lpstr>
      <vt:lpstr>Background and related work</vt:lpstr>
      <vt:lpstr>Flexible and adaptable workflows</vt:lpstr>
      <vt:lpstr>Ontology data model</vt:lpstr>
      <vt:lpstr>Integration</vt:lpstr>
      <vt:lpstr>Vagueness in the workflow management</vt:lpstr>
      <vt:lpstr>Fuzzy sets and fuzzy logic</vt:lpstr>
      <vt:lpstr>Fuzzy logic in workflows</vt:lpstr>
      <vt:lpstr>Fuzzy logic in ontologies</vt:lpstr>
      <vt:lpstr>Goals</vt:lpstr>
      <vt:lpstr>Goals</vt:lpstr>
      <vt:lpstr>Basic Schema</vt:lpstr>
      <vt:lpstr>Fuzzy Framework</vt:lpstr>
      <vt:lpstr>Fuzzy Framework - operations</vt:lpstr>
      <vt:lpstr>FuzzyFramework – example of use</vt:lpstr>
      <vt:lpstr>Fuzzy Framework – example of use</vt:lpstr>
      <vt:lpstr>Design of custom workflow activities</vt:lpstr>
      <vt:lpstr>Fuzzy Ontology Framework – integration of IS with a fuzzy ontology</vt:lpstr>
      <vt:lpstr>Fuzzy Ontology Framework – integration with a fuzzy ontology</vt:lpstr>
      <vt:lpstr>Feedback from the workflow to the ontology</vt:lpstr>
      <vt:lpstr>Feedback from the workflow to the ontology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Flexible Workflow Systems</dc:title>
  <dc:creator>vaclav</dc:creator>
  <cp:lastModifiedBy>vaclav</cp:lastModifiedBy>
  <cp:revision>1748</cp:revision>
  <dcterms:created xsi:type="dcterms:W3CDTF">2008-11-02T08:59:59Z</dcterms:created>
  <dcterms:modified xsi:type="dcterms:W3CDTF">2013-01-28T11:14:06Z</dcterms:modified>
</cp:coreProperties>
</file>