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70" r:id="rId5"/>
    <p:sldId id="271" r:id="rId6"/>
    <p:sldId id="272" r:id="rId7"/>
    <p:sldId id="277" r:id="rId8"/>
    <p:sldId id="278" r:id="rId9"/>
    <p:sldId id="279" r:id="rId10"/>
    <p:sldId id="275" r:id="rId11"/>
    <p:sldId id="273" r:id="rId12"/>
    <p:sldId id="280" r:id="rId13"/>
    <p:sldId id="274" r:id="rId14"/>
    <p:sldId id="276" r:id="rId15"/>
    <p:sldId id="281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9299" autoAdjust="0"/>
  </p:normalViewPr>
  <p:slideViewPr>
    <p:cSldViewPr>
      <p:cViewPr>
        <p:scale>
          <a:sx n="100" d="100"/>
          <a:sy n="100" d="100"/>
        </p:scale>
        <p:origin x="-294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26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445224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62373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6309319" y="8685213"/>
            <a:ext cx="54709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7533C-52DA-4F73-B0BE-8BA5745D9B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"/>
          </p:nvPr>
        </p:nvSpPr>
        <p:spPr>
          <a:xfrm>
            <a:off x="5589239" y="0"/>
            <a:ext cx="126717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E6927-E86D-45BF-A484-7144715E0B17}" type="datetimeFigureOut">
              <a:rPr lang="cs-CZ" smtClean="0"/>
              <a:pPr/>
              <a:t>27.1.2013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2808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F5DC9-AED3-4211-B9D5-3DC604FF792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19401-0EB1-4D32-A989-6949AC9B4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633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19401-0EB1-4D32-A989-6949AC9B42F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SimCo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tool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types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exists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first</a:t>
            </a:r>
            <a:r>
              <a:rPr lang="cs-CZ" baseline="0" dirty="0" smtClean="0"/>
              <a:t> type are </a:t>
            </a:r>
            <a:r>
              <a:rPr lang="cs-CZ" baseline="0" dirty="0" err="1" smtClean="0"/>
              <a:t>core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tool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itself</a:t>
            </a:r>
            <a:r>
              <a:rPr lang="cs-CZ" baseline="0" dirty="0" smtClean="0"/>
              <a:t>. These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provides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framework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running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onservation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logging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results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</a:t>
            </a:r>
            <a:r>
              <a:rPr lang="cs-CZ" baseline="0" dirty="0" smtClean="0"/>
              <a:t> on. </a:t>
            </a:r>
            <a:r>
              <a:rPr lang="cs-CZ" baseline="0" dirty="0" err="1" smtClean="0"/>
              <a:t>Second</a:t>
            </a:r>
            <a:r>
              <a:rPr lang="cs-CZ" baseline="0" dirty="0" smtClean="0"/>
              <a:t> type are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tested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tool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designed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allow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running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whole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application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more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important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those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intended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using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world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tested</a:t>
            </a:r>
            <a:r>
              <a:rPr lang="cs-CZ" baseline="0" dirty="0" smtClean="0"/>
              <a:t>, not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mockups</a:t>
            </a:r>
            <a:r>
              <a:rPr lang="cs-CZ" baseline="0" dirty="0" smtClean="0"/>
              <a:t> as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Palladio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tool</a:t>
            </a:r>
            <a:r>
              <a:rPr lang="cs-CZ" baseline="0" dirty="0" smtClean="0"/>
              <a:t>.</a:t>
            </a:r>
          </a:p>
          <a:p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third</a:t>
            </a:r>
            <a:r>
              <a:rPr lang="cs-CZ" baseline="0" dirty="0" smtClean="0"/>
              <a:t> type are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Using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allows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simulate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environment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application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simplify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testing</a:t>
            </a:r>
            <a:r>
              <a:rPr lang="cs-CZ" baseline="0" dirty="0" smtClean="0"/>
              <a:t>, as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important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parts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application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used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might</a:t>
            </a:r>
            <a:r>
              <a:rPr lang="cs-CZ" baseline="0" dirty="0" smtClean="0"/>
              <a:t> help to </a:t>
            </a:r>
            <a:r>
              <a:rPr lang="cs-CZ" baseline="0" dirty="0" err="1" smtClean="0"/>
              <a:t>reduce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number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test </a:t>
            </a:r>
            <a:r>
              <a:rPr lang="cs-CZ" baseline="0" dirty="0" err="1" smtClean="0"/>
              <a:t>cases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several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might</a:t>
            </a:r>
            <a:r>
              <a:rPr lang="cs-CZ" baseline="0" dirty="0" smtClean="0"/>
              <a:t> help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first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responsible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user input, </a:t>
            </a:r>
            <a:r>
              <a:rPr lang="cs-CZ" baseline="0" dirty="0" err="1" smtClean="0"/>
              <a:t>its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might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remove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reall</a:t>
            </a:r>
            <a:r>
              <a:rPr lang="cs-CZ" baseline="0" dirty="0" smtClean="0"/>
              <a:t> tester, </a:t>
            </a:r>
            <a:r>
              <a:rPr lang="cs-CZ" baseline="0" dirty="0" err="1" smtClean="0"/>
              <a:t>working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application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commands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tester are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level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interface, </a:t>
            </a:r>
            <a:r>
              <a:rPr lang="cs-CZ" baseline="0" dirty="0" err="1" smtClean="0"/>
              <a:t>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no </a:t>
            </a:r>
            <a:r>
              <a:rPr lang="cs-CZ" baseline="0" dirty="0" err="1" smtClean="0"/>
              <a:t>need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simulate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interaction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GUI. </a:t>
            </a:r>
            <a:r>
              <a:rPr lang="cs-CZ" baseline="0" dirty="0" err="1" smtClean="0"/>
              <a:t>Another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providing</a:t>
            </a:r>
            <a:r>
              <a:rPr lang="cs-CZ" baseline="0" dirty="0" smtClean="0"/>
              <a:t> data </a:t>
            </a:r>
            <a:r>
              <a:rPr lang="cs-CZ" baseline="0" dirty="0" err="1" smtClean="0"/>
              <a:t>from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sensors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these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reduce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application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environment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thus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speeding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up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reduce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cost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testing</a:t>
            </a:r>
            <a:r>
              <a:rPr lang="cs-CZ" baseline="0" dirty="0" smtClean="0"/>
              <a:t>. </a:t>
            </a:r>
          </a:p>
          <a:p>
            <a:r>
              <a:rPr lang="cs-CZ" baseline="0" dirty="0" err="1" smtClean="0"/>
              <a:t>The</a:t>
            </a:r>
            <a:r>
              <a:rPr lang="cs-CZ" baseline="0" dirty="0" smtClean="0"/>
              <a:t> last type are </a:t>
            </a:r>
            <a:r>
              <a:rPr lang="cs-CZ" baseline="0" dirty="0" err="1" smtClean="0"/>
              <a:t>intermediate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. These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serves</a:t>
            </a:r>
            <a:r>
              <a:rPr lang="cs-CZ" baseline="0" dirty="0" smtClean="0"/>
              <a:t> as </a:t>
            </a:r>
            <a:r>
              <a:rPr lang="cs-CZ" baseline="0" dirty="0" err="1" smtClean="0"/>
              <a:t>proxy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between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applications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used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capture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communication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between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gain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over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communication</a:t>
            </a:r>
            <a:r>
              <a:rPr lang="cs-CZ" baseline="0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19401-0EB1-4D32-A989-6949AC9B42F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complicated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issue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SimCo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implementation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created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each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replaced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its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no </a:t>
            </a:r>
            <a:r>
              <a:rPr lang="cs-CZ" baseline="0" dirty="0" err="1" smtClean="0"/>
              <a:t>simple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how</a:t>
            </a:r>
            <a:r>
              <a:rPr lang="cs-CZ" baseline="0" dirty="0" smtClean="0"/>
              <a:t> to automate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process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provide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same</a:t>
            </a:r>
            <a:r>
              <a:rPr lang="cs-CZ" baseline="0" dirty="0" smtClean="0"/>
              <a:t> interface as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replacing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but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behaviour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depends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intentions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designer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test.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serve as </a:t>
            </a:r>
            <a:r>
              <a:rPr lang="cs-CZ" baseline="0" dirty="0" err="1" smtClean="0"/>
              <a:t>simple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oracles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returning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precalculated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values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provide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simplified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functionality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behaviour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follow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specific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protocol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perform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measurements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log </a:t>
            </a:r>
            <a:r>
              <a:rPr lang="cs-CZ" baseline="0" dirty="0" err="1" smtClean="0"/>
              <a:t>information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about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services</a:t>
            </a:r>
            <a:r>
              <a:rPr lang="cs-CZ" baseline="0" dirty="0" smtClean="0"/>
              <a:t>.</a:t>
            </a:r>
          </a:p>
          <a:p>
            <a:r>
              <a:rPr lang="cs-CZ" baseline="0" dirty="0" err="1" smtClean="0"/>
              <a:t>Implementation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proxy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much </a:t>
            </a:r>
            <a:r>
              <a:rPr lang="cs-CZ" baseline="0" dirty="0" err="1" smtClean="0"/>
              <a:t>easier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current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SimCo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semi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automatic</a:t>
            </a:r>
            <a:r>
              <a:rPr lang="cs-CZ" baseline="0" dirty="0" smtClean="0"/>
              <a:t>. Most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functionality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same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every</a:t>
            </a:r>
            <a:r>
              <a:rPr lang="cs-CZ" baseline="0" dirty="0" smtClean="0"/>
              <a:t> case. </a:t>
            </a:r>
            <a:r>
              <a:rPr lang="cs-CZ" baseline="0" dirty="0" err="1" smtClean="0"/>
              <a:t>Intermediate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responsible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mainly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logging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information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about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communication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between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gaining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over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timig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communication</a:t>
            </a:r>
            <a:r>
              <a:rPr lang="cs-CZ" baseline="0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19401-0EB1-4D32-A989-6949AC9B42F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test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specified</a:t>
            </a:r>
            <a:r>
              <a:rPr lang="cs-CZ" dirty="0" smtClean="0"/>
              <a:t> by a </a:t>
            </a:r>
            <a:r>
              <a:rPr lang="cs-CZ" dirty="0" err="1" smtClean="0"/>
              <a:t>scenario</a:t>
            </a:r>
            <a:r>
              <a:rPr lang="cs-CZ" dirty="0" smtClean="0"/>
              <a:t>. </a:t>
            </a:r>
            <a:r>
              <a:rPr lang="cs-CZ" dirty="0" err="1" smtClean="0"/>
              <a:t>Each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scenario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contains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several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parts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first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mandatory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events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has to </a:t>
            </a:r>
            <a:r>
              <a:rPr lang="cs-CZ" baseline="0" dirty="0" err="1" smtClean="0"/>
              <a:t>happen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specified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time</a:t>
            </a:r>
            <a:r>
              <a:rPr lang="cs-CZ" baseline="0" dirty="0" smtClean="0"/>
              <a:t>. These </a:t>
            </a:r>
            <a:r>
              <a:rPr lang="cs-CZ" baseline="0" dirty="0" err="1" smtClean="0"/>
              <a:t>events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</a:t>
            </a:r>
            <a:r>
              <a:rPr lang="cs-CZ" baseline="0" dirty="0" smtClean="0"/>
              <a:t> input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users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occure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repeat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regular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random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intervals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Every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specified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service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specified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parameters</a:t>
            </a:r>
            <a:r>
              <a:rPr lang="cs-CZ" baseline="0" dirty="0" smtClean="0"/>
              <a:t>.</a:t>
            </a:r>
          </a:p>
          <a:p>
            <a:r>
              <a:rPr lang="cs-CZ" baseline="0" dirty="0" err="1" smtClean="0"/>
              <a:t>Another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important</a:t>
            </a:r>
            <a:r>
              <a:rPr lang="cs-CZ" baseline="0" dirty="0" smtClean="0"/>
              <a:t> part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settings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Each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attached</a:t>
            </a:r>
            <a:r>
              <a:rPr lang="cs-CZ" baseline="0" dirty="0" smtClean="0"/>
              <a:t> XML </a:t>
            </a:r>
            <a:r>
              <a:rPr lang="cs-CZ" baseline="0" dirty="0" err="1" smtClean="0"/>
              <a:t>file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properties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used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. These </a:t>
            </a:r>
            <a:r>
              <a:rPr lang="cs-CZ" baseline="0" dirty="0" err="1" smtClean="0"/>
              <a:t>files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however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proprietary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each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depends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its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implementation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provide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precalculated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values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responds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events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implemented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not </a:t>
            </a:r>
            <a:r>
              <a:rPr lang="cs-CZ" baseline="0" dirty="0" err="1" smtClean="0"/>
              <a:t>require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further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setting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file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Settings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intermediate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serves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similar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purpose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reason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settings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</a:t>
            </a:r>
            <a:r>
              <a:rPr lang="cs-CZ" baseline="0" dirty="0" smtClean="0"/>
              <a:t> far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network </a:t>
            </a:r>
            <a:r>
              <a:rPr lang="cs-CZ" baseline="0" dirty="0" err="1" smtClean="0"/>
              <a:t>communication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settings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properties</a:t>
            </a:r>
            <a:r>
              <a:rPr lang="cs-CZ" baseline="0" dirty="0" smtClean="0"/>
              <a:t>, such as </a:t>
            </a:r>
            <a:r>
              <a:rPr lang="cs-CZ" baseline="0" dirty="0" err="1" smtClean="0"/>
              <a:t>delays</a:t>
            </a:r>
            <a:r>
              <a:rPr lang="cs-CZ" baseline="0" dirty="0" smtClean="0"/>
              <a:t> in network), in case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deployed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different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devices</a:t>
            </a:r>
            <a:r>
              <a:rPr lang="cs-CZ" baseline="0" dirty="0" smtClean="0"/>
              <a:t>.</a:t>
            </a:r>
          </a:p>
          <a:p>
            <a:r>
              <a:rPr lang="cs-CZ" baseline="0" dirty="0" err="1" smtClean="0"/>
              <a:t>The</a:t>
            </a:r>
            <a:r>
              <a:rPr lang="cs-CZ" baseline="0" dirty="0" smtClean="0"/>
              <a:t> last </a:t>
            </a:r>
            <a:r>
              <a:rPr lang="cs-CZ" baseline="0" dirty="0" err="1" smtClean="0"/>
              <a:t>setting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contains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description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whole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application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used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connections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proxy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placed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where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time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measuring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probes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results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stored</a:t>
            </a:r>
            <a:r>
              <a:rPr lang="cs-CZ" baseline="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19401-0EB1-4D32-A989-6949AC9B42F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19401-0EB1-4D32-A989-6949AC9B42F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issues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working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now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first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problem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uncnotrolled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calls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Java API </a:t>
            </a:r>
            <a:r>
              <a:rPr lang="cs-CZ" baseline="0" dirty="0" err="1" smtClean="0"/>
              <a:t>methods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cannot</a:t>
            </a:r>
            <a:r>
              <a:rPr lang="cs-CZ" baseline="0" dirty="0" smtClean="0"/>
              <a:t> ne </a:t>
            </a:r>
            <a:r>
              <a:rPr lang="cs-CZ" baseline="0" dirty="0" err="1" smtClean="0"/>
              <a:t>described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easily</a:t>
            </a:r>
            <a:r>
              <a:rPr lang="cs-CZ" baseline="0" dirty="0" smtClean="0"/>
              <a:t> in a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way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provide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access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network, to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system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systém </a:t>
            </a:r>
            <a:r>
              <a:rPr lang="cs-CZ" baseline="0" dirty="0" err="1" smtClean="0"/>
              <a:t>time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giving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chance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observe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adjust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results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according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needs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. </a:t>
            </a:r>
          </a:p>
          <a:p>
            <a:r>
              <a:rPr lang="cs-CZ" baseline="0" dirty="0" err="1" smtClean="0"/>
              <a:t>Another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creating</a:t>
            </a:r>
            <a:r>
              <a:rPr lang="cs-CZ" baseline="0" dirty="0" smtClean="0"/>
              <a:t> more case </a:t>
            </a:r>
            <a:r>
              <a:rPr lang="cs-CZ" baseline="0" dirty="0" err="1" smtClean="0"/>
              <a:t>studies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woul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allow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work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other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properties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. In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focused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correct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functionality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traffic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algorithm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but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want</a:t>
            </a:r>
            <a:r>
              <a:rPr lang="cs-CZ" baseline="0" dirty="0" smtClean="0"/>
              <a:t> to use </a:t>
            </a:r>
            <a:r>
              <a:rPr lang="cs-CZ" baseline="0" dirty="0" err="1" smtClean="0"/>
              <a:t>SimCo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determine</a:t>
            </a:r>
            <a:r>
              <a:rPr lang="cs-CZ" baseline="0" dirty="0" smtClean="0"/>
              <a:t> extra </a:t>
            </a:r>
            <a:r>
              <a:rPr lang="cs-CZ" baseline="0" dirty="0" err="1" smtClean="0"/>
              <a:t>functional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properties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working</a:t>
            </a:r>
            <a:r>
              <a:rPr lang="cs-CZ" baseline="0" dirty="0" smtClean="0"/>
              <a:t> on a case study </a:t>
            </a:r>
            <a:r>
              <a:rPr lang="cs-CZ" baseline="0" dirty="0" err="1" smtClean="0"/>
              <a:t>involving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based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manager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allow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response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</a:t>
            </a:r>
            <a:r>
              <a:rPr lang="cs-CZ" baseline="0" dirty="0" smtClean="0"/>
              <a:t> systém to </a:t>
            </a:r>
            <a:r>
              <a:rPr lang="cs-CZ" baseline="0" dirty="0" err="1" smtClean="0"/>
              <a:t>users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demands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behaviour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follow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specified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protocol</a:t>
            </a:r>
            <a:r>
              <a:rPr lang="cs-CZ" baseline="0" dirty="0" smtClean="0"/>
              <a:t> (such as FTP).</a:t>
            </a:r>
          </a:p>
          <a:p>
            <a:r>
              <a:rPr lang="cs-CZ" baseline="0" dirty="0" err="1" smtClean="0"/>
              <a:t>The</a:t>
            </a:r>
            <a:r>
              <a:rPr lang="cs-CZ" baseline="0" dirty="0" smtClean="0"/>
              <a:t> last </a:t>
            </a:r>
            <a:r>
              <a:rPr lang="cs-CZ" baseline="0" dirty="0" err="1" smtClean="0"/>
              <a:t>issue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considering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comparison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approach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withc</a:t>
            </a:r>
            <a:r>
              <a:rPr lang="cs-CZ" baseline="0" dirty="0" smtClean="0"/>
              <a:t> static </a:t>
            </a:r>
            <a:r>
              <a:rPr lang="cs-CZ" baseline="0" dirty="0" err="1" smtClean="0"/>
              <a:t>code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analysis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want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determine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errors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discovered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simulation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tool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discovered</a:t>
            </a:r>
            <a:r>
              <a:rPr lang="cs-CZ" baseline="0" dirty="0" smtClean="0"/>
              <a:t> by static </a:t>
            </a:r>
            <a:r>
              <a:rPr lang="cs-CZ" baseline="0" dirty="0" err="1" smtClean="0"/>
              <a:t>analysis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tested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components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want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compare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scaling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abilities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tool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comparison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static </a:t>
            </a:r>
            <a:r>
              <a:rPr lang="cs-CZ" baseline="0" dirty="0" err="1" smtClean="0"/>
              <a:t>analysis</a:t>
            </a:r>
            <a:r>
              <a:rPr lang="cs-CZ" baseline="0" dirty="0" smtClean="0"/>
              <a:t>, in case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used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same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class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errors</a:t>
            </a:r>
            <a:r>
              <a:rPr lang="cs-CZ" baseline="0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19401-0EB1-4D32-A989-6949AC9B42F8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header-back-chladic.png"/>
          <p:cNvPicPr>
            <a:picLocks noChangeAspect="1"/>
          </p:cNvPicPr>
          <p:nvPr userDrawn="1"/>
        </p:nvPicPr>
        <p:blipFill>
          <a:blip r:embed="rId2" cstate="print"/>
          <a:srcRect r="83242"/>
          <a:stretch>
            <a:fillRect/>
          </a:stretch>
        </p:blipFill>
        <p:spPr>
          <a:xfrm>
            <a:off x="-1" y="0"/>
            <a:ext cx="9144001" cy="5229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73216"/>
            <a:ext cx="8077200" cy="1296144"/>
          </a:xfrm>
        </p:spPr>
        <p:txBody>
          <a:bodyPr lIns="118872" tIns="0" rIns="45720" bIns="0"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229200"/>
            <a:ext cx="9144000" cy="45720"/>
          </a:xfrm>
          <a:prstGeom prst="rect">
            <a:avLst/>
          </a:prstGeom>
          <a:solidFill>
            <a:srgbClr val="FF8200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460432" y="6381328"/>
            <a:ext cx="472060" cy="36999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489706-3C4A-416D-99F6-0BCF217EAB4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zápatí 10"/>
          <p:cNvSpPr>
            <a:spLocks noGrp="1"/>
          </p:cNvSpPr>
          <p:nvPr>
            <p:ph type="ftr" sz="quarter" idx="3"/>
          </p:nvPr>
        </p:nvSpPr>
        <p:spPr>
          <a:xfrm>
            <a:off x="4644008" y="6386194"/>
            <a:ext cx="3816424" cy="4718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Euromicro Software Engineering and Advanced Applications (SEAA) 2013, Vasteras, Sweden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204396" y="6381328"/>
            <a:ext cx="472060" cy="369991"/>
          </a:xfrm>
          <a:prstGeom prst="rect">
            <a:avLst/>
          </a:prstGeom>
        </p:spPr>
        <p:txBody>
          <a:bodyPr/>
          <a:lstStyle/>
          <a:p>
            <a:fld id="{4F489706-3C4A-416D-99F6-0BCF217EA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1548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6137"/>
          </a:xfrm>
        </p:spPr>
        <p:txBody>
          <a:bodyPr/>
          <a:lstStyle>
            <a:lvl1pPr>
              <a:buFont typeface="Corbel" pitchFamily="34" charset="0"/>
              <a:buChar char="&gt;"/>
              <a:defRPr/>
            </a:lvl1pPr>
            <a:lvl2pPr>
              <a:buFont typeface="Corbel" pitchFamily="34" charset="0"/>
              <a:buChar char="&gt;"/>
              <a:defRPr/>
            </a:lvl2pPr>
            <a:lvl3pPr>
              <a:buFont typeface="Corbel" pitchFamily="34" charset="0"/>
              <a:buChar char="&gt;"/>
              <a:defRPr/>
            </a:lvl3pPr>
            <a:lvl4pPr>
              <a:buFont typeface="Corbel" pitchFamily="34" charset="0"/>
              <a:buChar char="&gt;"/>
              <a:defRPr/>
            </a:lvl4pPr>
            <a:lvl5pPr>
              <a:buFont typeface="Corbel" pitchFamily="34" charset="0"/>
              <a:buChar char="&gt;"/>
              <a:defRPr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460432" y="6381328"/>
            <a:ext cx="472060" cy="36999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489706-3C4A-416D-99F6-0BCF217EAB4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zápatí 10"/>
          <p:cNvSpPr>
            <a:spLocks noGrp="1"/>
          </p:cNvSpPr>
          <p:nvPr>
            <p:ph type="ftr" sz="quarter" idx="3"/>
          </p:nvPr>
        </p:nvSpPr>
        <p:spPr>
          <a:xfrm>
            <a:off x="4644008" y="6386194"/>
            <a:ext cx="3816424" cy="4718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header-back-chladic.png"/>
          <p:cNvPicPr>
            <a:picLocks noChangeAspect="1"/>
          </p:cNvPicPr>
          <p:nvPr userDrawn="1"/>
        </p:nvPicPr>
        <p:blipFill>
          <a:blip r:embed="rId2" cstate="print"/>
          <a:srcRect r="66768"/>
          <a:stretch>
            <a:fillRect/>
          </a:stretch>
        </p:blipFill>
        <p:spPr>
          <a:xfrm>
            <a:off x="-1" y="0"/>
            <a:ext cx="9144001" cy="2636912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8200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640096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2815208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204396" y="6381328"/>
            <a:ext cx="472060" cy="369991"/>
          </a:xfrm>
          <a:prstGeom prst="rect">
            <a:avLst/>
          </a:prstGeom>
        </p:spPr>
        <p:txBody>
          <a:bodyPr/>
          <a:lstStyle/>
          <a:p>
            <a:fld id="{4F489706-3C4A-416D-99F6-0BCF217EA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460432" y="6381328"/>
            <a:ext cx="472060" cy="36999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489706-3C4A-416D-99F6-0BCF217EAB4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zápatí 10"/>
          <p:cNvSpPr>
            <a:spLocks noGrp="1"/>
          </p:cNvSpPr>
          <p:nvPr>
            <p:ph type="ftr" sz="quarter" idx="3"/>
          </p:nvPr>
        </p:nvSpPr>
        <p:spPr>
          <a:xfrm>
            <a:off x="4644008" y="6386194"/>
            <a:ext cx="3816424" cy="4718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8460432" y="6381328"/>
            <a:ext cx="472060" cy="36999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489706-3C4A-416D-99F6-0BCF217EAB4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Zástupný symbol pro zápatí 10"/>
          <p:cNvSpPr>
            <a:spLocks noGrp="1"/>
          </p:cNvSpPr>
          <p:nvPr>
            <p:ph type="ftr" sz="quarter" idx="11"/>
          </p:nvPr>
        </p:nvSpPr>
        <p:spPr>
          <a:xfrm>
            <a:off x="4644008" y="6386194"/>
            <a:ext cx="3816424" cy="4718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460432" y="6381328"/>
            <a:ext cx="472060" cy="36999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489706-3C4A-416D-99F6-0BCF217EAB4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10"/>
          <p:cNvSpPr>
            <a:spLocks noGrp="1"/>
          </p:cNvSpPr>
          <p:nvPr>
            <p:ph type="ftr" sz="quarter" idx="3"/>
          </p:nvPr>
        </p:nvSpPr>
        <p:spPr>
          <a:xfrm>
            <a:off x="4644008" y="6386194"/>
            <a:ext cx="3816424" cy="4718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699792" y="6381328"/>
            <a:ext cx="5160491" cy="36999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Euromicro Software Engineering and Advanced Applications (SEAA) 2013, Vasteras, Sweden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204396" y="6381328"/>
            <a:ext cx="472060" cy="369991"/>
          </a:xfrm>
          <a:prstGeom prst="rect">
            <a:avLst/>
          </a:prstGeom>
        </p:spPr>
        <p:txBody>
          <a:bodyPr/>
          <a:lstStyle/>
          <a:p>
            <a:fld id="{4F489706-3C4A-416D-99F6-0BCF217EA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460432" y="6381328"/>
            <a:ext cx="472060" cy="36999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489706-3C4A-416D-99F6-0BCF217EAB4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Zástupný symbol pro zápatí 10"/>
          <p:cNvSpPr>
            <a:spLocks noGrp="1"/>
          </p:cNvSpPr>
          <p:nvPr>
            <p:ph type="ftr" sz="quarter" idx="3"/>
          </p:nvPr>
        </p:nvSpPr>
        <p:spPr>
          <a:xfrm>
            <a:off x="4644008" y="6386194"/>
            <a:ext cx="3816424" cy="4718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482451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3093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3093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</p:spPr>
        <p:txBody>
          <a:bodyPr/>
          <a:lstStyle/>
          <a:p>
            <a:fld id="{4F489706-3C4A-416D-99F6-0BCF217EA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61509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Obrázek 11" descr="header-back-chladic.png"/>
          <p:cNvPicPr>
            <a:picLocks noChangeAspect="1"/>
          </p:cNvPicPr>
          <p:nvPr/>
        </p:nvPicPr>
        <p:blipFill>
          <a:blip r:embed="rId14" cstate="print"/>
          <a:srcRect r="40981"/>
          <a:stretch>
            <a:fillRect/>
          </a:stretch>
        </p:blipFill>
        <p:spPr>
          <a:xfrm>
            <a:off x="0" y="0"/>
            <a:ext cx="9144000" cy="148478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8200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38758"/>
          </a:xfrm>
          <a:prstGeom prst="rect">
            <a:avLst/>
          </a:prstGeom>
        </p:spPr>
        <p:txBody>
          <a:bodyPr vert="horz" lIns="91440" rIns="45720" rtlCol="0" anchor="ctr">
            <a:noAutofit/>
          </a:bodyPr>
          <a:lstStyle>
            <a:extLst/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53412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invGray">
          <a:xfrm>
            <a:off x="0" y="6309320"/>
            <a:ext cx="9144000" cy="45720"/>
          </a:xfrm>
          <a:prstGeom prst="rect">
            <a:avLst/>
          </a:prstGeom>
          <a:solidFill>
            <a:srgbClr val="FF8200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5" name="Skupina 4"/>
          <p:cNvGrpSpPr/>
          <p:nvPr userDrawn="1"/>
        </p:nvGrpSpPr>
        <p:grpSpPr>
          <a:xfrm>
            <a:off x="1188925" y="6371803"/>
            <a:ext cx="3095043" cy="623738"/>
            <a:chOff x="54546" y="6371803"/>
            <a:chExt cx="3095043" cy="623738"/>
          </a:xfrm>
        </p:grpSpPr>
        <p:sp>
          <p:nvSpPr>
            <p:cNvPr id="4" name="TextovéPole 3"/>
            <p:cNvSpPr txBox="1"/>
            <p:nvPr userDrawn="1"/>
          </p:nvSpPr>
          <p:spPr>
            <a:xfrm>
              <a:off x="2339752" y="6472386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100" b="0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Arial Narrow" pitchFamily="34" charset="0"/>
                </a:rPr>
                <a:t>&gt;</a:t>
              </a:r>
              <a:r>
                <a:rPr lang="cs-CZ" sz="1400" b="0" dirty="0" smtClean="0">
                  <a:solidFill>
                    <a:schemeClr val="bg1">
                      <a:lumMod val="85000"/>
                    </a:schemeClr>
                  </a:solidFill>
                  <a:effectLst/>
                  <a:latin typeface="Arial Narrow" pitchFamily="34" charset="0"/>
                </a:rPr>
                <a:t>  </a:t>
              </a:r>
              <a:r>
                <a:rPr lang="cs-CZ" sz="1400" b="0" dirty="0" err="1" smtClean="0">
                  <a:solidFill>
                    <a:schemeClr val="bg1">
                      <a:lumMod val="85000"/>
                    </a:schemeClr>
                  </a:solidFill>
                  <a:effectLst/>
                  <a:latin typeface="Arial Narrow" pitchFamily="34" charset="0"/>
                </a:rPr>
                <a:t>ReliSA</a:t>
              </a:r>
              <a:endParaRPr lang="cs-CZ" sz="1400" b="0" dirty="0">
                <a:solidFill>
                  <a:schemeClr val="bg1">
                    <a:lumMod val="85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pic>
          <p:nvPicPr>
            <p:cNvPr id="1028" name="Picture 4" descr="E:\work\kiv\web\logo\header_dcse.png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 xmlns="">
                    <a14:imgLayer r:embed="rId1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46" y="6371803"/>
              <a:ext cx="2245456" cy="623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9" name="Picture 5" descr="E:\work\kiv\web\logo\logo-zcu\fav_en-transparent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6323154"/>
            <a:ext cx="1187625" cy="67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460432" y="6381328"/>
            <a:ext cx="472060" cy="36999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489706-3C4A-416D-99F6-0BCF217EAB4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Zástupný symbol pro zápatí 10"/>
          <p:cNvSpPr>
            <a:spLocks noGrp="1"/>
          </p:cNvSpPr>
          <p:nvPr>
            <p:ph type="ftr" sz="quarter" idx="3"/>
          </p:nvPr>
        </p:nvSpPr>
        <p:spPr>
          <a:xfrm>
            <a:off x="4644008" y="6386194"/>
            <a:ext cx="3816424" cy="4718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 Narrow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spcAft>
          <a:spcPts val="600"/>
        </a:spcAft>
        <a:buClr>
          <a:schemeClr val="bg2">
            <a:lumMod val="50000"/>
          </a:schemeClr>
        </a:buClr>
        <a:buSzPct val="80000"/>
        <a:buFont typeface="Corbel" pitchFamily="34" charset="0"/>
        <a:buChar char="&gt;"/>
        <a:defRPr kumimoji="0" sz="32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1pPr>
      <a:lvl2pPr marL="731520" indent="-274320" algn="l" rtl="0" eaLnBrk="1" latinLnBrk="0" hangingPunct="1">
        <a:spcBef>
          <a:spcPct val="20000"/>
        </a:spcBef>
        <a:spcAft>
          <a:spcPts val="600"/>
        </a:spcAft>
        <a:buClr>
          <a:schemeClr val="bg2">
            <a:lumMod val="50000"/>
          </a:schemeClr>
        </a:buClr>
        <a:buSzPct val="90000"/>
        <a:buFont typeface="Wingdings" pitchFamily="2" charset="2"/>
        <a:buChar char="§"/>
        <a:defRPr kumimoji="0" sz="24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2pPr>
      <a:lvl3pPr marL="996696" indent="-228600" algn="l" rtl="0" eaLnBrk="1" latinLnBrk="0" hangingPunct="1">
        <a:spcBef>
          <a:spcPts val="0"/>
        </a:spcBef>
        <a:spcAft>
          <a:spcPts val="400"/>
        </a:spcAft>
        <a:buClr>
          <a:schemeClr val="bg2">
            <a:lumMod val="50000"/>
          </a:schemeClr>
        </a:buClr>
        <a:buFont typeface="Corbel" pitchFamily="34" charset="0"/>
        <a:buChar char="&gt;"/>
        <a:defRPr kumimoji="0" sz="18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3pPr>
      <a:lvl4pPr marL="1216152" indent="-182880" algn="l" rtl="0" eaLnBrk="1" latinLnBrk="0" hangingPunct="1">
        <a:spcBef>
          <a:spcPts val="0"/>
        </a:spcBef>
        <a:spcAft>
          <a:spcPts val="400"/>
        </a:spcAft>
        <a:buClr>
          <a:schemeClr val="bg2">
            <a:lumMod val="50000"/>
          </a:schemeClr>
        </a:buClr>
        <a:buFont typeface="Wingdings" pitchFamily="2" charset="2"/>
        <a:buChar char="§"/>
        <a:defRPr kumimoji="0" sz="16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4pPr>
      <a:lvl5pPr marL="1426464" indent="-182880" algn="l" rtl="0" eaLnBrk="1" latinLnBrk="0" hangingPunct="1">
        <a:spcBef>
          <a:spcPts val="0"/>
        </a:spcBef>
        <a:spcAft>
          <a:spcPts val="400"/>
        </a:spcAft>
        <a:buClr>
          <a:schemeClr val="bg2">
            <a:lumMod val="50000"/>
          </a:schemeClr>
        </a:buClr>
        <a:buFont typeface="Corbel" pitchFamily="34" charset="0"/>
        <a:buChar char="&gt;"/>
        <a:defRPr kumimoji="0" lang="en-US" sz="1600" kern="1200" smtClean="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SimCo – Hybrid Simulator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Component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Richard Lipka, Tomáš </a:t>
            </a:r>
            <a:r>
              <a:rPr lang="cs-CZ" dirty="0" err="1" smtClean="0"/>
              <a:t>Potužák</a:t>
            </a:r>
            <a:r>
              <a:rPr lang="cs-CZ" dirty="0" smtClean="0"/>
              <a:t>, Přemek Brada, Pavel </a:t>
            </a:r>
            <a:r>
              <a:rPr lang="cs-CZ" dirty="0" err="1" smtClean="0"/>
              <a:t>Herout</a:t>
            </a:r>
            <a:endParaRPr lang="cs-CZ" dirty="0" smtClean="0"/>
          </a:p>
          <a:p>
            <a:r>
              <a:rPr lang="en-US" dirty="0" smtClean="0"/>
              <a:t>Department of Computer Science and Engineering</a:t>
            </a:r>
            <a:endParaRPr lang="cs-CZ" dirty="0" smtClean="0"/>
          </a:p>
          <a:p>
            <a:r>
              <a:rPr lang="en-US" dirty="0" smtClean="0"/>
              <a:t>Faculty of Applied Sciences</a:t>
            </a:r>
            <a:endParaRPr lang="cs-CZ" dirty="0" smtClean="0"/>
          </a:p>
          <a:p>
            <a:r>
              <a:rPr lang="en-US" dirty="0" smtClean="0"/>
              <a:t>University of West Bohemia, </a:t>
            </a:r>
            <a:r>
              <a:rPr lang="en-US" dirty="0" err="1" smtClean="0"/>
              <a:t>Pilsen</a:t>
            </a:r>
            <a:r>
              <a:rPr lang="en-US" dirty="0" smtClean="0"/>
              <a:t>, Czech Republic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Experiments</a:t>
            </a:r>
            <a:r>
              <a:rPr lang="cs-CZ" dirty="0" smtClean="0"/>
              <a:t> - </a:t>
            </a:r>
            <a:r>
              <a:rPr lang="cs-CZ" dirty="0" err="1" smtClean="0"/>
              <a:t>overhead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consumed</a:t>
            </a:r>
            <a:r>
              <a:rPr lang="cs-CZ" dirty="0" smtClean="0"/>
              <a:t> by </a:t>
            </a:r>
            <a:r>
              <a:rPr lang="cs-CZ" dirty="0" err="1" smtClean="0"/>
              <a:t>tested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measured</a:t>
            </a:r>
            <a:r>
              <a:rPr lang="cs-CZ" dirty="0" smtClean="0"/>
              <a:t> by </a:t>
            </a:r>
            <a:r>
              <a:rPr lang="cs-CZ" dirty="0" err="1" smtClean="0"/>
              <a:t>SimCo</a:t>
            </a:r>
            <a:endParaRPr lang="cs-CZ" dirty="0" smtClean="0"/>
          </a:p>
        </p:txBody>
      </p:sp>
      <p:pic>
        <p:nvPicPr>
          <p:cNvPr id="6" name="obrázek 175" descr="D:\Dokumenty\Škola\GAČR - komponenty\Články\5 - EuroMicro\exp1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000372"/>
            <a:ext cx="3583228" cy="294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Documents and Settings\Richard Lipka\Plocha\prezemtace\8 - Sofsem 2012\prezentace\tab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928934"/>
            <a:ext cx="3638550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Experiments</a:t>
            </a:r>
            <a:r>
              <a:rPr lang="cs-CZ" dirty="0" smtClean="0"/>
              <a:t> - performance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performance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implementations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component</a:t>
            </a:r>
            <a:endParaRPr lang="cs-CZ" dirty="0" smtClean="0"/>
          </a:p>
          <a:p>
            <a:pPr lvl="1"/>
            <a:r>
              <a:rPr lang="cs-CZ" dirty="0" err="1" smtClean="0"/>
              <a:t>Displaying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in </a:t>
            </a:r>
            <a:r>
              <a:rPr lang="cs-CZ" dirty="0" err="1" smtClean="0"/>
              <a:t>defined</a:t>
            </a:r>
            <a:r>
              <a:rPr lang="cs-CZ" dirty="0" smtClean="0"/>
              <a:t> </a:t>
            </a:r>
            <a:r>
              <a:rPr lang="cs-CZ" dirty="0" err="1" smtClean="0"/>
              <a:t>format</a:t>
            </a:r>
            <a:endParaRPr lang="cs-CZ" dirty="0" smtClean="0"/>
          </a:p>
          <a:p>
            <a:pPr lvl="1"/>
            <a:r>
              <a:rPr lang="cs-CZ" dirty="0" err="1" smtClean="0"/>
              <a:t>Constant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linear</a:t>
            </a:r>
            <a:r>
              <a:rPr lang="cs-CZ" dirty="0" smtClean="0"/>
              <a:t> </a:t>
            </a:r>
            <a:r>
              <a:rPr lang="cs-CZ" dirty="0" err="1" smtClean="0"/>
              <a:t>complexity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 descr="C:\Documents and Settings\Richard Lipka\Plocha\prezemtace\8 - Sofsem 2012\!FileManagerClanek - exp1Use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000504"/>
            <a:ext cx="6078610" cy="1427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Experiments</a:t>
            </a:r>
            <a:r>
              <a:rPr lang="cs-CZ" dirty="0" smtClean="0"/>
              <a:t> - performance</a:t>
            </a:r>
            <a:endParaRPr lang="cs-CZ" dirty="0"/>
          </a:p>
        </p:txBody>
      </p:sp>
      <p:pic>
        <p:nvPicPr>
          <p:cNvPr id="4098" name="Picture 2" descr="C:\Documents and Settings\Richard Lipka\Plocha\prezemtace\8 - Sofsem 2012\graph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286544" cy="1968680"/>
          </a:xfrm>
          <a:prstGeom prst="rect">
            <a:avLst/>
          </a:prstGeom>
          <a:noFill/>
        </p:spPr>
      </p:pic>
      <p:pic>
        <p:nvPicPr>
          <p:cNvPr id="6" name="Picture 2" descr="C:\Documents and Settings\Richard Lipka\Plocha\prezemtace\8 - Sofsem 2012\!FileManagerClanek - exp1Use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000504"/>
            <a:ext cx="6078610" cy="1427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Experiments</a:t>
            </a:r>
            <a:r>
              <a:rPr lang="cs-CZ" dirty="0" smtClean="0"/>
              <a:t> -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Measurements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data </a:t>
            </a:r>
            <a:r>
              <a:rPr lang="cs-CZ" dirty="0" err="1" smtClean="0"/>
              <a:t>sent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a network </a:t>
            </a:r>
            <a:r>
              <a:rPr lang="cs-CZ" dirty="0" smtClean="0"/>
              <a:t>device</a:t>
            </a:r>
          </a:p>
          <a:p>
            <a:pPr lvl="1"/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ammount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transferred</a:t>
            </a:r>
            <a:r>
              <a:rPr lang="cs-CZ" dirty="0" smtClean="0"/>
              <a:t> data </a:t>
            </a:r>
          </a:p>
          <a:p>
            <a:pPr lvl="1"/>
            <a:r>
              <a:rPr lang="cs-CZ" dirty="0" err="1" smtClean="0"/>
              <a:t>Count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r>
              <a:rPr lang="cs-CZ" dirty="0" smtClean="0"/>
              <a:t> </a:t>
            </a:r>
            <a:r>
              <a:rPr lang="cs-CZ" dirty="0" err="1" smtClean="0"/>
              <a:t>sent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received</a:t>
            </a:r>
            <a:endParaRPr lang="cs-CZ" dirty="0" smtClean="0"/>
          </a:p>
          <a:p>
            <a:pPr lvl="1"/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transport </a:t>
            </a:r>
            <a:r>
              <a:rPr lang="cs-CZ" dirty="0" err="1" smtClean="0"/>
              <a:t>and</a:t>
            </a:r>
            <a:r>
              <a:rPr lang="cs-CZ" dirty="0" smtClean="0"/>
              <a:t> network </a:t>
            </a:r>
            <a:r>
              <a:rPr lang="cs-CZ" dirty="0" err="1" smtClean="0"/>
              <a:t>layer</a:t>
            </a:r>
            <a:r>
              <a:rPr lang="cs-CZ" dirty="0" smtClean="0"/>
              <a:t> </a:t>
            </a:r>
            <a:r>
              <a:rPr lang="cs-CZ" dirty="0" err="1" smtClean="0"/>
              <a:t>headers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messages</a:t>
            </a:r>
            <a:r>
              <a:rPr lang="cs-CZ" dirty="0" smtClean="0"/>
              <a:t> </a:t>
            </a:r>
            <a:r>
              <a:rPr lang="cs-CZ" dirty="0" err="1" smtClean="0"/>
              <a:t>correctly</a:t>
            </a:r>
            <a:r>
              <a:rPr lang="cs-CZ" dirty="0" smtClean="0"/>
              <a:t> </a:t>
            </a:r>
            <a:r>
              <a:rPr lang="cs-CZ" dirty="0" err="1" smtClean="0"/>
              <a:t>observed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delivered</a:t>
            </a:r>
            <a:endParaRPr lang="cs-CZ" dirty="0"/>
          </a:p>
        </p:txBody>
      </p:sp>
      <p:pic>
        <p:nvPicPr>
          <p:cNvPr id="5122" name="Picture 2" descr="C:\Documents and Settings\Richard Lipka\Plocha\prezemtace\8 - Sofsem 2012\exp2Dep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071942"/>
            <a:ext cx="5143536" cy="1173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 - Openmatics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5400684" cy="4606137"/>
          </a:xfrm>
        </p:spPr>
        <p:txBody>
          <a:bodyPr/>
          <a:lstStyle/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car </a:t>
            </a:r>
            <a:r>
              <a:rPr lang="cs-CZ" dirty="0" err="1" smtClean="0"/>
              <a:t>onboard</a:t>
            </a:r>
            <a:r>
              <a:rPr lang="cs-CZ" dirty="0" smtClean="0"/>
              <a:t> </a:t>
            </a:r>
            <a:r>
              <a:rPr lang="cs-CZ" dirty="0" smtClean="0"/>
              <a:t>software</a:t>
            </a:r>
          </a:p>
          <a:p>
            <a:pPr lvl="1"/>
            <a:r>
              <a:rPr lang="cs-CZ" dirty="0" err="1" smtClean="0"/>
              <a:t>Applications</a:t>
            </a:r>
            <a:r>
              <a:rPr lang="cs-CZ" dirty="0" smtClean="0"/>
              <a:t> – „</a:t>
            </a:r>
            <a:r>
              <a:rPr lang="cs-CZ" dirty="0" err="1" smtClean="0"/>
              <a:t>Boxlets</a:t>
            </a:r>
            <a:r>
              <a:rPr lang="cs-CZ" dirty="0" smtClean="0"/>
              <a:t>“ as </a:t>
            </a:r>
            <a:r>
              <a:rPr lang="cs-CZ" dirty="0" err="1" smtClean="0"/>
              <a:t>components</a:t>
            </a:r>
            <a:r>
              <a:rPr lang="cs-CZ" dirty="0" smtClean="0"/>
              <a:t>, </a:t>
            </a:r>
            <a:r>
              <a:rPr lang="cs-CZ" dirty="0" err="1" smtClean="0"/>
              <a:t>available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repository</a:t>
            </a:r>
            <a:endParaRPr lang="cs-CZ" dirty="0" smtClean="0"/>
          </a:p>
          <a:p>
            <a:pPr lvl="1"/>
            <a:r>
              <a:rPr lang="cs-CZ" dirty="0" err="1" smtClean="0"/>
              <a:t>Measurements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network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pPr lvl="1"/>
            <a:r>
              <a:rPr lang="cs-CZ" dirty="0" err="1" smtClean="0"/>
              <a:t>Speeding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by </a:t>
            </a:r>
            <a:r>
              <a:rPr lang="cs-CZ" dirty="0" err="1" smtClean="0"/>
              <a:t>replacement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scheduler</a:t>
            </a:r>
            <a:r>
              <a:rPr lang="cs-CZ" dirty="0" smtClean="0"/>
              <a:t> by </a:t>
            </a:r>
            <a:r>
              <a:rPr lang="cs-CZ" dirty="0" err="1" smtClean="0"/>
              <a:t>it</a:t>
            </a:r>
            <a:r>
              <a:rPr lang="cs-CZ" dirty="0" err="1" smtClean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simulation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pic>
        <p:nvPicPr>
          <p:cNvPr id="6146" name="Picture 2" descr="C:\Documents and Settings\Richard Lipka\Plocha\prezemtace\7 - CSSim\deployment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624522"/>
            <a:ext cx="2647914" cy="4609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Solving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Java API</a:t>
            </a:r>
          </a:p>
          <a:p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automated</a:t>
            </a:r>
            <a:r>
              <a:rPr lang="cs-CZ" dirty="0" smtClean="0"/>
              <a:t> </a:t>
            </a:r>
            <a:r>
              <a:rPr lang="cs-CZ" dirty="0" err="1" smtClean="0"/>
              <a:t>preparation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scenarios</a:t>
            </a:r>
            <a:endParaRPr lang="cs-CZ" dirty="0" smtClean="0"/>
          </a:p>
          <a:p>
            <a:pPr lvl="1"/>
            <a:r>
              <a:rPr lang="cs-CZ" dirty="0" err="1" smtClean="0"/>
              <a:t>Generating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basic </a:t>
            </a:r>
            <a:r>
              <a:rPr lang="cs-CZ" dirty="0" err="1" smtClean="0"/>
              <a:t>simulated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pPr lvl="1"/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use case </a:t>
            </a:r>
            <a:r>
              <a:rPr lang="cs-CZ" dirty="0" err="1" smtClean="0"/>
              <a:t>specification</a:t>
            </a:r>
            <a:endParaRPr lang="cs-CZ" dirty="0" smtClean="0"/>
          </a:p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static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/>
            <a:r>
              <a:rPr lang="cs-CZ" dirty="0" err="1" smtClean="0"/>
              <a:t>Determining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type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discovered</a:t>
            </a:r>
            <a:r>
              <a:rPr lang="cs-CZ" dirty="0" smtClean="0"/>
              <a:t> by </a:t>
            </a:r>
            <a:r>
              <a:rPr lang="cs-CZ" dirty="0" err="1" smtClean="0"/>
              <a:t>simulation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dirty="0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 smtClean="0"/>
          </a:p>
          <a:p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simulation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cs-CZ" dirty="0" smtClean="0"/>
          </a:p>
          <a:p>
            <a:r>
              <a:rPr lang="cs-CZ" dirty="0" smtClean="0"/>
              <a:t>SimCo </a:t>
            </a:r>
            <a:r>
              <a:rPr lang="cs-CZ" dirty="0" err="1" smtClean="0"/>
              <a:t>structure</a:t>
            </a:r>
            <a:endParaRPr lang="cs-CZ" dirty="0" smtClean="0"/>
          </a:p>
          <a:p>
            <a:r>
              <a:rPr lang="cs-CZ" dirty="0" err="1" smtClean="0"/>
              <a:t>Experiments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case </a:t>
            </a:r>
            <a:r>
              <a:rPr lang="cs-CZ" dirty="0" smtClean="0"/>
              <a:t>study</a:t>
            </a:r>
          </a:p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Components</a:t>
            </a:r>
            <a:r>
              <a:rPr lang="cs-CZ" dirty="0" smtClean="0"/>
              <a:t> as standard </a:t>
            </a:r>
            <a:r>
              <a:rPr lang="cs-CZ" dirty="0" err="1" smtClean="0"/>
              <a:t>units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Stored</a:t>
            </a:r>
            <a:r>
              <a:rPr lang="cs-CZ" dirty="0" smtClean="0"/>
              <a:t> in </a:t>
            </a:r>
            <a:r>
              <a:rPr lang="cs-CZ" dirty="0" err="1" smtClean="0"/>
              <a:t>repository</a:t>
            </a:r>
            <a:r>
              <a:rPr lang="cs-CZ" dirty="0" smtClean="0"/>
              <a:t>,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build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pPr lvl="1"/>
            <a:r>
              <a:rPr lang="cs-CZ" dirty="0" err="1" smtClean="0"/>
              <a:t>Described</a:t>
            </a:r>
            <a:r>
              <a:rPr lang="cs-CZ" dirty="0" smtClean="0"/>
              <a:t> by</a:t>
            </a:r>
          </a:p>
          <a:p>
            <a:pPr lvl="2"/>
            <a:r>
              <a:rPr lang="cs-CZ" dirty="0" err="1" smtClean="0"/>
              <a:t>Function</a:t>
            </a:r>
            <a:endParaRPr lang="cs-CZ" dirty="0" smtClean="0"/>
          </a:p>
          <a:p>
            <a:pPr lvl="2"/>
            <a:r>
              <a:rPr lang="cs-CZ" dirty="0" smtClean="0"/>
              <a:t>Extra-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properties</a:t>
            </a:r>
            <a:endParaRPr lang="cs-CZ" dirty="0" smtClean="0"/>
          </a:p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component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pPr lvl="1"/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unfinished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pPr lvl="1"/>
            <a:r>
              <a:rPr lang="cs-CZ" dirty="0" err="1" smtClean="0"/>
              <a:t>Replacement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testers</a:t>
            </a:r>
            <a:r>
              <a:rPr lang="cs-CZ" dirty="0" smtClean="0"/>
              <a:t> in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endParaRPr lang="cs-CZ" dirty="0" smtClean="0"/>
          </a:p>
          <a:p>
            <a:pPr lvl="1"/>
            <a:r>
              <a:rPr lang="cs-CZ" dirty="0" smtClean="0"/>
              <a:t>Speed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by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Simulation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–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Simulation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 </a:t>
            </a:r>
            <a:r>
              <a:rPr lang="cs-CZ" dirty="0" err="1" smtClean="0"/>
              <a:t>actions</a:t>
            </a:r>
            <a:endParaRPr lang="cs-CZ" dirty="0" smtClean="0"/>
          </a:p>
          <a:p>
            <a:pPr lvl="1"/>
            <a:r>
              <a:rPr lang="cs-CZ" dirty="0" err="1" smtClean="0"/>
              <a:t>Interaction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user interface</a:t>
            </a:r>
          </a:p>
          <a:p>
            <a:pPr lvl="1"/>
            <a:r>
              <a:rPr lang="cs-CZ" dirty="0" err="1" smtClean="0"/>
              <a:t>Well</a:t>
            </a:r>
            <a:r>
              <a:rPr lang="cs-CZ" dirty="0" smtClean="0"/>
              <a:t> </a:t>
            </a:r>
            <a:r>
              <a:rPr lang="cs-CZ" dirty="0" err="1" smtClean="0"/>
              <a:t>defined</a:t>
            </a:r>
            <a:r>
              <a:rPr lang="cs-CZ" dirty="0" smtClean="0"/>
              <a:t>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actions</a:t>
            </a:r>
            <a:r>
              <a:rPr lang="cs-CZ" dirty="0" smtClean="0"/>
              <a:t> – use case </a:t>
            </a:r>
            <a:r>
              <a:rPr lang="cs-CZ" dirty="0" err="1" smtClean="0"/>
              <a:t>scenario</a:t>
            </a:r>
            <a:endParaRPr lang="cs-CZ" dirty="0" smtClean="0"/>
          </a:p>
          <a:p>
            <a:r>
              <a:rPr lang="cs-CZ" dirty="0" err="1" smtClean="0"/>
              <a:t>Simulation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1"/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by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r>
              <a:rPr lang="cs-CZ" dirty="0" err="1" smtClean="0"/>
              <a:t>Skipping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computation</a:t>
            </a:r>
            <a:endParaRPr lang="cs-CZ" dirty="0" smtClean="0"/>
          </a:p>
          <a:p>
            <a:pPr lvl="1"/>
            <a:r>
              <a:rPr lang="cs-CZ" dirty="0" err="1" smtClean="0"/>
              <a:t>Why</a:t>
            </a:r>
            <a:r>
              <a:rPr lang="cs-CZ" dirty="0" smtClean="0"/>
              <a:t> to </a:t>
            </a:r>
            <a:r>
              <a:rPr lang="cs-CZ" dirty="0" err="1" smtClean="0"/>
              <a:t>perform</a:t>
            </a:r>
            <a:r>
              <a:rPr lang="cs-CZ" dirty="0" smtClean="0"/>
              <a:t> </a:t>
            </a:r>
            <a:r>
              <a:rPr lang="cs-CZ" dirty="0" err="1" smtClean="0"/>
              <a:t>compression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I </a:t>
            </a:r>
            <a:r>
              <a:rPr lang="cs-CZ" dirty="0" err="1" smtClean="0"/>
              <a:t>want</a:t>
            </a:r>
            <a:r>
              <a:rPr lang="cs-CZ" dirty="0" smtClean="0"/>
              <a:t> to test GUI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Hybrid </a:t>
            </a:r>
            <a:r>
              <a:rPr lang="cs-CZ" dirty="0" err="1" smtClean="0"/>
              <a:t>simulation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 </a:t>
            </a:r>
            <a:r>
              <a:rPr lang="cs-CZ" dirty="0" err="1" smtClean="0"/>
              <a:t>components</a:t>
            </a:r>
            <a:r>
              <a:rPr lang="cs-CZ" dirty="0" smtClean="0"/>
              <a:t> are </a:t>
            </a:r>
            <a:r>
              <a:rPr lang="cs-CZ" dirty="0" err="1" smtClean="0"/>
              <a:t>tested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simulated</a:t>
            </a:r>
            <a:r>
              <a:rPr lang="cs-CZ" dirty="0" smtClean="0"/>
              <a:t> </a:t>
            </a:r>
            <a:r>
              <a:rPr lang="cs-CZ" dirty="0" err="1" smtClean="0"/>
              <a:t>ones</a:t>
            </a:r>
            <a:endParaRPr lang="cs-CZ" dirty="0" smtClean="0"/>
          </a:p>
          <a:p>
            <a:r>
              <a:rPr lang="cs-CZ" dirty="0" err="1" smtClean="0"/>
              <a:t>There</a:t>
            </a:r>
            <a:r>
              <a:rPr lang="cs-CZ" dirty="0" smtClean="0"/>
              <a:t> are no </a:t>
            </a:r>
            <a:r>
              <a:rPr lang="cs-CZ" dirty="0" err="1" smtClean="0"/>
              <a:t>alterations</a:t>
            </a:r>
            <a:r>
              <a:rPr lang="cs-CZ" dirty="0" smtClean="0"/>
              <a:t> in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r>
              <a:rPr lang="cs-CZ" dirty="0" err="1" smtClean="0"/>
              <a:t>Simulation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r>
              <a:rPr lang="cs-CZ" dirty="0" smtClean="0"/>
              <a:t> </a:t>
            </a:r>
            <a:r>
              <a:rPr lang="cs-CZ" dirty="0" err="1" smtClean="0"/>
              <a:t>serves</a:t>
            </a:r>
            <a:r>
              <a:rPr lang="cs-CZ" dirty="0" smtClean="0"/>
              <a:t> as</a:t>
            </a:r>
          </a:p>
          <a:p>
            <a:pPr lvl="1"/>
            <a:r>
              <a:rPr lang="cs-CZ" dirty="0" err="1" smtClean="0"/>
              <a:t>Simulation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surrounding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1"/>
            <a:r>
              <a:rPr lang="cs-CZ" dirty="0" err="1" smtClean="0"/>
              <a:t>Placing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r>
              <a:rPr lang="cs-CZ" dirty="0" smtClean="0"/>
              <a:t> </a:t>
            </a:r>
            <a:r>
              <a:rPr lang="cs-CZ" dirty="0" err="1" smtClean="0"/>
              <a:t>probes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Oracle</a:t>
            </a:r>
            <a:r>
              <a:rPr lang="cs-CZ" dirty="0" smtClean="0"/>
              <a:t>“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component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slow</a:t>
            </a:r>
            <a:r>
              <a:rPr lang="cs-CZ" dirty="0" smtClean="0"/>
              <a:t> / </a:t>
            </a:r>
            <a:r>
              <a:rPr lang="cs-CZ" dirty="0" err="1" smtClean="0"/>
              <a:t>unavailable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SimCo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pPr lvl="1"/>
            <a:r>
              <a:rPr lang="cs-CZ" dirty="0" err="1" smtClean="0"/>
              <a:t>Funcionality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r>
              <a:rPr lang="cs-CZ" dirty="0" smtClean="0"/>
              <a:t> – </a:t>
            </a:r>
            <a:r>
              <a:rPr lang="cs-CZ" dirty="0" err="1" smtClean="0"/>
              <a:t>callendar</a:t>
            </a:r>
            <a:r>
              <a:rPr lang="cs-CZ" dirty="0" smtClean="0"/>
              <a:t>,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measurements</a:t>
            </a:r>
            <a:endParaRPr lang="cs-CZ" dirty="0" smtClean="0"/>
          </a:p>
          <a:p>
            <a:r>
              <a:rPr lang="cs-CZ" dirty="0" err="1" smtClean="0"/>
              <a:t>Tested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pPr lvl="1"/>
            <a:r>
              <a:rPr lang="cs-CZ" dirty="0" smtClean="0"/>
              <a:t>Real, </a:t>
            </a:r>
            <a:r>
              <a:rPr lang="cs-CZ" dirty="0" err="1" smtClean="0"/>
              <a:t>unchanged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tested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r>
              <a:rPr lang="cs-CZ" dirty="0" err="1" smtClean="0"/>
              <a:t>Simulated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pPr lvl="1"/>
            <a:r>
              <a:rPr lang="cs-CZ" dirty="0" err="1" smtClean="0"/>
              <a:t>Component</a:t>
            </a:r>
            <a:r>
              <a:rPr lang="cs-CZ" dirty="0" smtClean="0"/>
              <a:t> </a:t>
            </a:r>
            <a:r>
              <a:rPr lang="cs-CZ" dirty="0" err="1" smtClean="0"/>
              <a:t>stubs</a:t>
            </a:r>
            <a:r>
              <a:rPr lang="cs-CZ" dirty="0" smtClean="0"/>
              <a:t>, </a:t>
            </a:r>
            <a:r>
              <a:rPr lang="cs-CZ" dirty="0" err="1" smtClean="0"/>
              <a:t>simplified</a:t>
            </a:r>
            <a:r>
              <a:rPr lang="cs-CZ" dirty="0" smtClean="0"/>
              <a:t> </a:t>
            </a:r>
            <a:r>
              <a:rPr lang="cs-CZ" dirty="0" err="1" smtClean="0"/>
              <a:t>functinality</a:t>
            </a:r>
            <a:r>
              <a:rPr lang="cs-CZ" dirty="0" smtClean="0"/>
              <a:t>, </a:t>
            </a:r>
            <a:r>
              <a:rPr lang="cs-CZ" dirty="0" err="1" smtClean="0"/>
              <a:t>oracles</a:t>
            </a:r>
            <a:r>
              <a:rPr lang="cs-CZ" dirty="0" smtClean="0"/>
              <a:t>, </a:t>
            </a:r>
            <a:r>
              <a:rPr lang="cs-CZ" dirty="0" err="1" smtClean="0"/>
              <a:t>simulated</a:t>
            </a:r>
            <a:r>
              <a:rPr lang="cs-CZ" dirty="0" smtClean="0"/>
              <a:t> </a:t>
            </a:r>
            <a:r>
              <a:rPr lang="cs-CZ" dirty="0" err="1" smtClean="0"/>
              <a:t>functionality</a:t>
            </a:r>
            <a:endParaRPr lang="cs-CZ" dirty="0" smtClean="0"/>
          </a:p>
          <a:p>
            <a:pPr lvl="1"/>
            <a:r>
              <a:rPr lang="cs-CZ" dirty="0" smtClean="0"/>
              <a:t>Proxy </a:t>
            </a:r>
            <a:r>
              <a:rPr lang="cs-CZ" dirty="0" err="1" smtClean="0"/>
              <a:t>components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ones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SimCo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r>
              <a:rPr lang="cs-CZ" dirty="0" smtClean="0"/>
              <a:t> – design </a:t>
            </a:r>
            <a:r>
              <a:rPr lang="cs-CZ" dirty="0" err="1" smtClean="0"/>
              <a:t>problems</a:t>
            </a:r>
            <a:endParaRPr lang="cs-CZ" dirty="0"/>
          </a:p>
        </p:txBody>
      </p:sp>
      <p:pic>
        <p:nvPicPr>
          <p:cNvPr id="1026" name="Picture 2" descr="C:\Documents and Settings\Richard Lipka\Plocha\prezemtace\8 - Sofsem 2012\prezentace\deploy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9083" y="1628775"/>
            <a:ext cx="7945834" cy="460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Scenarios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Description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mandatory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endParaRPr lang="cs-CZ" dirty="0" smtClean="0"/>
          </a:p>
          <a:p>
            <a:pPr lvl="1"/>
            <a:r>
              <a:rPr lang="cs-CZ" dirty="0" smtClean="0"/>
              <a:t>XML </a:t>
            </a:r>
            <a:r>
              <a:rPr lang="cs-CZ" dirty="0" err="1" smtClean="0"/>
              <a:t>file</a:t>
            </a:r>
            <a:r>
              <a:rPr lang="cs-CZ" dirty="0" smtClean="0"/>
              <a:t>,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happens</a:t>
            </a:r>
            <a:endParaRPr lang="cs-CZ" dirty="0" smtClean="0"/>
          </a:p>
          <a:p>
            <a:pPr lvl="1"/>
            <a:r>
              <a:rPr lang="cs-CZ" dirty="0" err="1" smtClean="0"/>
              <a:t>Regular</a:t>
            </a:r>
            <a:r>
              <a:rPr lang="cs-CZ" dirty="0" smtClean="0"/>
              <a:t> / </a:t>
            </a:r>
            <a:r>
              <a:rPr lang="cs-CZ" dirty="0" err="1" smtClean="0"/>
              <a:t>Casual</a:t>
            </a:r>
            <a:r>
              <a:rPr lang="cs-CZ" dirty="0" smtClean="0"/>
              <a:t> / </a:t>
            </a:r>
            <a:r>
              <a:rPr lang="cs-CZ" dirty="0" err="1" smtClean="0"/>
              <a:t>R</a:t>
            </a:r>
            <a:r>
              <a:rPr lang="cs-CZ" dirty="0" err="1" smtClean="0"/>
              <a:t>are</a:t>
            </a:r>
            <a:endParaRPr lang="cs-CZ" dirty="0" smtClean="0"/>
          </a:p>
          <a:p>
            <a:r>
              <a:rPr lang="cs-CZ" dirty="0" err="1" smtClean="0"/>
              <a:t>Settings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simulated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pPr lvl="1"/>
            <a:r>
              <a:rPr lang="cs-CZ" dirty="0" smtClean="0"/>
              <a:t>XML </a:t>
            </a:r>
            <a:r>
              <a:rPr lang="cs-CZ" dirty="0" err="1" smtClean="0"/>
              <a:t>file</a:t>
            </a:r>
            <a:r>
              <a:rPr lang="cs-CZ" dirty="0" smtClean="0"/>
              <a:t>, </a:t>
            </a:r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simulated</a:t>
            </a:r>
            <a:r>
              <a:rPr lang="cs-CZ" dirty="0" smtClean="0"/>
              <a:t> </a:t>
            </a:r>
            <a:r>
              <a:rPr lang="cs-CZ" dirty="0" err="1" smtClean="0"/>
              <a:t>component</a:t>
            </a:r>
            <a:endParaRPr lang="cs-CZ" dirty="0" smtClean="0"/>
          </a:p>
          <a:p>
            <a:pPr lvl="1"/>
            <a:r>
              <a:rPr lang="cs-CZ" dirty="0" err="1" smtClean="0"/>
              <a:t>Pre</a:t>
            </a:r>
            <a:r>
              <a:rPr lang="cs-CZ" dirty="0" smtClean="0"/>
              <a:t>-</a:t>
            </a:r>
            <a:r>
              <a:rPr lang="cs-CZ" dirty="0" err="1" smtClean="0"/>
              <a:t>calculated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endParaRPr lang="cs-CZ" dirty="0" smtClean="0"/>
          </a:p>
          <a:p>
            <a:r>
              <a:rPr lang="cs-CZ" dirty="0" err="1" smtClean="0"/>
              <a:t>Settings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intermediate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 smtClean="0"/>
          </a:p>
          <a:p>
            <a:pPr lvl="1"/>
            <a:r>
              <a:rPr lang="cs-CZ" dirty="0" err="1" smtClean="0"/>
              <a:t>Properties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r>
              <a:rPr lang="cs-CZ" dirty="0" err="1" smtClean="0"/>
              <a:t>Composition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tested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pPr lvl="1"/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simulated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Experiments</a:t>
            </a:r>
            <a:r>
              <a:rPr lang="cs-CZ" dirty="0" smtClean="0"/>
              <a:t> –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technologies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Java, </a:t>
            </a:r>
            <a:r>
              <a:rPr lang="cs-CZ" dirty="0" err="1" smtClean="0"/>
              <a:t>OSGi</a:t>
            </a:r>
            <a:r>
              <a:rPr lang="cs-CZ" dirty="0" smtClean="0"/>
              <a:t>, </a:t>
            </a:r>
            <a:r>
              <a:rPr lang="cs-CZ" dirty="0" err="1" smtClean="0"/>
              <a:t>SpringDM</a:t>
            </a:r>
            <a:endParaRPr lang="cs-CZ" dirty="0" smtClean="0"/>
          </a:p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–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endParaRPr lang="cs-CZ" dirty="0"/>
          </a:p>
        </p:txBody>
      </p:sp>
      <p:pic>
        <p:nvPicPr>
          <p:cNvPr id="5" name="Picture 2" descr="C:\Documents and Settings\Richard Lipka\Plocha\prezemtace\8 - Sofsem 2012\fileDir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00372"/>
            <a:ext cx="7809340" cy="3245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ss-slide-master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dss-slide-master</Template>
  <TotalTime>1017</TotalTime>
  <Words>1396</Words>
  <Application>Microsoft Office PowerPoint</Application>
  <PresentationFormat>Předvádění na obrazovce (4:3)</PresentationFormat>
  <Paragraphs>107</Paragraphs>
  <Slides>16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dss-slide-master</vt:lpstr>
      <vt:lpstr>SimCo – Hybrid Simulator for Testing of Component Based Applications</vt:lpstr>
      <vt:lpstr>Agenda</vt:lpstr>
      <vt:lpstr>Motivation and goals</vt:lpstr>
      <vt:lpstr>Simulation testing – general principle</vt:lpstr>
      <vt:lpstr>Hybrid simulation</vt:lpstr>
      <vt:lpstr>SimCo components</vt:lpstr>
      <vt:lpstr>SimCo components – design problems</vt:lpstr>
      <vt:lpstr>Scenarios</vt:lpstr>
      <vt:lpstr>Experiments – testing technologies</vt:lpstr>
      <vt:lpstr>Experiments - overhead</vt:lpstr>
      <vt:lpstr>Experiments - performance</vt:lpstr>
      <vt:lpstr>Experiments - performance</vt:lpstr>
      <vt:lpstr>Experiments - communication</vt:lpstr>
      <vt:lpstr>Case study - Openmatics</vt:lpstr>
      <vt:lpstr>Future work</vt:lpstr>
      <vt:lpstr>Thank you for your attention</vt:lpstr>
    </vt:vector>
  </TitlesOfParts>
  <Company>KIV/DCSE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Premek Brada</dc:creator>
  <cp:lastModifiedBy>Uzivatel</cp:lastModifiedBy>
  <cp:revision>64</cp:revision>
  <dcterms:created xsi:type="dcterms:W3CDTF">2010-09-22T08:05:09Z</dcterms:created>
  <dcterms:modified xsi:type="dcterms:W3CDTF">2013-01-27T21:42:17Z</dcterms:modified>
</cp:coreProperties>
</file>