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90" r:id="rId6"/>
    <p:sldId id="262" r:id="rId7"/>
    <p:sldId id="264" r:id="rId8"/>
    <p:sldId id="265" r:id="rId9"/>
    <p:sldId id="266" r:id="rId10"/>
    <p:sldId id="268" r:id="rId11"/>
    <p:sldId id="285" r:id="rId12"/>
    <p:sldId id="269" r:id="rId13"/>
    <p:sldId id="286" r:id="rId14"/>
    <p:sldId id="270" r:id="rId15"/>
    <p:sldId id="287" r:id="rId16"/>
    <p:sldId id="271" r:id="rId17"/>
    <p:sldId id="279" r:id="rId18"/>
    <p:sldId id="280" r:id="rId19"/>
    <p:sldId id="281" r:id="rId20"/>
    <p:sldId id="282" r:id="rId21"/>
    <p:sldId id="283" r:id="rId22"/>
    <p:sldId id="284" r:id="rId23"/>
    <p:sldId id="263" r:id="rId24"/>
    <p:sldId id="273" r:id="rId25"/>
    <p:sldId id="274" r:id="rId26"/>
    <p:sldId id="275" r:id="rId27"/>
    <p:sldId id="276" r:id="rId28"/>
    <p:sldId id="277" r:id="rId29"/>
    <p:sldId id="278" r:id="rId30"/>
    <p:sldId id="288" r:id="rId31"/>
    <p:sldId id="272" r:id="rId32"/>
    <p:sldId id="289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317" autoAdjust="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DAE12-79EE-47E5-8B90-F7AB6D0269F8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0E92-3B2C-4BAC-8F33-756222C568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9308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60254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consists of three main steps: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development is one of the most creative things a human can do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implemented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plugin </a:t>
            </a:r>
            <a:r>
              <a:rPr lang="en-US" dirty="0" smtClean="0"/>
              <a:t>into Microsoft Visual Studio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allows programmers to formulate a query and the result is an ordered list of relevant code fragments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conducted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goal was to evaluate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divided the participants into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performed</a:t>
            </a: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first experiment, we created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see that by using our search engine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see that by using our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engine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see that by using our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engine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see that by using our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engine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In </a:t>
            </a:r>
            <a:r>
              <a:rPr lang="sk-SK" dirty="0" err="1" smtClean="0"/>
              <a:t>literature</a:t>
            </a:r>
            <a:r>
              <a:rPr lang="sk-SK" dirty="0" smtClean="0"/>
              <a:t>, </a:t>
            </a:r>
            <a:r>
              <a:rPr lang="sk-SK" dirty="0" err="1" smtClean="0"/>
              <a:t>Search</a:t>
            </a:r>
            <a:r>
              <a:rPr lang="sk-SK" dirty="0" smtClean="0"/>
              <a:t> in </a:t>
            </a:r>
            <a:r>
              <a:rPr lang="sk-SK" dirty="0" err="1" smtClean="0"/>
              <a:t>Source</a:t>
            </a:r>
            <a:r>
              <a:rPr lang="sk-SK" dirty="0" smtClean="0"/>
              <a:t> </a:t>
            </a:r>
            <a:r>
              <a:rPr lang="sk-SK" dirty="0" err="1" smtClean="0"/>
              <a:t>Code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often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termed</a:t>
            </a:r>
            <a:r>
              <a:rPr lang="sk-SK" baseline="0" dirty="0" smtClean="0"/>
              <a:t> by </a:t>
            </a:r>
            <a:r>
              <a:rPr lang="sk-SK" baseline="0" dirty="0" err="1" smtClean="0"/>
              <a:t>researchers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concept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location</a:t>
            </a:r>
            <a:endParaRPr lang="sk-SK" baseline="0" dirty="0" smtClean="0"/>
          </a:p>
          <a:p>
            <a:r>
              <a:rPr lang="sk-SK" baseline="0" dirty="0" err="1" smtClean="0"/>
              <a:t>It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is</a:t>
            </a:r>
            <a:r>
              <a:rPr lang="sk-SK" baseline="0" dirty="0" smtClean="0"/>
              <a:t>...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calculated average precision is shown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 illustrates that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need to establish popularity of software components?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if we are able to establish </a:t>
            </a:r>
            <a:r>
              <a:rPr lang="sk-SK" dirty="0" smtClean="0"/>
              <a:t>so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called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programmer</a:t>
            </a:r>
            <a:r>
              <a:rPr lang="en-US" baseline="0" dirty="0" smtClean="0"/>
              <a:t>’r “karma” value, then we can </a:t>
            </a:r>
            <a:r>
              <a:rPr lang="sk-SK" baseline="0" dirty="0" err="1" smtClean="0"/>
              <a:t>use</a:t>
            </a:r>
            <a:r>
              <a:rPr lang="sk-SK" baseline="0" dirty="0" smtClean="0"/>
              <a:t> </a:t>
            </a:r>
            <a:r>
              <a:rPr lang="en-US" baseline="0" dirty="0" smtClean="0"/>
              <a:t>it </a:t>
            </a:r>
            <a:r>
              <a:rPr lang="sk-SK" baseline="0" dirty="0" smtClean="0"/>
              <a:t>on </a:t>
            </a:r>
            <a:r>
              <a:rPr lang="en-US" baseline="0" dirty="0" smtClean="0"/>
              <a:t>reputation ranking 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goal is to propose an …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aseline="0" dirty="0" err="1" smtClean="0"/>
              <a:t>We</a:t>
            </a:r>
            <a:r>
              <a:rPr lang="sk-SK" baseline="0" dirty="0" smtClean="0"/>
              <a:t> monitor ...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popular components is inspired by PageRank algorithm, where the “popularity” of a function is determined by how many functions call it.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proposed method consists of two phases, namely …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Processing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source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code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repository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consists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of</a:t>
            </a:r>
            <a:r>
              <a:rPr lang="sk-SK" baseline="0" dirty="0" smtClean="0"/>
              <a:t> index </a:t>
            </a:r>
            <a:r>
              <a:rPr lang="sk-SK" baseline="0" dirty="0" err="1" smtClean="0"/>
              <a:t>creator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function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graph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creator</a:t>
            </a:r>
            <a:r>
              <a:rPr lang="sk-SK" baseline="0" dirty="0" smtClean="0"/>
              <a:t> and </a:t>
            </a:r>
            <a:r>
              <a:rPr lang="sk-SK" baseline="0" dirty="0" err="1" smtClean="0"/>
              <a:t>pagerank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calculation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C0E92-3B2C-4BAC-8F33-756222C56838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073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283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8166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8428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9728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0239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2109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6430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377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220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7507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2386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3508-390F-4000-8C64-95002A11FE22}" type="datetimeFigureOut">
              <a:rPr lang="sk-SK" smtClean="0"/>
              <a:pPr/>
              <a:t>28. 1. 2013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BC99-EAD7-484D-8968-1114E49818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1094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3089"/>
            <a:ext cx="7772400" cy="1470025"/>
          </a:xfrm>
        </p:spPr>
        <p:txBody>
          <a:bodyPr/>
          <a:lstStyle/>
          <a:p>
            <a:r>
              <a:rPr lang="en-US" dirty="0" smtClean="0"/>
              <a:t>Search in Source Code Based </a:t>
            </a:r>
            <a:br>
              <a:rPr lang="en-US" dirty="0" smtClean="0"/>
            </a:br>
            <a:r>
              <a:rPr lang="en-US" dirty="0" smtClean="0"/>
              <a:t>on Identifying </a:t>
            </a:r>
            <a:r>
              <a:rPr lang="sk-SK" dirty="0" smtClean="0"/>
              <a:t>P</a:t>
            </a:r>
            <a:r>
              <a:rPr lang="en-US" dirty="0" err="1" smtClean="0"/>
              <a:t>opular</a:t>
            </a:r>
            <a:r>
              <a:rPr lang="en-US" dirty="0" smtClean="0"/>
              <a:t> </a:t>
            </a:r>
            <a:r>
              <a:rPr lang="sk-SK" dirty="0" smtClean="0"/>
              <a:t>F</a:t>
            </a:r>
            <a:r>
              <a:rPr lang="en-US" dirty="0" err="1" smtClean="0"/>
              <a:t>ragments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733" y="3454152"/>
            <a:ext cx="7160840" cy="24231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Eduard Kuric and 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ária Bieliková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kuric,bielik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}@fiit.stuba.sk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Faculty of Informatics and Information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Slovak University of Technology in Bratislava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SOFSEM 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485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creator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(document and term) indexes from </a:t>
            </a:r>
            <a:r>
              <a:rPr lang="en-US" dirty="0"/>
              <a:t>all source code files </a:t>
            </a:r>
            <a:r>
              <a:rPr lang="en-US" dirty="0" smtClean="0"/>
              <a:t>of </a:t>
            </a:r>
            <a:r>
              <a:rPr lang="en-US" dirty="0"/>
              <a:t>projects in the </a:t>
            </a:r>
            <a:r>
              <a:rPr lang="en-US" dirty="0" smtClean="0"/>
              <a:t>repository</a:t>
            </a:r>
          </a:p>
          <a:p>
            <a:r>
              <a:rPr lang="en-US" dirty="0" smtClean="0"/>
              <a:t>uses Vector Space Model</a:t>
            </a:r>
          </a:p>
          <a:p>
            <a:endParaRPr lang="en-US" dirty="0" smtClean="0"/>
          </a:p>
          <a:p>
            <a:r>
              <a:rPr lang="en-US" dirty="0" smtClean="0"/>
              <a:t>terms are extracted from comments, names of functions and identifiers</a:t>
            </a:r>
          </a:p>
          <a:p>
            <a:r>
              <a:rPr lang="en-US" dirty="0" smtClean="0"/>
              <a:t>Apache Cassandra</a:t>
            </a:r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277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source code repository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4" name="Picture 3" descr="D:\img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1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graph creator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creates </a:t>
            </a:r>
            <a:r>
              <a:rPr lang="en-GB" dirty="0" smtClean="0"/>
              <a:t>a </a:t>
            </a:r>
            <a:r>
              <a:rPr lang="en-GB" dirty="0"/>
              <a:t>directed graph of functional </a:t>
            </a:r>
            <a:r>
              <a:rPr lang="en-GB" dirty="0" smtClean="0"/>
              <a:t>dependencies</a:t>
            </a:r>
          </a:p>
          <a:p>
            <a:r>
              <a:rPr lang="en-GB" dirty="0" smtClean="0"/>
              <a:t>nodes </a:t>
            </a:r>
            <a:r>
              <a:rPr lang="en-GB" dirty="0"/>
              <a:t>represent functions names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full signature of functions</a:t>
            </a:r>
            <a:r>
              <a:rPr lang="en-GB" dirty="0" smtClean="0"/>
              <a:t>)</a:t>
            </a:r>
          </a:p>
          <a:p>
            <a:r>
              <a:rPr lang="en-GB" dirty="0"/>
              <a:t>directed edge from the function </a:t>
            </a:r>
            <a:r>
              <a:rPr lang="en-GB" i="1" dirty="0"/>
              <a:t>F</a:t>
            </a:r>
            <a:r>
              <a:rPr lang="en-GB" dirty="0"/>
              <a:t> to the function </a:t>
            </a:r>
            <a:r>
              <a:rPr lang="en-GB" i="1" dirty="0"/>
              <a:t>G </a:t>
            </a:r>
            <a:r>
              <a:rPr lang="en-GB" dirty="0"/>
              <a:t>is created if the function </a:t>
            </a:r>
            <a:r>
              <a:rPr lang="en-GB" i="1" dirty="0"/>
              <a:t>G</a:t>
            </a:r>
            <a:r>
              <a:rPr lang="en-GB" dirty="0"/>
              <a:t> is invoked in the function </a:t>
            </a:r>
            <a:r>
              <a:rPr lang="en-GB" i="1" dirty="0" smtClean="0"/>
              <a:t>F</a:t>
            </a:r>
            <a:endParaRPr lang="sk-SK" i="1" dirty="0" smtClean="0"/>
          </a:p>
          <a:p>
            <a:r>
              <a:rPr lang="en-GB" dirty="0"/>
              <a:t>we use intermediate representation of source code, i.e., an abstract syntax tree (AST) and control flow graph (CFG) obtained from </a:t>
            </a:r>
            <a:r>
              <a:rPr lang="en-GB" dirty="0" smtClean="0"/>
              <a:t>AST</a:t>
            </a:r>
            <a:endParaRPr lang="sk-SK" dirty="0" smtClean="0"/>
          </a:p>
          <a:p>
            <a:endParaRPr lang="en-GB" dirty="0" smtClean="0"/>
          </a:p>
          <a:p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04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source code repository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4" name="Picture 3" descr="D:\img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678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functional dependencies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PageRank algorithm</a:t>
            </a:r>
            <a:endParaRPr lang="en-GB" dirty="0" smtClean="0"/>
          </a:p>
          <a:p>
            <a:r>
              <a:rPr lang="en-US" dirty="0" smtClean="0"/>
              <a:t>rank value </a:t>
            </a:r>
            <a:r>
              <a:rPr lang="en-US" dirty="0"/>
              <a:t>indicates importance of a particular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functions </a:t>
            </a:r>
            <a:r>
              <a:rPr lang="en-US" dirty="0"/>
              <a:t>called from many other functions, have a significantly higher PageRank </a:t>
            </a:r>
            <a:r>
              <a:rPr lang="en-US" dirty="0" smtClean="0"/>
              <a:t>value than </a:t>
            </a:r>
            <a:r>
              <a:rPr lang="en-US" dirty="0"/>
              <a:t>those</a:t>
            </a:r>
            <a:r>
              <a:rPr lang="en-GB" dirty="0"/>
              <a:t> that are used infrequently</a:t>
            </a:r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377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source code repository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4" name="Picture 3" descr="D:\img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280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relevant functions</a:t>
            </a:r>
            <a:endParaRPr lang="sk-SK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412776"/>
            <a:ext cx="720080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857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Phase#1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</a:t>
            </a:r>
            <a:r>
              <a:rPr lang="en-US" dirty="0"/>
              <a:t>relevant documents are retrieved based on a similarity </a:t>
            </a:r>
            <a:r>
              <a:rPr lang="en-US" i="1" dirty="0" err="1"/>
              <a:t>sim</a:t>
            </a:r>
            <a:r>
              <a:rPr lang="en-US" i="1" dirty="0"/>
              <a:t>(</a:t>
            </a:r>
            <a:r>
              <a:rPr lang="en-US" i="1" dirty="0" err="1"/>
              <a:t>d</a:t>
            </a:r>
            <a:r>
              <a:rPr lang="en-US" i="1" baseline="-25000" dirty="0" err="1"/>
              <a:t>j</a:t>
            </a:r>
            <a:r>
              <a:rPr lang="en-US" i="1" dirty="0"/>
              <a:t>, q)</a:t>
            </a:r>
            <a:r>
              <a:rPr lang="en-US" dirty="0"/>
              <a:t> between documents (source code files) and programmer’s query </a:t>
            </a:r>
            <a:r>
              <a:rPr lang="en-US" i="1" dirty="0" smtClean="0"/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4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relevant functions</a:t>
            </a:r>
            <a:endParaRPr lang="sk-SK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412776"/>
            <a:ext cx="720080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407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Phase#2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each document </a:t>
                </a:r>
                <a:r>
                  <a:rPr lang="en-US" i="1" dirty="0" err="1"/>
                  <a:t>d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is divided into subdocuments, where each one contains only one definition of a function 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n</a:t>
                </a:r>
                <a:r>
                  <a:rPr lang="en-US" dirty="0"/>
                  <a:t> contained in the “parent” document </a:t>
                </a:r>
                <a:r>
                  <a:rPr lang="en-US" i="1" dirty="0" err="1" smtClean="0"/>
                  <a:t>d</a:t>
                </a:r>
                <a:r>
                  <a:rPr lang="en-US" i="1" baseline="-25000" dirty="0" err="1" smtClean="0"/>
                  <a:t>j</a:t>
                </a:r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each subdocument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, a similarity </a:t>
                </a:r>
                <a:r>
                  <a:rPr lang="en-US" i="1" dirty="0" err="1"/>
                  <a:t>sim</a:t>
                </a:r>
                <a:r>
                  <a:rPr lang="en-US" i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i="1" dirty="0"/>
                  <a:t>, q)</a:t>
                </a:r>
                <a:r>
                  <a:rPr lang="en-US" dirty="0"/>
                  <a:t> to the query </a:t>
                </a:r>
                <a:r>
                  <a:rPr lang="en-US" i="1" dirty="0"/>
                  <a:t>q </a:t>
                </a:r>
                <a:r>
                  <a:rPr lang="en-US" dirty="0"/>
                  <a:t>is </a:t>
                </a:r>
                <a:r>
                  <a:rPr lang="en-US" dirty="0" smtClean="0"/>
                  <a:t>calculated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630" t="-1752" r="-103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883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day…</a:t>
            </a:r>
          </a:p>
          <a:p>
            <a:pPr lvl="1"/>
            <a:r>
              <a:rPr lang="en-US" dirty="0" smtClean="0"/>
              <a:t> programmers need to answer several questions for the purpose of finding solutions and making decisions</a:t>
            </a:r>
          </a:p>
          <a:p>
            <a:r>
              <a:rPr lang="en-US" dirty="0" smtClean="0"/>
              <a:t>structure </a:t>
            </a:r>
            <a:r>
              <a:rPr lang="en-US" dirty="0"/>
              <a:t>of </a:t>
            </a:r>
            <a:r>
              <a:rPr lang="en-US" dirty="0" smtClean="0"/>
              <a:t>source code </a:t>
            </a:r>
            <a:r>
              <a:rPr lang="en-US" dirty="0"/>
              <a:t>is not conducive to being read in a sequential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&gt; programmers…</a:t>
            </a:r>
          </a:p>
          <a:p>
            <a:pPr lvl="1"/>
            <a:r>
              <a:rPr lang="en-US" dirty="0" smtClean="0"/>
              <a:t>read code selectively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parts of </a:t>
            </a:r>
            <a:r>
              <a:rPr lang="en-US" dirty="0" smtClean="0"/>
              <a:t>code relevant </a:t>
            </a:r>
            <a:r>
              <a:rPr lang="en-US" dirty="0"/>
              <a:t>to the target </a:t>
            </a:r>
            <a:r>
              <a:rPr lang="en-US" dirty="0" smtClean="0"/>
              <a:t>task</a:t>
            </a:r>
            <a:endParaRPr lang="sk-SK" dirty="0" smtClean="0"/>
          </a:p>
          <a:p>
            <a:pPr lvl="1"/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Web </a:t>
            </a:r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giant</a:t>
            </a:r>
            <a:r>
              <a:rPr lang="sk-SK" dirty="0" smtClean="0"/>
              <a:t> </a:t>
            </a:r>
            <a:r>
              <a:rPr lang="sk-SK" dirty="0" err="1"/>
              <a:t>repository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source</a:t>
            </a:r>
            <a:r>
              <a:rPr lang="sk-SK" dirty="0"/>
              <a:t> </a:t>
            </a:r>
            <a:r>
              <a:rPr lang="sk-SK" dirty="0" err="1"/>
              <a:t>code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149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relevant functions</a:t>
            </a:r>
            <a:endParaRPr lang="sk-SK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412776"/>
            <a:ext cx="720080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488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Phase#3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finally</a:t>
                </a:r>
                <a:r>
                  <a:rPr lang="en-US" dirty="0"/>
                  <a:t>, an ordered list of relevant functions is obtained so that, for each function 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n</a:t>
                </a:r>
                <a:r>
                  <a:rPr lang="en-US" i="1" baseline="-25000" dirty="0"/>
                  <a:t> </a:t>
                </a:r>
                <a:r>
                  <a:rPr lang="en-GB" dirty="0"/>
                  <a:t>(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 baseline="-25000">
                        <a:latin typeface="Cambria Math"/>
                      </a:rPr>
                      <m:t>∈ </m:t>
                    </m:r>
                    <m:sSub>
                      <m:sSubPr>
                        <m:ctrlPr>
                          <a:rPr lang="sk-SK" i="1" baseline="-2500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baseline="-2500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 baseline="-2500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), a final score </a:t>
                </a:r>
                <a:r>
                  <a:rPr lang="en-US" i="1" dirty="0" err="1"/>
                  <a:t>sc</a:t>
                </a:r>
                <a:r>
                  <a:rPr lang="en-US" i="1" dirty="0"/>
                  <a:t>(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n</a:t>
                </a:r>
                <a:r>
                  <a:rPr lang="en-US" i="1" dirty="0"/>
                  <a:t>, q) </a:t>
                </a:r>
                <a:r>
                  <a:rPr lang="en-US" dirty="0"/>
                  <a:t>is calculated as the sum of the similarities and a PageRank score </a:t>
                </a:r>
                <a:r>
                  <a:rPr lang="en-US" i="1" dirty="0" err="1"/>
                  <a:t>pr</a:t>
                </a:r>
                <a:r>
                  <a:rPr lang="en-US" i="1" dirty="0"/>
                  <a:t>(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n</a:t>
                </a:r>
                <a:r>
                  <a:rPr lang="en-US" i="1" dirty="0" smtClean="0"/>
                  <a:t>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630" t="-1752" r="-103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789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relevant functions</a:t>
            </a:r>
            <a:endParaRPr lang="sk-SK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412776"/>
            <a:ext cx="720080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84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plugin into Microsoft Visual Studio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experiment with  </a:t>
            </a:r>
            <a:r>
              <a:rPr lang="en-US" dirty="0" smtClean="0"/>
              <a:t>6 </a:t>
            </a:r>
            <a:r>
              <a:rPr lang="en-US" dirty="0"/>
              <a:t>participants and 2 software </a:t>
            </a:r>
            <a:r>
              <a:rPr lang="en-US" dirty="0" smtClean="0"/>
              <a:t>projects (P1, P2)</a:t>
            </a:r>
          </a:p>
          <a:p>
            <a:r>
              <a:rPr lang="en-US" dirty="0"/>
              <a:t>how well </a:t>
            </a:r>
            <a:r>
              <a:rPr lang="en-US" dirty="0" smtClean="0"/>
              <a:t>the </a:t>
            </a:r>
            <a:r>
              <a:rPr lang="en-US" dirty="0"/>
              <a:t>participants could find code </a:t>
            </a:r>
            <a:r>
              <a:rPr lang="en-US" dirty="0" smtClean="0"/>
              <a:t>fragments</a:t>
            </a:r>
            <a:r>
              <a:rPr lang="sk-SK" dirty="0" smtClean="0"/>
              <a:t> </a:t>
            </a:r>
            <a:r>
              <a:rPr lang="en-US" dirty="0" smtClean="0"/>
              <a:t>(functions) </a:t>
            </a:r>
            <a:r>
              <a:rPr lang="en-US" dirty="0"/>
              <a:t>that matched given </a:t>
            </a:r>
            <a:r>
              <a:rPr lang="en-US" dirty="0" smtClean="0"/>
              <a:t>tasks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/>
              <a:t>2 groups </a:t>
            </a:r>
            <a:r>
              <a:rPr lang="en-US" dirty="0" smtClean="0"/>
              <a:t>(G1, G2) of </a:t>
            </a:r>
            <a:r>
              <a:rPr lang="en-US" dirty="0"/>
              <a:t>3 members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2 experiments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987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set of 6 change </a:t>
            </a:r>
            <a:r>
              <a:rPr lang="en-US" dirty="0" smtClean="0"/>
              <a:t>tasks - 3 </a:t>
            </a:r>
            <a:r>
              <a:rPr lang="en-US" dirty="0"/>
              <a:t>tasks for each </a:t>
            </a:r>
            <a:r>
              <a:rPr lang="en-US" dirty="0" smtClean="0"/>
              <a:t>project</a:t>
            </a:r>
          </a:p>
          <a:p>
            <a:pPr marL="400050" lvl="1" indent="0">
              <a:buNone/>
            </a:pPr>
            <a:r>
              <a:rPr lang="en-US" i="1" dirty="0" smtClean="0"/>
              <a:t>Find the method for calculating a co-occurrence rank of obtained annotation and change the damping factor to the value 0.3.</a:t>
            </a:r>
          </a:p>
          <a:p>
            <a:r>
              <a:rPr lang="en-US" dirty="0"/>
              <a:t>participants reformulated the target tasks into a sequence of words that described concepts they needed to </a:t>
            </a:r>
            <a:r>
              <a:rPr lang="en-US" dirty="0" smtClean="0"/>
              <a:t>find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438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T1: tasks </a:t>
            </a:r>
            <a:r>
              <a:rPr lang="en-US" dirty="0"/>
              <a:t>1-3 were specified </a:t>
            </a:r>
            <a:r>
              <a:rPr lang="en-US" dirty="0" smtClean="0"/>
              <a:t>for P1</a:t>
            </a:r>
          </a:p>
          <a:p>
            <a:r>
              <a:rPr lang="en-US" dirty="0" smtClean="0"/>
              <a:t>T2: tasks 4-6 were specified for P2</a:t>
            </a:r>
          </a:p>
          <a:p>
            <a:r>
              <a:rPr lang="en-US" dirty="0" smtClean="0"/>
              <a:t>the </a:t>
            </a:r>
            <a:r>
              <a:rPr lang="en-US" dirty="0"/>
              <a:t>goal of </a:t>
            </a:r>
            <a:r>
              <a:rPr lang="en-US" dirty="0" smtClean="0"/>
              <a:t>G1 was </a:t>
            </a:r>
            <a:r>
              <a:rPr lang="en-US" dirty="0"/>
              <a:t>to perform </a:t>
            </a:r>
            <a:r>
              <a:rPr lang="en-US" dirty="0" smtClean="0"/>
              <a:t>T1 </a:t>
            </a:r>
            <a:r>
              <a:rPr lang="en-US" dirty="0"/>
              <a:t>using our search </a:t>
            </a:r>
            <a:r>
              <a:rPr lang="en-US" dirty="0" smtClean="0"/>
              <a:t>engine</a:t>
            </a:r>
          </a:p>
          <a:p>
            <a:r>
              <a:rPr lang="en-US" dirty="0" smtClean="0"/>
              <a:t>the goal of G2 was to perform T1 using built-in search engine</a:t>
            </a:r>
          </a:p>
          <a:p>
            <a:r>
              <a:rPr lang="en-US" dirty="0" smtClean="0"/>
              <a:t>G1 – T2 – built-in search engine</a:t>
            </a:r>
          </a:p>
          <a:p>
            <a:r>
              <a:rPr lang="en-US" dirty="0" smtClean="0"/>
              <a:t>G2 – T2 – our search engine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329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compared the </a:t>
            </a:r>
            <a:r>
              <a:rPr lang="en-US" dirty="0" smtClean="0"/>
              <a:t>number </a:t>
            </a:r>
            <a:r>
              <a:rPr lang="en-US" dirty="0"/>
              <a:t>of participants‘ queries created using our search engine and the built-in search </a:t>
            </a:r>
            <a:r>
              <a:rPr lang="en-US" dirty="0" smtClean="0"/>
              <a:t>engine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/>
              <a:t>the participants had to make less effort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for locating </a:t>
            </a:r>
            <a:r>
              <a:rPr lang="en-US" dirty="0"/>
              <a:t>target code fragments (methods)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828092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139952" y="4185084"/>
            <a:ext cx="648072" cy="5400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332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specified 2 implementation </a:t>
            </a:r>
            <a:r>
              <a:rPr lang="en-US" dirty="0" smtClean="0"/>
              <a:t>tasks T1, T2</a:t>
            </a:r>
          </a:p>
          <a:p>
            <a:r>
              <a:rPr lang="en-US" dirty="0" smtClean="0"/>
              <a:t>participants </a:t>
            </a:r>
            <a:r>
              <a:rPr lang="en-US" dirty="0"/>
              <a:t>of </a:t>
            </a:r>
            <a:r>
              <a:rPr lang="en-US" dirty="0" smtClean="0"/>
              <a:t>G1 </a:t>
            </a:r>
            <a:r>
              <a:rPr lang="en-US" dirty="0"/>
              <a:t>were tasked to implement </a:t>
            </a:r>
            <a:r>
              <a:rPr lang="en-US" dirty="0" smtClean="0"/>
              <a:t>T1 using </a:t>
            </a:r>
            <a:r>
              <a:rPr lang="en-US" dirty="0"/>
              <a:t>the built-in search engine </a:t>
            </a:r>
            <a:endParaRPr lang="en-US" dirty="0" smtClean="0"/>
          </a:p>
          <a:p>
            <a:r>
              <a:rPr lang="en-US" dirty="0" smtClean="0"/>
              <a:t>participants of G2 were tasked to implement T1 using our search engine</a:t>
            </a:r>
          </a:p>
          <a:p>
            <a:r>
              <a:rPr lang="en-US" dirty="0" smtClean="0"/>
              <a:t>G1 – T2 – our search engine</a:t>
            </a:r>
          </a:p>
          <a:p>
            <a:r>
              <a:rPr lang="en-US" dirty="0" smtClean="0"/>
              <a:t>G2 – T2 – built-in search engine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604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query, each participant evaluated relevance of the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for each obtained result </a:t>
            </a:r>
            <a:r>
              <a:rPr lang="sk-SK" dirty="0" smtClean="0"/>
              <a:t>, </a:t>
            </a:r>
            <a:r>
              <a:rPr lang="sk-SK" dirty="0" err="1" smtClean="0"/>
              <a:t>each</a:t>
            </a:r>
            <a:r>
              <a:rPr lang="sk-SK" dirty="0" smtClean="0"/>
              <a:t> participant </a:t>
            </a:r>
            <a:r>
              <a:rPr lang="sk-SK" dirty="0" err="1" smtClean="0"/>
              <a:t>assigned</a:t>
            </a:r>
            <a:r>
              <a:rPr lang="sk-SK" dirty="0" smtClean="0"/>
              <a:t> a </a:t>
            </a:r>
            <a:r>
              <a:rPr lang="sk-SK" dirty="0" err="1" smtClean="0"/>
              <a:t>level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confidenc</a:t>
            </a:r>
            <a:r>
              <a:rPr lang="sk-SK" dirty="0" smtClean="0"/>
              <a:t>e</a:t>
            </a:r>
          </a:p>
          <a:p>
            <a:pPr lvl="2"/>
            <a:r>
              <a:rPr lang="en-US" sz="2800" dirty="0"/>
              <a:t>completely/mostly </a:t>
            </a:r>
            <a:r>
              <a:rPr lang="en-US" sz="2800" dirty="0" smtClean="0"/>
              <a:t>irrelevant</a:t>
            </a:r>
            <a:endParaRPr lang="sk-SK" sz="2800" dirty="0" smtClean="0"/>
          </a:p>
          <a:p>
            <a:pPr lvl="2"/>
            <a:r>
              <a:rPr lang="en-US" sz="2800" dirty="0"/>
              <a:t>mostly/highly </a:t>
            </a:r>
            <a:r>
              <a:rPr lang="en-US" sz="2800" dirty="0" smtClean="0"/>
              <a:t>relevant</a:t>
            </a:r>
            <a:endParaRPr lang="sk-SK" sz="2800" dirty="0" smtClean="0"/>
          </a:p>
          <a:p>
            <a:r>
              <a:rPr lang="en-US" dirty="0"/>
              <a:t>fragments were evaluated </a:t>
            </a:r>
            <a:r>
              <a:rPr lang="en-US" dirty="0" smtClean="0"/>
              <a:t>as </a:t>
            </a:r>
            <a:r>
              <a:rPr lang="en-US" dirty="0"/>
              <a:t>relevant only if they </a:t>
            </a:r>
            <a:r>
              <a:rPr lang="en-US" dirty="0" smtClean="0"/>
              <a:t>were ranked </a:t>
            </a:r>
            <a:r>
              <a:rPr lang="en-US" dirty="0"/>
              <a:t>with the confidence levels mostly or highly relevant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403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/>
              <a:t>we used the precision metrics 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fraction of the top 5 ranked code fragments which are relevant to the query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17775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46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/ feature location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of identifying </a:t>
            </a:r>
            <a:r>
              <a:rPr lang="en-US" dirty="0" smtClean="0"/>
              <a:t>parts </a:t>
            </a:r>
            <a:r>
              <a:rPr lang="en-US" dirty="0"/>
              <a:t>of </a:t>
            </a:r>
            <a:r>
              <a:rPr lang="en-US" dirty="0" smtClean="0"/>
              <a:t>source </a:t>
            </a:r>
            <a:r>
              <a:rPr lang="en-US" dirty="0"/>
              <a:t>code that correspond to a specific </a:t>
            </a:r>
            <a:r>
              <a:rPr lang="en-US" dirty="0" smtClean="0"/>
              <a:t>functionality</a:t>
            </a:r>
          </a:p>
          <a:p>
            <a:r>
              <a:rPr lang="en-US" dirty="0"/>
              <a:t>i</a:t>
            </a:r>
            <a:r>
              <a:rPr lang="en-US" dirty="0" smtClean="0"/>
              <a:t>nput:</a:t>
            </a:r>
          </a:p>
          <a:p>
            <a:pPr lvl="1"/>
            <a:r>
              <a:rPr lang="en-US" dirty="0"/>
              <a:t>description of a problem </a:t>
            </a:r>
            <a:r>
              <a:rPr lang="en-US" dirty="0" smtClean="0"/>
              <a:t>(change </a:t>
            </a:r>
            <a:r>
              <a:rPr lang="en-US" dirty="0"/>
              <a:t>task) expressed </a:t>
            </a:r>
            <a:r>
              <a:rPr lang="en-US" dirty="0" smtClean="0"/>
              <a:t>by concepts - terms, keywords</a:t>
            </a:r>
          </a:p>
          <a:p>
            <a:r>
              <a:rPr lang="en-US" dirty="0"/>
              <a:t>o</a:t>
            </a:r>
            <a:r>
              <a:rPr lang="en-US" dirty="0" smtClean="0"/>
              <a:t>utput:</a:t>
            </a:r>
          </a:p>
          <a:p>
            <a:pPr lvl="1"/>
            <a:r>
              <a:rPr lang="en-US" dirty="0"/>
              <a:t>a set of software components </a:t>
            </a:r>
            <a:r>
              <a:rPr lang="en-US" dirty="0" smtClean="0"/>
              <a:t>(artifacts) </a:t>
            </a:r>
            <a:r>
              <a:rPr lang="en-US" dirty="0"/>
              <a:t>that implement or address the </a:t>
            </a:r>
            <a:r>
              <a:rPr lang="en-US" dirty="0" smtClean="0"/>
              <a:t>input concepts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939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Experiment#2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results</a:t>
            </a:r>
            <a:r>
              <a:rPr lang="sk-SK" dirty="0"/>
              <a:t>,</a:t>
            </a:r>
            <a:r>
              <a:rPr lang="en-US" dirty="0" smtClean="0"/>
              <a:t> </a:t>
            </a:r>
            <a:r>
              <a:rPr lang="en-US" dirty="0"/>
              <a:t>obtained using our search engine, were more relevant during performing the tasks compared with the use of the built-in search engine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23564"/>
            <a:ext cx="7550951" cy="143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139952" y="5208059"/>
            <a:ext cx="936104" cy="5251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465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do that?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PerConIK</a:t>
            </a:r>
            <a:endParaRPr lang="en-US" dirty="0" smtClean="0"/>
          </a:p>
          <a:p>
            <a:pPr lvl="1"/>
            <a:r>
              <a:rPr lang="sk-SK" dirty="0" err="1"/>
              <a:t>focused</a:t>
            </a:r>
            <a:r>
              <a:rPr lang="sk-SK" dirty="0"/>
              <a:t> on </a:t>
            </a:r>
            <a:r>
              <a:rPr lang="sk-SK" dirty="0" err="1"/>
              <a:t>support</a:t>
            </a:r>
            <a:r>
              <a:rPr lang="sk-SK" dirty="0"/>
              <a:t> </a:t>
            </a:r>
            <a:r>
              <a:rPr lang="sk-SK" dirty="0" err="1" smtClean="0"/>
              <a:t>of</a:t>
            </a:r>
            <a:r>
              <a:rPr lang="en-US" dirty="0" smtClean="0"/>
              <a:t> enterprise </a:t>
            </a:r>
            <a:r>
              <a:rPr lang="en-US" dirty="0"/>
              <a:t>applications development by viewing a </a:t>
            </a:r>
            <a:r>
              <a:rPr lang="en-US" dirty="0" smtClean="0"/>
              <a:t>software system </a:t>
            </a:r>
            <a:r>
              <a:rPr lang="en-US" dirty="0"/>
              <a:t>as a web of information </a:t>
            </a:r>
            <a:r>
              <a:rPr lang="en-US" dirty="0" smtClean="0"/>
              <a:t>artifacts</a:t>
            </a:r>
          </a:p>
          <a:p>
            <a:r>
              <a:rPr lang="en-US" dirty="0"/>
              <a:t>several agents collect and process documentations, </a:t>
            </a:r>
            <a:r>
              <a:rPr lang="en-US" dirty="0" smtClean="0"/>
              <a:t>source </a:t>
            </a:r>
            <a:r>
              <a:rPr lang="fr-FR" dirty="0" smtClean="0"/>
              <a:t>codes</a:t>
            </a:r>
            <a:r>
              <a:rPr lang="fr-FR" dirty="0"/>
              <a:t>, </a:t>
            </a:r>
            <a:r>
              <a:rPr lang="fr-FR" dirty="0" err="1"/>
              <a:t>developer</a:t>
            </a:r>
            <a:r>
              <a:rPr lang="fr-FR" dirty="0"/>
              <a:t> blogs, </a:t>
            </a:r>
            <a:r>
              <a:rPr lang="fr-FR" dirty="0" err="1"/>
              <a:t>developer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, </a:t>
            </a:r>
            <a:r>
              <a:rPr lang="fr-FR" dirty="0" smtClean="0"/>
              <a:t>…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72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do that?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sk-SK" dirty="0" smtClean="0"/>
              <a:t>e </a:t>
            </a:r>
            <a:r>
              <a:rPr lang="sk-SK" dirty="0" err="1" smtClean="0"/>
              <a:t>creat</a:t>
            </a:r>
            <a:r>
              <a:rPr lang="en-US" dirty="0" smtClean="0"/>
              <a:t>e a dataset </a:t>
            </a:r>
            <a:r>
              <a:rPr lang="en-US" dirty="0"/>
              <a:t>based on </a:t>
            </a:r>
            <a:r>
              <a:rPr lang="en-US" dirty="0" smtClean="0"/>
              <a:t>monitoring complete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of programmer </a:t>
            </a:r>
            <a:endParaRPr lang="en-US" dirty="0" smtClean="0"/>
          </a:p>
          <a:p>
            <a:pPr lvl="1"/>
            <a:r>
              <a:rPr lang="en-US" dirty="0" smtClean="0"/>
              <a:t>searching </a:t>
            </a:r>
            <a:r>
              <a:rPr lang="en-US" dirty="0"/>
              <a:t>relevant </a:t>
            </a:r>
            <a:r>
              <a:rPr lang="en-US" dirty="0" smtClean="0"/>
              <a:t>information on </a:t>
            </a:r>
            <a:r>
              <a:rPr lang="en-US" dirty="0"/>
              <a:t>the </a:t>
            </a:r>
            <a:r>
              <a:rPr lang="en-US" dirty="0" smtClean="0"/>
              <a:t>Web,</a:t>
            </a:r>
          </a:p>
          <a:p>
            <a:pPr lvl="1"/>
            <a:r>
              <a:rPr lang="en-US" dirty="0" smtClean="0"/>
              <a:t>searching </a:t>
            </a:r>
            <a:r>
              <a:rPr lang="en-US" dirty="0"/>
              <a:t>in source code, </a:t>
            </a:r>
            <a:endParaRPr lang="en-US" dirty="0" smtClean="0"/>
          </a:p>
          <a:p>
            <a:pPr lvl="1"/>
            <a:r>
              <a:rPr lang="en-US" dirty="0" smtClean="0"/>
              <a:t>writing </a:t>
            </a:r>
            <a:r>
              <a:rPr lang="en-US" dirty="0"/>
              <a:t>and </a:t>
            </a:r>
            <a:r>
              <a:rPr lang="en-US" dirty="0" smtClean="0"/>
              <a:t>correct</a:t>
            </a:r>
            <a:r>
              <a:rPr lang="sk-SK" dirty="0" err="1" smtClean="0"/>
              <a:t>ing</a:t>
            </a:r>
            <a:r>
              <a:rPr lang="sk-SK" dirty="0" smtClean="0"/>
              <a:t> </a:t>
            </a:r>
            <a:r>
              <a:rPr lang="sk-SK" dirty="0" err="1"/>
              <a:t>source</a:t>
            </a:r>
            <a:r>
              <a:rPr lang="sk-SK" dirty="0"/>
              <a:t> </a:t>
            </a:r>
            <a:r>
              <a:rPr lang="sk-SK" dirty="0" err="1"/>
              <a:t>code</a:t>
            </a:r>
            <a:r>
              <a:rPr lang="sk-SK" dirty="0"/>
              <a:t> in </a:t>
            </a:r>
            <a:r>
              <a:rPr lang="sk-SK" dirty="0" err="1"/>
              <a:t>development</a:t>
            </a:r>
            <a:r>
              <a:rPr lang="sk-SK" dirty="0"/>
              <a:t> </a:t>
            </a:r>
            <a:r>
              <a:rPr lang="sk-SK" dirty="0" err="1"/>
              <a:t>environment</a:t>
            </a:r>
            <a:r>
              <a:rPr lang="sk-SK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defining </a:t>
            </a:r>
            <a:r>
              <a:rPr lang="en-US" dirty="0"/>
              <a:t>explicit feedback from the programmers for </a:t>
            </a:r>
            <a:r>
              <a:rPr lang="en-US" dirty="0" smtClean="0"/>
              <a:t>purpose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evaluation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126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popularity?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sk-SK" dirty="0" smtClean="0"/>
              <a:t>o </a:t>
            </a:r>
            <a:r>
              <a:rPr lang="sk-SK" dirty="0" err="1"/>
              <a:t>support</a:t>
            </a:r>
            <a:r>
              <a:rPr lang="sk-SK" dirty="0"/>
              <a:t> </a:t>
            </a:r>
            <a:r>
              <a:rPr lang="sk-SK" dirty="0" err="1"/>
              <a:t>search-driven</a:t>
            </a:r>
            <a:r>
              <a:rPr lang="sk-SK" dirty="0"/>
              <a:t> </a:t>
            </a:r>
            <a:r>
              <a:rPr lang="sk-SK" dirty="0" err="1" smtClean="0"/>
              <a:t>development</a:t>
            </a:r>
            <a:r>
              <a:rPr lang="en-US" dirty="0" smtClean="0"/>
              <a:t>, it </a:t>
            </a:r>
            <a:r>
              <a:rPr lang="en-US" dirty="0"/>
              <a:t>is not </a:t>
            </a:r>
            <a:r>
              <a:rPr lang="en-US" dirty="0" smtClean="0"/>
              <a:t>sufficient </a:t>
            </a:r>
            <a:r>
              <a:rPr lang="en-US" dirty="0"/>
              <a:t>to implement a "mere" </a:t>
            </a:r>
            <a:r>
              <a:rPr lang="en-US" dirty="0" smtClean="0"/>
              <a:t>full text </a:t>
            </a:r>
            <a:r>
              <a:rPr lang="en-US" dirty="0"/>
              <a:t>search </a:t>
            </a:r>
            <a:r>
              <a:rPr lang="en-US" dirty="0" smtClean="0"/>
              <a:t>over a </a:t>
            </a:r>
            <a:r>
              <a:rPr lang="en-US" dirty="0"/>
              <a:t>base of source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when a programmer reuses source code (from external sources) she has to trust the work of external programmers that are unknown to her</a:t>
            </a:r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012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popularity?</a:t>
            </a:r>
            <a:r>
              <a:rPr lang="sk-SK" dirty="0" smtClean="0"/>
              <a:t> </a:t>
            </a:r>
            <a:r>
              <a:rPr lang="en-US" dirty="0" smtClean="0"/>
              <a:t>/2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dirty="0" err="1" smtClean="0"/>
              <a:t>trustability</a:t>
            </a:r>
            <a:r>
              <a:rPr lang="en-US" dirty="0" smtClean="0"/>
              <a:t> </a:t>
            </a:r>
            <a:r>
              <a:rPr lang="en-US" dirty="0"/>
              <a:t>(reputability) is a big issue for reusing </a:t>
            </a:r>
            <a:r>
              <a:rPr lang="en-US" dirty="0" smtClean="0"/>
              <a:t>source </a:t>
            </a:r>
            <a:r>
              <a:rPr lang="sk-SK" dirty="0" err="1" smtClean="0"/>
              <a:t>code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err="1" smtClean="0"/>
              <a:t>components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reputation </a:t>
            </a:r>
            <a:r>
              <a:rPr lang="en-US" dirty="0"/>
              <a:t>ranking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a </a:t>
            </a:r>
            <a:r>
              <a:rPr lang="en-US" dirty="0" smtClean="0"/>
              <a:t>plausible way </a:t>
            </a:r>
            <a:r>
              <a:rPr lang="en-US" dirty="0"/>
              <a:t>to rank source code </a:t>
            </a:r>
            <a:r>
              <a:rPr lang="en-US" dirty="0" smtClean="0"/>
              <a:t>results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programmer’s “karma” value</a:t>
            </a:r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84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programmer’s knowledge</a:t>
            </a:r>
          </a:p>
          <a:p>
            <a:pPr lvl="1"/>
            <a:r>
              <a:rPr lang="en-US" dirty="0" smtClean="0"/>
              <a:t>activity-based programmer’s knowledge model</a:t>
            </a:r>
          </a:p>
          <a:p>
            <a:pPr lvl="1"/>
            <a:r>
              <a:rPr lang="en-US" dirty="0" smtClean="0"/>
              <a:t>methods for its automatic retrieving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876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monitoring </a:t>
            </a:r>
            <a:r>
              <a:rPr lang="en-US" dirty="0" smtClean="0"/>
              <a:t>programmer’s interaction with source code</a:t>
            </a:r>
            <a:endParaRPr lang="sk-SK" dirty="0" smtClean="0"/>
          </a:p>
          <a:p>
            <a:pPr lvl="1"/>
            <a:r>
              <a:rPr lang="sk-SK" dirty="0" err="1" smtClean="0"/>
              <a:t>authorship</a:t>
            </a:r>
            <a:endParaRPr lang="sk-SK" dirty="0" smtClean="0"/>
          </a:p>
          <a:p>
            <a:pPr lvl="1"/>
            <a:r>
              <a:rPr lang="sk-SK" dirty="0" err="1" smtClean="0"/>
              <a:t>authorship</a:t>
            </a:r>
            <a:r>
              <a:rPr lang="sk-SK" dirty="0" smtClean="0"/>
              <a:t> </a:t>
            </a:r>
            <a:r>
              <a:rPr lang="sk-SK" dirty="0" err="1" smtClean="0"/>
              <a:t>duration</a:t>
            </a:r>
            <a:endParaRPr lang="sk-SK" dirty="0" smtClean="0"/>
          </a:p>
          <a:p>
            <a:pPr lvl="1"/>
            <a:r>
              <a:rPr lang="sk-SK" dirty="0" err="1" smtClean="0"/>
              <a:t>code</a:t>
            </a:r>
            <a:r>
              <a:rPr lang="sk-SK" dirty="0" smtClean="0"/>
              <a:t> stability</a:t>
            </a:r>
          </a:p>
          <a:p>
            <a:pPr lvl="1"/>
            <a:r>
              <a:rPr lang="sk-SK" dirty="0" err="1" smtClean="0"/>
              <a:t>code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endParaRPr lang="sk-SK" dirty="0" smtClean="0"/>
          </a:p>
          <a:p>
            <a:pPr lvl="1"/>
            <a:r>
              <a:rPr lang="sk-SK" dirty="0" err="1" smtClean="0"/>
              <a:t>work</a:t>
            </a:r>
            <a:r>
              <a:rPr lang="sk-SK" dirty="0" smtClean="0"/>
              <a:t> </a:t>
            </a:r>
            <a:r>
              <a:rPr lang="sk-SK" dirty="0" err="1" smtClean="0"/>
              <a:t>experience</a:t>
            </a:r>
            <a:endParaRPr lang="en-US" dirty="0" smtClean="0"/>
          </a:p>
          <a:p>
            <a:pPr lvl="1"/>
            <a:r>
              <a:rPr lang="en-US" dirty="0" smtClean="0"/>
              <a:t>used technologies</a:t>
            </a:r>
            <a:endParaRPr lang="sk-SK" dirty="0" smtClean="0"/>
          </a:p>
          <a:p>
            <a:pPr lvl="1"/>
            <a:r>
              <a:rPr lang="en-US" dirty="0" smtClean="0"/>
              <a:t>a</a:t>
            </a:r>
            <a:r>
              <a:rPr lang="sk-SK" dirty="0" err="1" smtClean="0"/>
              <a:t>ctivities</a:t>
            </a:r>
            <a:r>
              <a:rPr lang="sk-SK" dirty="0" smtClean="0"/>
              <a:t> </a:t>
            </a:r>
            <a:r>
              <a:rPr lang="en-US" dirty="0" smtClean="0"/>
              <a:t>(selections, edits, search)</a:t>
            </a:r>
          </a:p>
          <a:p>
            <a:pPr lvl="1"/>
            <a:r>
              <a:rPr lang="en-US" b="1" dirty="0" smtClean="0"/>
              <a:t>n</a:t>
            </a:r>
            <a:r>
              <a:rPr lang="sk-SK" b="1" dirty="0" err="1" smtClean="0"/>
              <a:t>otab</a:t>
            </a:r>
            <a:r>
              <a:rPr lang="en-US" b="1" dirty="0" err="1" smtClean="0"/>
              <a:t>ility</a:t>
            </a:r>
            <a:r>
              <a:rPr lang="en-US" b="1" dirty="0" smtClean="0"/>
              <a:t> (popularity) of </a:t>
            </a:r>
            <a:r>
              <a:rPr lang="sk-SK" b="1" dirty="0" err="1" smtClean="0"/>
              <a:t>created</a:t>
            </a:r>
            <a:r>
              <a:rPr lang="sk-SK" b="1" dirty="0" smtClean="0"/>
              <a:t> </a:t>
            </a:r>
            <a:r>
              <a:rPr lang="en-US" b="1" dirty="0" smtClean="0"/>
              <a:t>component</a:t>
            </a:r>
            <a:r>
              <a:rPr lang="sk-SK" b="1" dirty="0" smtClean="0"/>
              <a:t>s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9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Notability of </a:t>
            </a:r>
            <a:r>
              <a:rPr lang="sk-SK" dirty="0" err="1" smtClean="0"/>
              <a:t>created</a:t>
            </a:r>
            <a:r>
              <a:rPr lang="sk-SK" dirty="0" smtClean="0"/>
              <a:t> </a:t>
            </a:r>
            <a:r>
              <a:rPr lang="en-US" dirty="0" smtClean="0"/>
              <a:t>components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more important </a:t>
            </a:r>
            <a:r>
              <a:rPr lang="en-US" b="1" dirty="0" smtClean="0"/>
              <a:t>a component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en-US" b="1" dirty="0" smtClean="0"/>
              <a:t>then </a:t>
            </a:r>
            <a:r>
              <a:rPr lang="en-US" b="1" dirty="0"/>
              <a:t>a programmer has better knowledge about </a:t>
            </a:r>
            <a:r>
              <a:rPr lang="en-US" b="1" dirty="0" smtClean="0"/>
              <a:t>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-&gt; processing source code repository </a:t>
            </a:r>
          </a:p>
          <a:p>
            <a:pPr marL="0" indent="0">
              <a:buNone/>
            </a:pPr>
            <a:r>
              <a:rPr lang="en-US" dirty="0" smtClean="0"/>
              <a:t>-&gt; searching for relevant functions for a given </a:t>
            </a:r>
            <a:br>
              <a:rPr lang="en-US" dirty="0" smtClean="0"/>
            </a:br>
            <a:r>
              <a:rPr lang="en-US" dirty="0" smtClean="0"/>
              <a:t>    programmer’s query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234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source code repository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k-SK" dirty="0"/>
          </a:p>
        </p:txBody>
      </p:sp>
      <p:pic>
        <p:nvPicPr>
          <p:cNvPr id="4" name="Picture 3" descr="D:\img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73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1085</Words>
  <Application>Microsoft Office PowerPoint</Application>
  <PresentationFormat>Předvádění na obrazovce (4:3)</PresentationFormat>
  <Paragraphs>249</Paragraphs>
  <Slides>32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Office Theme</vt:lpstr>
      <vt:lpstr>Search in Source Code Based  on Identifying Popular Fragments</vt:lpstr>
      <vt:lpstr>Motivation</vt:lpstr>
      <vt:lpstr>Concept / feature location</vt:lpstr>
      <vt:lpstr>Why popularity?</vt:lpstr>
      <vt:lpstr>Why popularity? /2</vt:lpstr>
      <vt:lpstr>What we do?</vt:lpstr>
      <vt:lpstr>How?</vt:lpstr>
      <vt:lpstr>Notability of created components</vt:lpstr>
      <vt:lpstr>Processing source code repository</vt:lpstr>
      <vt:lpstr>Index creator</vt:lpstr>
      <vt:lpstr>Processing source code repository</vt:lpstr>
      <vt:lpstr>Function graph creator</vt:lpstr>
      <vt:lpstr>Processing source code repository</vt:lpstr>
      <vt:lpstr>Ranking functional dependencies</vt:lpstr>
      <vt:lpstr>Processing source code repository</vt:lpstr>
      <vt:lpstr>Searching for relevant functions</vt:lpstr>
      <vt:lpstr>Phase#1</vt:lpstr>
      <vt:lpstr>Searching for relevant functions</vt:lpstr>
      <vt:lpstr>Phase#2</vt:lpstr>
      <vt:lpstr>Searching for relevant functions</vt:lpstr>
      <vt:lpstr>Phase#3</vt:lpstr>
      <vt:lpstr>Searching for relevant functions</vt:lpstr>
      <vt:lpstr>Evaluation</vt:lpstr>
      <vt:lpstr>Experiment#1</vt:lpstr>
      <vt:lpstr>Experiment#1</vt:lpstr>
      <vt:lpstr>Experiment#1</vt:lpstr>
      <vt:lpstr>Experiment#2</vt:lpstr>
      <vt:lpstr>Experiment#2</vt:lpstr>
      <vt:lpstr>Experiment#2</vt:lpstr>
      <vt:lpstr>Experiment#2</vt:lpstr>
      <vt:lpstr>Why we do that?</vt:lpstr>
      <vt:lpstr>Why we do that?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in Source Code Based  on Identifying Popular Fragments</dc:title>
  <dc:creator>Eduard Kuric</dc:creator>
  <cp:lastModifiedBy>Voksys</cp:lastModifiedBy>
  <cp:revision>41</cp:revision>
  <dcterms:created xsi:type="dcterms:W3CDTF">2013-01-27T16:29:06Z</dcterms:created>
  <dcterms:modified xsi:type="dcterms:W3CDTF">2013-01-28T09:47:31Z</dcterms:modified>
</cp:coreProperties>
</file>