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3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36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39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40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41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42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43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44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45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46.xml" ContentType="application/vnd.openxmlformats-officedocument.presentationml.notesSlide+xml"/>
  <Override PartName="/ppt/comments/comment15.xml" ContentType="application/vnd.openxmlformats-officedocument.presentationml.comments+xml"/>
  <Override PartName="/ppt/notesSlides/notesSlide47.xml" ContentType="application/vnd.openxmlformats-officedocument.presentationml.notesSlide+xml"/>
  <Override PartName="/ppt/comments/comment16.xml" ContentType="application/vnd.openxmlformats-officedocument.presentationml.comments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5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79" r:id="rId14"/>
    <p:sldId id="268" r:id="rId15"/>
    <p:sldId id="269" r:id="rId16"/>
    <p:sldId id="284" r:id="rId17"/>
    <p:sldId id="270" r:id="rId18"/>
    <p:sldId id="28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2" r:id="rId27"/>
    <p:sldId id="285" r:id="rId28"/>
    <p:sldId id="289" r:id="rId29"/>
    <p:sldId id="286" r:id="rId30"/>
    <p:sldId id="287" r:id="rId31"/>
    <p:sldId id="288" r:id="rId32"/>
    <p:sldId id="291" r:id="rId33"/>
    <p:sldId id="292" r:id="rId34"/>
    <p:sldId id="293" r:id="rId35"/>
    <p:sldId id="294" r:id="rId36"/>
    <p:sldId id="295" r:id="rId37"/>
    <p:sldId id="280" r:id="rId38"/>
    <p:sldId id="296" r:id="rId39"/>
    <p:sldId id="297" r:id="rId40"/>
    <p:sldId id="298" r:id="rId41"/>
    <p:sldId id="299" r:id="rId42"/>
    <p:sldId id="302" r:id="rId43"/>
    <p:sldId id="306" r:id="rId44"/>
    <p:sldId id="303" r:id="rId45"/>
    <p:sldId id="301" r:id="rId46"/>
    <p:sldId id="305" r:id="rId47"/>
    <p:sldId id="307" r:id="rId48"/>
    <p:sldId id="281" r:id="rId4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js Kozlovics" initials="SK" lastIdx="1" clrIdx="0">
    <p:extLst>
      <p:ext uri="{19B8F6BF-5375-455C-9EA6-DF929625EA0E}">
        <p15:presenceInfo xmlns:p15="http://schemas.microsoft.com/office/powerpoint/2012/main" userId="fc1e51c703920c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1-26T23:58:50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04941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3225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7111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1930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950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9112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9593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258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6488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2185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485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159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6906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533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7950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345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1580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92216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5609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5588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2984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74669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045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09683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06845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17973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9312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52328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370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704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8991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64675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1205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5958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77055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5672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98607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136762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4329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21843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90019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47638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8904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536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16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8254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523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2330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880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m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4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5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6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7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9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0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1.xm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2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3.xml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4.xml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5.xml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6.xml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1458748" y="1603237"/>
            <a:ext cx="5800500" cy="219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>
                <a:latin typeface="Georgia"/>
                <a:ea typeface="Georgia"/>
                <a:cs typeface="Georgia"/>
                <a:sym typeface="Georgia"/>
              </a:rPr>
              <a:t>The Orchestra of</a:t>
            </a:r>
          </a:p>
          <a:p>
            <a:pPr algn="ctr">
              <a:buNone/>
            </a:pPr>
            <a:r>
              <a:rPr lang="en" sz="3600">
                <a:latin typeface="Georgia"/>
                <a:ea typeface="Georgia"/>
                <a:cs typeface="Georgia"/>
                <a:sym typeface="Georgia"/>
              </a:rPr>
              <a:t>Multiple Model Repositories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Sergejs Kozlovičs</a:t>
            </a:r>
          </a:p>
          <a:p>
            <a:pPr algn="r"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sergejs.kozlovics@lumii.lv</a:t>
            </a:r>
          </a:p>
        </p:txBody>
      </p:sp>
      <p:cxnSp>
        <p:nvCxnSpPr>
          <p:cNvPr id="35" name="Shape 35"/>
          <p:cNvCxnSpPr/>
          <p:nvPr/>
        </p:nvCxnSpPr>
        <p:spPr>
          <a:xfrm>
            <a:off x="322950" y="60219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6" name="Shape 36"/>
          <p:cNvSpPr txBox="1"/>
          <p:nvPr/>
        </p:nvSpPr>
        <p:spPr>
          <a:xfrm>
            <a:off x="1171854" y="61051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Research Laboratory of Modeling and Software Technologies</a:t>
            </a:r>
          </a:p>
          <a:p>
            <a:pPr algn="r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7" name="Shape 37"/>
          <p:cNvSpPr/>
          <p:nvPr/>
        </p:nvSpPr>
        <p:spPr>
          <a:xfrm>
            <a:off x="5838394" y="220441"/>
            <a:ext cx="2928559" cy="70252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322950" y="223523"/>
            <a:ext cx="5409191" cy="69635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9" name="Shape 39"/>
          <p:cNvSpPr/>
          <p:nvPr/>
        </p:nvSpPr>
        <p:spPr>
          <a:xfrm>
            <a:off x="1874162" y="6055478"/>
            <a:ext cx="665042" cy="6650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/>
          <p:nvPr/>
        </p:nvSpPr>
        <p:spPr>
          <a:xfrm>
            <a:off x="6561876" y="1654412"/>
            <a:ext cx="2319173" cy="229038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41" name="Shape 41"/>
          <p:cNvSpPr/>
          <p:nvPr/>
        </p:nvSpPr>
        <p:spPr>
          <a:xfrm>
            <a:off x="469348" y="3471160"/>
            <a:ext cx="1218020" cy="95620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x="322950" y="2581026"/>
            <a:ext cx="663253" cy="942457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x="1126098" y="2831054"/>
            <a:ext cx="491409" cy="547403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x="1617507" y="3135288"/>
            <a:ext cx="587423" cy="587423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Technical Spaces</a:t>
            </a:r>
          </a:p>
          <a:p>
            <a:pPr lvl="0" rtl="0">
              <a:buNone/>
            </a:pPr>
            <a:r>
              <a:rPr lang="en" sz="2400"/>
              <a:t>(I. Kurtev, J. Bézivin, and M. Aksit; 2002, 2005)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70" name="Shape 170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71" name="Shape 171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2" name="Shape 172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73" name="Shape 173"/>
          <p:cNvSpPr/>
          <p:nvPr/>
        </p:nvSpPr>
        <p:spPr>
          <a:xfrm>
            <a:off x="322950" y="32335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UML metamodel</a:t>
            </a:r>
          </a:p>
        </p:txBody>
      </p:sp>
      <p:sp>
        <p:nvSpPr>
          <p:cNvPr id="174" name="Shape 174"/>
          <p:cNvSpPr/>
          <p:nvPr/>
        </p:nvSpPr>
        <p:spPr>
          <a:xfrm>
            <a:off x="322950" y="44386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UML model</a:t>
            </a:r>
          </a:p>
        </p:txBody>
      </p:sp>
      <p:sp>
        <p:nvSpPr>
          <p:cNvPr id="175" name="Shape 175"/>
          <p:cNvSpPr/>
          <p:nvPr/>
        </p:nvSpPr>
        <p:spPr>
          <a:xfrm>
            <a:off x="322950" y="201733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MOF</a:t>
            </a:r>
          </a:p>
        </p:txBody>
      </p:sp>
      <p:cxnSp>
        <p:nvCxnSpPr>
          <p:cNvPr id="176" name="Shape 176"/>
          <p:cNvCxnSpPr>
            <a:stCxn id="174" idx="0"/>
            <a:endCxn id="173" idx="2"/>
          </p:cNvCxnSpPr>
          <p:nvPr/>
        </p:nvCxnSpPr>
        <p:spPr>
          <a:xfrm>
            <a:off x="1127550" y="3835056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77" name="Shape 177"/>
          <p:cNvCxnSpPr>
            <a:stCxn id="173" idx="0"/>
            <a:endCxn id="175" idx="2"/>
          </p:cNvCxnSpPr>
          <p:nvPr/>
        </p:nvCxnSpPr>
        <p:spPr>
          <a:xfrm>
            <a:off x="1127550" y="2618831"/>
            <a:ext cx="0" cy="6147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78" name="Shape 178"/>
          <p:cNvCxnSpPr>
            <a:endCxn id="175" idx="3"/>
          </p:cNvCxnSpPr>
          <p:nvPr/>
        </p:nvCxnSpPr>
        <p:spPr>
          <a:xfrm rot="10800000">
            <a:off x="1932150" y="2318081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9" name="Shape 179"/>
          <p:cNvCxnSpPr/>
          <p:nvPr/>
        </p:nvCxnSpPr>
        <p:spPr>
          <a:xfrm>
            <a:off x="2381325" y="2075499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0" name="Shape 180"/>
          <p:cNvCxnSpPr/>
          <p:nvPr/>
        </p:nvCxnSpPr>
        <p:spPr>
          <a:xfrm>
            <a:off x="1945175" y="2075450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1" name="Shape 181"/>
          <p:cNvSpPr txBox="1"/>
          <p:nvPr/>
        </p:nvSpPr>
        <p:spPr>
          <a:xfrm>
            <a:off x="1127550" y="3908256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127550" y="2697594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932150" y="2316100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69550" y="5351050"/>
            <a:ext cx="11160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 b="1"/>
              <a:t>MOF TS</a:t>
            </a:r>
          </a:p>
        </p:txBody>
      </p:sp>
      <p:sp>
        <p:nvSpPr>
          <p:cNvPr id="185" name="Shape 185"/>
          <p:cNvSpPr/>
          <p:nvPr/>
        </p:nvSpPr>
        <p:spPr>
          <a:xfrm>
            <a:off x="3177718" y="32335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OWL classes</a:t>
            </a:r>
          </a:p>
        </p:txBody>
      </p:sp>
      <p:sp>
        <p:nvSpPr>
          <p:cNvPr id="186" name="Shape 186"/>
          <p:cNvSpPr/>
          <p:nvPr/>
        </p:nvSpPr>
        <p:spPr>
          <a:xfrm>
            <a:off x="3177718" y="44386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OWL individuals</a:t>
            </a:r>
          </a:p>
        </p:txBody>
      </p:sp>
      <p:sp>
        <p:nvSpPr>
          <p:cNvPr id="187" name="Shape 187"/>
          <p:cNvSpPr/>
          <p:nvPr/>
        </p:nvSpPr>
        <p:spPr>
          <a:xfrm>
            <a:off x="3177718" y="201733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OWL DL</a:t>
            </a:r>
          </a:p>
        </p:txBody>
      </p:sp>
      <p:cxnSp>
        <p:nvCxnSpPr>
          <p:cNvPr id="188" name="Shape 188"/>
          <p:cNvCxnSpPr>
            <a:stCxn id="186" idx="0"/>
            <a:endCxn id="185" idx="2"/>
          </p:cNvCxnSpPr>
          <p:nvPr/>
        </p:nvCxnSpPr>
        <p:spPr>
          <a:xfrm>
            <a:off x="3982318" y="3835056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89" name="Shape 189"/>
          <p:cNvCxnSpPr>
            <a:stCxn id="185" idx="0"/>
            <a:endCxn id="187" idx="2"/>
          </p:cNvCxnSpPr>
          <p:nvPr/>
        </p:nvCxnSpPr>
        <p:spPr>
          <a:xfrm>
            <a:off x="3982318" y="2618831"/>
            <a:ext cx="0" cy="6147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90" name="Shape 190"/>
          <p:cNvCxnSpPr>
            <a:endCxn id="187" idx="3"/>
          </p:cNvCxnSpPr>
          <p:nvPr/>
        </p:nvCxnSpPr>
        <p:spPr>
          <a:xfrm rot="10800000">
            <a:off x="4786918" y="2318081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5236093" y="2075499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2" name="Shape 192"/>
          <p:cNvCxnSpPr/>
          <p:nvPr/>
        </p:nvCxnSpPr>
        <p:spPr>
          <a:xfrm>
            <a:off x="4799943" y="2075450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3" name="Shape 193"/>
          <p:cNvSpPr txBox="1"/>
          <p:nvPr/>
        </p:nvSpPr>
        <p:spPr>
          <a:xfrm>
            <a:off x="3982318" y="3908256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3982318" y="2697594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4786918" y="2316100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236368" y="5351050"/>
            <a:ext cx="14918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b="1"/>
              <a:t>RDF/OWL TS</a:t>
            </a:r>
          </a:p>
        </p:txBody>
      </p:sp>
      <p:sp>
        <p:nvSpPr>
          <p:cNvPr id="197" name="Shape 197"/>
          <p:cNvSpPr/>
          <p:nvPr/>
        </p:nvSpPr>
        <p:spPr>
          <a:xfrm>
            <a:off x="6084843" y="32335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ER-model (DB schema)</a:t>
            </a:r>
          </a:p>
        </p:txBody>
      </p:sp>
      <p:sp>
        <p:nvSpPr>
          <p:cNvPr id="198" name="Shape 198"/>
          <p:cNvSpPr/>
          <p:nvPr/>
        </p:nvSpPr>
        <p:spPr>
          <a:xfrm>
            <a:off x="6084843" y="44386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DB rows</a:t>
            </a:r>
          </a:p>
        </p:txBody>
      </p:sp>
      <p:sp>
        <p:nvSpPr>
          <p:cNvPr id="199" name="Shape 199"/>
          <p:cNvSpPr/>
          <p:nvPr/>
        </p:nvSpPr>
        <p:spPr>
          <a:xfrm>
            <a:off x="6084843" y="201733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DB system tables</a:t>
            </a:r>
          </a:p>
        </p:txBody>
      </p:sp>
      <p:cxnSp>
        <p:nvCxnSpPr>
          <p:cNvPr id="200" name="Shape 200"/>
          <p:cNvCxnSpPr>
            <a:stCxn id="198" idx="0"/>
            <a:endCxn id="197" idx="2"/>
          </p:cNvCxnSpPr>
          <p:nvPr/>
        </p:nvCxnSpPr>
        <p:spPr>
          <a:xfrm>
            <a:off x="6889443" y="3835056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01" name="Shape 201"/>
          <p:cNvCxnSpPr>
            <a:stCxn id="197" idx="0"/>
            <a:endCxn id="199" idx="2"/>
          </p:cNvCxnSpPr>
          <p:nvPr/>
        </p:nvCxnSpPr>
        <p:spPr>
          <a:xfrm>
            <a:off x="6889443" y="2618831"/>
            <a:ext cx="0" cy="6147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02" name="Shape 202"/>
          <p:cNvCxnSpPr>
            <a:endCxn id="199" idx="3"/>
          </p:cNvCxnSpPr>
          <p:nvPr/>
        </p:nvCxnSpPr>
        <p:spPr>
          <a:xfrm rot="10800000">
            <a:off x="7694043" y="2318081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3" name="Shape 203"/>
          <p:cNvCxnSpPr/>
          <p:nvPr/>
        </p:nvCxnSpPr>
        <p:spPr>
          <a:xfrm>
            <a:off x="8143218" y="2075499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/>
          <p:nvPr/>
        </p:nvCxnSpPr>
        <p:spPr>
          <a:xfrm>
            <a:off x="7707068" y="2075450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5" name="Shape 205"/>
          <p:cNvSpPr txBox="1"/>
          <p:nvPr/>
        </p:nvSpPr>
        <p:spPr>
          <a:xfrm>
            <a:off x="6889443" y="3908256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6889443" y="2697606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7694043" y="2316100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6143493" y="5351050"/>
            <a:ext cx="16875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b="1"/>
              <a:t>Relational DB 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Technical Spaces (cont.)</a:t>
            </a:r>
          </a:p>
          <a:p>
            <a:pPr lvl="0" rtl="0">
              <a:buNone/>
            </a:pPr>
            <a:r>
              <a:rPr lang="en" sz="2400"/>
              <a:t>(I. Kurtev, J. Bézivin, and M. Aksit; 2002, 2005)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16" name="Shape 216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7" name="Shape 217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18" name="Shape 218"/>
          <p:cNvSpPr/>
          <p:nvPr/>
        </p:nvSpPr>
        <p:spPr>
          <a:xfrm>
            <a:off x="1751700" y="312828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XML schema</a:t>
            </a:r>
          </a:p>
          <a:p>
            <a:pPr lvl="0" algn="ctr" rtl="0">
              <a:buNone/>
            </a:pPr>
            <a:r>
              <a:rPr lang="en" sz="1800"/>
              <a:t>(.xsd)</a:t>
            </a:r>
          </a:p>
        </p:txBody>
      </p:sp>
      <p:sp>
        <p:nvSpPr>
          <p:cNvPr id="219" name="Shape 219"/>
          <p:cNvSpPr/>
          <p:nvPr/>
        </p:nvSpPr>
        <p:spPr>
          <a:xfrm>
            <a:off x="1751700" y="433338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XML document</a:t>
            </a:r>
          </a:p>
        </p:txBody>
      </p:sp>
      <p:sp>
        <p:nvSpPr>
          <p:cNvPr id="220" name="Shape 220"/>
          <p:cNvSpPr/>
          <p:nvPr/>
        </p:nvSpPr>
        <p:spPr>
          <a:xfrm>
            <a:off x="1751700" y="1716542"/>
            <a:ext cx="1609200" cy="797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XML metaschema</a:t>
            </a:r>
          </a:p>
          <a:p>
            <a:pPr lvl="0" algn="ctr" rtl="0">
              <a:buNone/>
            </a:pPr>
            <a:r>
              <a:rPr lang="en" sz="1800"/>
              <a:t>(XSD.xsd)</a:t>
            </a:r>
          </a:p>
        </p:txBody>
      </p:sp>
      <p:cxnSp>
        <p:nvCxnSpPr>
          <p:cNvPr id="221" name="Shape 221"/>
          <p:cNvCxnSpPr>
            <a:stCxn id="219" idx="0"/>
            <a:endCxn id="218" idx="2"/>
          </p:cNvCxnSpPr>
          <p:nvPr/>
        </p:nvCxnSpPr>
        <p:spPr>
          <a:xfrm>
            <a:off x="2556300" y="3729781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22" name="Shape 222"/>
          <p:cNvCxnSpPr>
            <a:stCxn id="218" idx="0"/>
            <a:endCxn id="220" idx="2"/>
          </p:cNvCxnSpPr>
          <p:nvPr/>
        </p:nvCxnSpPr>
        <p:spPr>
          <a:xfrm>
            <a:off x="2556300" y="2513642"/>
            <a:ext cx="0" cy="61463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23" name="Shape 223"/>
          <p:cNvCxnSpPr/>
          <p:nvPr/>
        </p:nvCxnSpPr>
        <p:spPr>
          <a:xfrm rot="10800000">
            <a:off x="3367475" y="2206206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4" name="Shape 224"/>
          <p:cNvCxnSpPr/>
          <p:nvPr/>
        </p:nvCxnSpPr>
        <p:spPr>
          <a:xfrm>
            <a:off x="3810075" y="1970224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5" name="Shape 225"/>
          <p:cNvCxnSpPr/>
          <p:nvPr/>
        </p:nvCxnSpPr>
        <p:spPr>
          <a:xfrm>
            <a:off x="3373925" y="1970175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6" name="Shape 226"/>
          <p:cNvSpPr txBox="1"/>
          <p:nvPr/>
        </p:nvSpPr>
        <p:spPr>
          <a:xfrm>
            <a:off x="2556300" y="3802981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2556300" y="2592319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3360900" y="2210825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998300" y="5245775"/>
            <a:ext cx="11160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b="1"/>
              <a:t>XML TS</a:t>
            </a:r>
          </a:p>
        </p:txBody>
      </p:sp>
      <p:sp>
        <p:nvSpPr>
          <p:cNvPr id="230" name="Shape 230"/>
          <p:cNvSpPr/>
          <p:nvPr/>
        </p:nvSpPr>
        <p:spPr>
          <a:xfrm>
            <a:off x="5042593" y="312828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Java grammar</a:t>
            </a:r>
          </a:p>
        </p:txBody>
      </p:sp>
      <p:sp>
        <p:nvSpPr>
          <p:cNvPr id="231" name="Shape 231"/>
          <p:cNvSpPr/>
          <p:nvPr/>
        </p:nvSpPr>
        <p:spPr>
          <a:xfrm>
            <a:off x="5042593" y="433338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Java program</a:t>
            </a:r>
          </a:p>
        </p:txBody>
      </p:sp>
      <p:sp>
        <p:nvSpPr>
          <p:cNvPr id="232" name="Shape 232"/>
          <p:cNvSpPr/>
          <p:nvPr/>
        </p:nvSpPr>
        <p:spPr>
          <a:xfrm>
            <a:off x="5042593" y="1716542"/>
            <a:ext cx="1609200" cy="797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BNF</a:t>
            </a:r>
          </a:p>
        </p:txBody>
      </p:sp>
      <p:cxnSp>
        <p:nvCxnSpPr>
          <p:cNvPr id="233" name="Shape 233"/>
          <p:cNvCxnSpPr>
            <a:stCxn id="231" idx="0"/>
            <a:endCxn id="230" idx="2"/>
          </p:cNvCxnSpPr>
          <p:nvPr/>
        </p:nvCxnSpPr>
        <p:spPr>
          <a:xfrm>
            <a:off x="5847193" y="3729781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34" name="Shape 234"/>
          <p:cNvCxnSpPr>
            <a:stCxn id="230" idx="0"/>
            <a:endCxn id="232" idx="2"/>
          </p:cNvCxnSpPr>
          <p:nvPr/>
        </p:nvCxnSpPr>
        <p:spPr>
          <a:xfrm>
            <a:off x="5847193" y="2513642"/>
            <a:ext cx="0" cy="61463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235" name="Shape 235"/>
          <p:cNvCxnSpPr/>
          <p:nvPr/>
        </p:nvCxnSpPr>
        <p:spPr>
          <a:xfrm rot="10800000">
            <a:off x="6602229" y="2212806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6" name="Shape 236"/>
          <p:cNvCxnSpPr/>
          <p:nvPr/>
        </p:nvCxnSpPr>
        <p:spPr>
          <a:xfrm>
            <a:off x="7100968" y="1970224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7" name="Shape 237"/>
          <p:cNvCxnSpPr/>
          <p:nvPr/>
        </p:nvCxnSpPr>
        <p:spPr>
          <a:xfrm>
            <a:off x="6664818" y="1970175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8" name="Shape 238"/>
          <p:cNvSpPr txBox="1"/>
          <p:nvPr/>
        </p:nvSpPr>
        <p:spPr>
          <a:xfrm>
            <a:off x="5847193" y="3802981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847193" y="2592319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6664818" y="2210825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980943" y="5245775"/>
            <a:ext cx="17324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b="1"/>
              <a:t>Grammarware 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dirty="0" smtClean="0"/>
              <a:t>Why different technical spaces?</a:t>
            </a:r>
            <a:endParaRPr lang="en" dirty="0"/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74133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TS </a:t>
            </a:r>
            <a:r>
              <a:rPr lang="en-US" dirty="0" smtClean="0"/>
              <a:t>can be more </a:t>
            </a:r>
            <a:r>
              <a:rPr lang="en-US" dirty="0"/>
              <a:t>suitable </a:t>
            </a:r>
            <a:r>
              <a:rPr lang="en-US" dirty="0" smtClean="0"/>
              <a:t>than another</a:t>
            </a:r>
          </a:p>
          <a:p>
            <a:r>
              <a:rPr lang="en-US" dirty="0" smtClean="0"/>
              <a:t>Reusing skills and knowledge of a familiar TS</a:t>
            </a:r>
          </a:p>
          <a:p>
            <a:r>
              <a:rPr lang="en-US" dirty="0" smtClean="0"/>
              <a:t>A </a:t>
            </a:r>
            <a:r>
              <a:rPr lang="en-US" dirty="0"/>
              <a:t>capability not available in a desired TS can be borrowed from another </a:t>
            </a:r>
            <a:r>
              <a:rPr lang="en-US" dirty="0" smtClean="0"/>
              <a:t>TS</a:t>
            </a:r>
            <a:endParaRPr dirty="0"/>
          </a:p>
        </p:txBody>
      </p:sp>
      <p:sp>
        <p:nvSpPr>
          <p:cNvPr id="372" name="Shape 37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73" name="Shape 37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74" name="Shape 37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75" name="Shape 37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TS interoperability</a:t>
            </a:r>
            <a:endParaRPr lang="en" dirty="0"/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Offline solution: using projectors and </a:t>
            </a:r>
            <a:r>
              <a:rPr lang="en-US" dirty="0"/>
              <a:t>extractors (</a:t>
            </a:r>
            <a:r>
              <a:rPr lang="en-US" dirty="0" err="1" smtClean="0"/>
              <a:t>B´ezivin</a:t>
            </a:r>
            <a:r>
              <a:rPr lang="en-US" dirty="0" smtClean="0"/>
              <a:t> et al.)</a:t>
            </a:r>
          </a:p>
          <a:p>
            <a:endParaRPr lang="en-US" dirty="0"/>
          </a:p>
          <a:p>
            <a:r>
              <a:rPr lang="en-US" dirty="0" smtClean="0"/>
              <a:t>“Online” (On-the-fly) solution: this paper!</a:t>
            </a:r>
          </a:p>
          <a:p>
            <a:pPr lvl="1"/>
            <a:r>
              <a:rPr lang="en-US" dirty="0" smtClean="0"/>
              <a:t>No deep copying of the data is required!</a:t>
            </a:r>
            <a:endParaRPr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Problem 1: Numerous different repositories</a:t>
            </a:r>
            <a:endParaRPr lang="en" dirty="0"/>
          </a:p>
        </p:txBody>
      </p:sp>
      <p:sp>
        <p:nvSpPr>
          <p:cNvPr id="247" name="Shape 247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49" name="Shape 249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50" name="Shape 250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51" name="Shape 251"/>
          <p:cNvSpPr/>
          <p:nvPr/>
        </p:nvSpPr>
        <p:spPr>
          <a:xfrm>
            <a:off x="941850" y="2162116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52" name="Shape 252"/>
          <p:cNvSpPr/>
          <p:nvPr/>
        </p:nvSpPr>
        <p:spPr>
          <a:xfrm>
            <a:off x="1792747" y="2425634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53" name="Shape 253"/>
          <p:cNvSpPr/>
          <p:nvPr/>
        </p:nvSpPr>
        <p:spPr>
          <a:xfrm>
            <a:off x="2545344" y="2719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54" name="Shape 254"/>
          <p:cNvSpPr txBox="1"/>
          <p:nvPr/>
        </p:nvSpPr>
        <p:spPr>
          <a:xfrm>
            <a:off x="729000" y="4854725"/>
            <a:ext cx="7101599" cy="788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/>
              <a:t>See Table 1 in the paper!</a:t>
            </a:r>
          </a:p>
        </p:txBody>
      </p:sp>
      <p:sp>
        <p:nvSpPr>
          <p:cNvPr id="255" name="Shape 255"/>
          <p:cNvSpPr/>
          <p:nvPr/>
        </p:nvSpPr>
        <p:spPr>
          <a:xfrm>
            <a:off x="1620919" y="318181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56" name="Shape 256"/>
          <p:cNvSpPr/>
          <p:nvPr/>
        </p:nvSpPr>
        <p:spPr>
          <a:xfrm>
            <a:off x="492784" y="3303672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57" name="Shape 257"/>
          <p:cNvSpPr/>
          <p:nvPr/>
        </p:nvSpPr>
        <p:spPr>
          <a:xfrm>
            <a:off x="871420" y="4030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58" name="Shape 258"/>
          <p:cNvSpPr/>
          <p:nvPr/>
        </p:nvSpPr>
        <p:spPr>
          <a:xfrm>
            <a:off x="3294843" y="184425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59" name="Shape 259"/>
          <p:cNvSpPr/>
          <p:nvPr/>
        </p:nvSpPr>
        <p:spPr>
          <a:xfrm>
            <a:off x="2580558" y="3701968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60" name="Shape 260"/>
          <p:cNvSpPr/>
          <p:nvPr/>
        </p:nvSpPr>
        <p:spPr>
          <a:xfrm>
            <a:off x="3396242" y="3181810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Repositories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67" name="Shape 267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68" name="Shape 268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9" name="Shape 269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70" name="Shape 270"/>
          <p:cNvSpPr/>
          <p:nvPr/>
        </p:nvSpPr>
        <p:spPr>
          <a:xfrm>
            <a:off x="941850" y="2162116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1" name="Shape 271"/>
          <p:cNvSpPr/>
          <p:nvPr/>
        </p:nvSpPr>
        <p:spPr>
          <a:xfrm>
            <a:off x="1792747" y="2425634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2" name="Shape 272"/>
          <p:cNvSpPr/>
          <p:nvPr/>
        </p:nvSpPr>
        <p:spPr>
          <a:xfrm>
            <a:off x="2545344" y="2719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73" name="Shape 273"/>
          <p:cNvSpPr txBox="1"/>
          <p:nvPr/>
        </p:nvSpPr>
        <p:spPr>
          <a:xfrm>
            <a:off x="729000" y="4854725"/>
            <a:ext cx="7101599" cy="788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See Table 1 in the paper!</a:t>
            </a:r>
          </a:p>
        </p:txBody>
      </p:sp>
      <p:sp>
        <p:nvSpPr>
          <p:cNvPr id="274" name="Shape 274"/>
          <p:cNvSpPr/>
          <p:nvPr/>
        </p:nvSpPr>
        <p:spPr>
          <a:xfrm>
            <a:off x="1620919" y="318181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5" name="Shape 275"/>
          <p:cNvSpPr/>
          <p:nvPr/>
        </p:nvSpPr>
        <p:spPr>
          <a:xfrm>
            <a:off x="492784" y="3303672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6" name="Shape 276"/>
          <p:cNvSpPr/>
          <p:nvPr/>
        </p:nvSpPr>
        <p:spPr>
          <a:xfrm>
            <a:off x="871420" y="4030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77" name="Shape 277"/>
          <p:cNvSpPr/>
          <p:nvPr/>
        </p:nvSpPr>
        <p:spPr>
          <a:xfrm>
            <a:off x="3294843" y="184425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8" name="Shape 278"/>
          <p:cNvSpPr/>
          <p:nvPr/>
        </p:nvSpPr>
        <p:spPr>
          <a:xfrm>
            <a:off x="2580558" y="3701968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9" name="Shape 279"/>
          <p:cNvSpPr/>
          <p:nvPr/>
        </p:nvSpPr>
        <p:spPr>
          <a:xfrm>
            <a:off x="3396242" y="3181810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80" name="Shape 280"/>
          <p:cNvSpPr txBox="1"/>
          <p:nvPr/>
        </p:nvSpPr>
        <p:spPr>
          <a:xfrm>
            <a:off x="4562975" y="1844250"/>
            <a:ext cx="4349400" cy="3600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MOF TS: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EMF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CDO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MDR (NetBeans)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Enchanced Model Repository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MetaMart Metadata Repository</a:t>
            </a:r>
          </a:p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JR</a:t>
            </a:r>
          </a:p>
          <a:p>
            <a:pPr marL="457200" lvl="0" indent="-31750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/>
              <a:t>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Repositories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67" name="Shape 267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68" name="Shape 268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9" name="Shape 269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70" name="Shape 270"/>
          <p:cNvSpPr/>
          <p:nvPr/>
        </p:nvSpPr>
        <p:spPr>
          <a:xfrm>
            <a:off x="941850" y="2162116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1" name="Shape 271"/>
          <p:cNvSpPr/>
          <p:nvPr/>
        </p:nvSpPr>
        <p:spPr>
          <a:xfrm>
            <a:off x="1792747" y="2425634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2" name="Shape 272"/>
          <p:cNvSpPr/>
          <p:nvPr/>
        </p:nvSpPr>
        <p:spPr>
          <a:xfrm>
            <a:off x="2545344" y="2719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74" name="Shape 274"/>
          <p:cNvSpPr/>
          <p:nvPr/>
        </p:nvSpPr>
        <p:spPr>
          <a:xfrm>
            <a:off x="1620919" y="318181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5" name="Shape 275"/>
          <p:cNvSpPr/>
          <p:nvPr/>
        </p:nvSpPr>
        <p:spPr>
          <a:xfrm>
            <a:off x="492784" y="3303672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6" name="Shape 276"/>
          <p:cNvSpPr/>
          <p:nvPr/>
        </p:nvSpPr>
        <p:spPr>
          <a:xfrm>
            <a:off x="871420" y="4030026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77" name="Shape 277"/>
          <p:cNvSpPr/>
          <p:nvPr/>
        </p:nvSpPr>
        <p:spPr>
          <a:xfrm>
            <a:off x="3294843" y="1844250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8" name="Shape 278"/>
          <p:cNvSpPr/>
          <p:nvPr/>
        </p:nvSpPr>
        <p:spPr>
          <a:xfrm>
            <a:off x="2580558" y="3701968"/>
            <a:ext cx="679069" cy="756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79" name="Shape 279"/>
          <p:cNvSpPr/>
          <p:nvPr/>
        </p:nvSpPr>
        <p:spPr>
          <a:xfrm>
            <a:off x="3396242" y="3181810"/>
            <a:ext cx="749498" cy="74949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80" name="Shape 280"/>
          <p:cNvSpPr txBox="1"/>
          <p:nvPr/>
        </p:nvSpPr>
        <p:spPr>
          <a:xfrm>
            <a:off x="4562975" y="1844250"/>
            <a:ext cx="4349400" cy="3600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 smtClean="0"/>
              <a:t>The solution is a univeral Repository Access API, RAAPI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US" sz="2400" b="1" dirty="0"/>
              <a:t>t</a:t>
            </a:r>
            <a:r>
              <a:rPr lang="en" sz="2400" b="1" dirty="0" smtClean="0"/>
              <a:t>da.lumii.lv/raapi.html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endParaRPr lang="en" sz="2400" b="1" dirty="0"/>
          </a:p>
        </p:txBody>
      </p:sp>
    </p:spTree>
    <p:extLst>
      <p:ext uri="{BB962C8B-B14F-4D97-AF65-F5344CB8AC3E}">
        <p14:creationId xmlns:p14="http://schemas.microsoft.com/office/powerpoint/2010/main" val="12839029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87200" y="425027"/>
            <a:ext cx="8229600" cy="67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Problem 2: Ontological meta-levels</a:t>
            </a:r>
            <a:endParaRPr lang="en" dirty="0"/>
          </a:p>
        </p:txBody>
      </p:sp>
      <p:sp>
        <p:nvSpPr>
          <p:cNvPr id="286" name="Shape 286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88" name="Shape 288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89" name="Shape 289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90" name="Shape 290"/>
          <p:cNvSpPr/>
          <p:nvPr/>
        </p:nvSpPr>
        <p:spPr>
          <a:xfrm>
            <a:off x="0" y="1101827"/>
            <a:ext cx="4584571" cy="486439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87200" y="425027"/>
            <a:ext cx="8229600" cy="67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Ontological meta-levels</a:t>
            </a:r>
            <a:endParaRPr lang="en" dirty="0"/>
          </a:p>
        </p:txBody>
      </p:sp>
      <p:sp>
        <p:nvSpPr>
          <p:cNvPr id="286" name="Shape 286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88" name="Shape 288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89" name="Shape 289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90" name="Shape 290"/>
          <p:cNvSpPr/>
          <p:nvPr/>
        </p:nvSpPr>
        <p:spPr>
          <a:xfrm>
            <a:off x="0" y="1101827"/>
            <a:ext cx="4584571" cy="486439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91" name="Shape 291"/>
          <p:cNvSpPr/>
          <p:nvPr/>
        </p:nvSpPr>
        <p:spPr>
          <a:xfrm>
            <a:off x="4584571" y="1104788"/>
            <a:ext cx="4578421" cy="485847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581436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Meta-Levels (Ontological)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525000"/>
            <a:ext cx="8229600" cy="78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A meta-metamodel that supports infinitely many ontological meta-levels (used by the JR repository):</a:t>
            </a:r>
          </a:p>
          <a:p>
            <a:endParaRPr lang="en" sz="2400" dirty="0"/>
          </a:p>
        </p:txBody>
      </p:sp>
      <p:sp>
        <p:nvSpPr>
          <p:cNvPr id="298" name="Shape 298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299" name="Shape 299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00" name="Shape 300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01" name="Shape 301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02" name="Shape 302"/>
          <p:cNvSpPr/>
          <p:nvPr/>
        </p:nvSpPr>
        <p:spPr>
          <a:xfrm>
            <a:off x="553875" y="2441650"/>
            <a:ext cx="8096250" cy="37147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``Orchestra'' Metaphor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Orchestra: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musical instruments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playing simultaneously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/>
              <a:t>002</a:t>
            </a:r>
          </a:p>
        </p:txBody>
      </p:sp>
      <p:cxnSp>
        <p:nvCxnSpPr>
          <p:cNvPr id="62" name="Shape 6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63" name="Shape 6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4" name="Shape 6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65" name="Shape 65"/>
          <p:cNvSpPr/>
          <p:nvPr/>
        </p:nvSpPr>
        <p:spPr>
          <a:xfrm>
            <a:off x="6714841" y="1600200"/>
            <a:ext cx="1811977" cy="178954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Meta-Levels (Ontological)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457200" y="1525000"/>
            <a:ext cx="8229600" cy="78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A meta-metamodel that supports </a:t>
            </a:r>
            <a:r>
              <a:rPr lang="en" sz="2400" b="1" dirty="0"/>
              <a:t>infinitely many</a:t>
            </a:r>
            <a:r>
              <a:rPr lang="en" sz="2400" dirty="0"/>
              <a:t> ontological meta-levels (used by the JR repository):</a:t>
            </a:r>
          </a:p>
          <a:p>
            <a:endParaRPr lang="en" sz="2400" dirty="0"/>
          </a:p>
        </p:txBody>
      </p:sp>
      <p:sp>
        <p:nvSpPr>
          <p:cNvPr id="309" name="Shape 309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10" name="Shape 310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11" name="Shape 311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2" name="Shape 312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13" name="Shape 313"/>
          <p:cNvSpPr/>
          <p:nvPr/>
        </p:nvSpPr>
        <p:spPr>
          <a:xfrm>
            <a:off x="553875" y="2441650"/>
            <a:ext cx="8096250" cy="37147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14" name="Shape 314"/>
          <p:cNvSpPr/>
          <p:nvPr/>
        </p:nvSpPr>
        <p:spPr>
          <a:xfrm>
            <a:off x="3729800" y="2376225"/>
            <a:ext cx="1594200" cy="37298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Meta-Levels (Ontological)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90425"/>
            <a:ext cx="8033999" cy="427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OWL Full also supports infinitely many ontological meta-levels.</a:t>
            </a:r>
          </a:p>
          <a:p>
            <a:endParaRPr lang="en"/>
          </a:p>
        </p:txBody>
      </p:sp>
      <p:sp>
        <p:nvSpPr>
          <p:cNvPr id="321" name="Shape 32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22" name="Shape 32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23" name="Shape 32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4" name="Shape 32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Shostaks' conjecture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It is difficult for a human to think at more than two meta-levels at a time.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Still, it is pretty easy for a human to focus on any two adjacent meta-levels.</a:t>
            </a:r>
          </a:p>
          <a:p>
            <a:endParaRPr lang="en"/>
          </a:p>
        </p:txBody>
      </p:sp>
      <p:sp>
        <p:nvSpPr>
          <p:cNvPr id="331" name="Shape 33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32" name="Shape 33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33" name="Shape 33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34" name="Shape 33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Shostaks' conjecture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It is difficult for a human to think at more than two meta-levels at a time.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Still, it is pretty easy for a human to focus on any two adjacent meta-levels.</a:t>
            </a:r>
          </a:p>
          <a:p>
            <a:endParaRPr lang="en"/>
          </a:p>
        </p:txBody>
      </p:sp>
      <p:sp>
        <p:nvSpPr>
          <p:cNvPr id="341" name="Shape 34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42" name="Shape 34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43" name="Shape 34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44" name="Shape 34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45" name="Shape 345"/>
          <p:cNvSpPr/>
          <p:nvPr/>
        </p:nvSpPr>
        <p:spPr>
          <a:xfrm>
            <a:off x="4000500" y="0"/>
            <a:ext cx="5143499" cy="68579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" name="TextBox 1"/>
          <p:cNvSpPr txBox="1"/>
          <p:nvPr/>
        </p:nvSpPr>
        <p:spPr>
          <a:xfrm>
            <a:off x="5072479" y="4696090"/>
            <a:ext cx="29995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solidFill>
                  <a:schemeClr val="bg1"/>
                </a:solidFill>
              </a:rPr>
              <a:t>Agris Šostaks</a:t>
            </a:r>
          </a:p>
          <a:p>
            <a:r>
              <a:rPr lang="lv-LV" sz="2800" dirty="0">
                <a:solidFill>
                  <a:schemeClr val="bg1"/>
                </a:solidFill>
              </a:rPr>
              <a:t>a</a:t>
            </a:r>
            <a:r>
              <a:rPr lang="lv-LV" sz="2800" dirty="0" smtClean="0">
                <a:solidFill>
                  <a:schemeClr val="bg1"/>
                </a:solidFill>
              </a:rPr>
              <a:t>t SOFSEM 2012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690425"/>
            <a:ext cx="8033999" cy="427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divide the repository into two parts: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M3 contating the meta-metamodel; </a:t>
            </a:r>
          </a:p>
          <a:p>
            <a:pPr lvl="0" rtl="0">
              <a:buNone/>
            </a:pPr>
            <a:r>
              <a:rPr lang="en"/>
              <a:t>fixed for a particular repository/technical space;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all other data (either M2+M1 or multiple ontological meta-levels)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53" name="Shape 35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54" name="Shape 35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Dealing with Šostaks' conjecture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Dealing with Šostaks' conjecture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63" name="Shape 36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4" name="Shape 36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65" name="Shape 365"/>
          <p:cNvSpPr/>
          <p:nvPr/>
        </p:nvSpPr>
        <p:spPr>
          <a:xfrm>
            <a:off x="514346" y="1560536"/>
            <a:ext cx="8115308" cy="319433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" name="TextBox 1"/>
          <p:cNvSpPr txBox="1"/>
          <p:nvPr/>
        </p:nvSpPr>
        <p:spPr>
          <a:xfrm>
            <a:off x="971546" y="4741039"/>
            <a:ext cx="8172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RAAPI is designed to work with any two adjacent meta-levels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Switching between levels and mixing them is possible by, e.g., passing a reference to a class when a reference to an object is expected.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Idea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270452" y="1560536"/>
            <a:ext cx="4873548" cy="39313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lv-LV" sz="2400" dirty="0" smtClean="0"/>
              <a:t>The kernel represents all repositories as one big virtual repository.</a:t>
            </a:r>
          </a:p>
          <a:p>
            <a:r>
              <a:rPr lang="lv-LV" sz="2400" dirty="0" smtClean="0"/>
              <a:t>The </a:t>
            </a:r>
            <a:r>
              <a:rPr lang="lv-LV" sz="2400" dirty="0"/>
              <a:t>k</a:t>
            </a:r>
            <a:r>
              <a:rPr lang="en-US" sz="2400" dirty="0" err="1" smtClean="0"/>
              <a:t>ernel</a:t>
            </a:r>
            <a:r>
              <a:rPr lang="en-US" sz="2400" dirty="0" smtClean="0"/>
              <a:t> </a:t>
            </a:r>
            <a:r>
              <a:rPr lang="lv-LV" sz="2400" dirty="0" smtClean="0"/>
              <a:t>substitutes native references (integers) of each repository by globally unique proxy references.</a:t>
            </a:r>
            <a:endParaRPr lang="en-US" sz="2400" dirty="0" smtClean="0"/>
          </a:p>
          <a:p>
            <a:r>
              <a:rPr lang="en-US" sz="2400" dirty="0" smtClean="0"/>
              <a:t>Inter-repository links are stored in the pivot repository.</a:t>
            </a:r>
            <a:endParaRPr sz="2400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0" y="1290797"/>
            <a:ext cx="3947502" cy="477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84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lv-LV" dirty="0" smtClean="0"/>
              <a:t>Kernel Metamodel</a:t>
            </a:r>
            <a:r>
              <a:rPr lang="en-US" dirty="0" smtClean="0"/>
              <a:t> (the essence)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59" y="1886093"/>
            <a:ext cx="6131082" cy="374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471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RAAPI call example: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createLink</a:t>
            </a:r>
            <a:r>
              <a:rPr lang="en-US" dirty="0" smtClean="0"/>
              <a:t>()</a:t>
            </a:r>
            <a:endParaRPr lang="en" dirty="0"/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createLink</a:t>
            </a:r>
            <a:r>
              <a:rPr lang="en-US" sz="2800" dirty="0" smtClean="0"/>
              <a:t>(obj1_ref, obj2_ref, </a:t>
            </a:r>
            <a:r>
              <a:rPr lang="en-US" sz="2800" dirty="0" err="1" smtClean="0"/>
              <a:t>association_ref</a:t>
            </a:r>
            <a:r>
              <a:rPr lang="en-US" sz="2800" dirty="0" smtClean="0"/>
              <a:t>);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If all proxy references point to the same repository, the call is forwarded to this repository.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Otherwise, an inter-repository link is created and stored in the pivot repository.</a:t>
            </a:r>
            <a:endParaRPr sz="2800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  <p:extLst>
      <p:ext uri="{BB962C8B-B14F-4D97-AF65-F5344CB8AC3E}">
        <p14:creationId xmlns:p14="http://schemas.microsoft.com/office/powerpoint/2010/main" val="35441809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lv-LV" dirty="0" smtClean="0"/>
              <a:t>Organizing repositories</a:t>
            </a:r>
            <a:endParaRPr lang="en" dirty="0"/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lv-LV" sz="2800" dirty="0" smtClean="0"/>
              <a:t>Unix file system directory tree:</a:t>
            </a:r>
            <a:endParaRPr lang="lv-LV" sz="2800" dirty="0"/>
          </a:p>
          <a:p>
            <a:pPr marL="0" indent="0">
              <a:buNone/>
            </a:pPr>
            <a:r>
              <a:rPr lang="lv-LV" sz="2800" dirty="0" smtClean="0"/>
              <a:t>/boot</a:t>
            </a:r>
          </a:p>
          <a:p>
            <a:pPr marL="0" indent="0">
              <a:buNone/>
            </a:pPr>
            <a:r>
              <a:rPr lang="lv-LV" sz="2800" dirty="0" smtClean="0"/>
              <a:t>/bin</a:t>
            </a:r>
          </a:p>
          <a:p>
            <a:pPr marL="0" indent="0">
              <a:buNone/>
            </a:pPr>
            <a:r>
              <a:rPr lang="lv-LV" sz="2800" dirty="0" smtClean="0"/>
              <a:t>/mnt</a:t>
            </a:r>
          </a:p>
          <a:p>
            <a:pPr marL="0" indent="0">
              <a:buNone/>
            </a:pPr>
            <a:r>
              <a:rPr lang="lv-LV" sz="2800" dirty="0"/>
              <a:t> </a:t>
            </a:r>
            <a:r>
              <a:rPr lang="lv-LV" sz="2800" dirty="0" smtClean="0"/>
              <a:t> /mnt/c</a:t>
            </a:r>
          </a:p>
          <a:p>
            <a:pPr marL="0" indent="0">
              <a:buNone/>
            </a:pPr>
            <a:r>
              <a:rPr lang="lv-LV" sz="2800" dirty="0"/>
              <a:t> </a:t>
            </a:r>
            <a:r>
              <a:rPr lang="lv-LV" sz="2800" dirty="0" smtClean="0"/>
              <a:t> /mnt/d</a:t>
            </a:r>
          </a:p>
          <a:p>
            <a:pPr marL="0" indent="0">
              <a:buNone/>
            </a:pPr>
            <a:r>
              <a:rPr lang="lv-LV" sz="2800" dirty="0" smtClean="0"/>
              <a:t>/media</a:t>
            </a:r>
          </a:p>
          <a:p>
            <a:pPr marL="0" indent="0">
              <a:buNone/>
            </a:pPr>
            <a:r>
              <a:rPr lang="lv-LV" sz="2800" dirty="0"/>
              <a:t> </a:t>
            </a:r>
            <a:r>
              <a:rPr lang="lv-LV" sz="2800" dirty="0" smtClean="0"/>
              <a:t> /media/cdrom</a:t>
            </a:r>
          </a:p>
          <a:p>
            <a:pPr marL="0" indent="0">
              <a:buNone/>
            </a:pPr>
            <a:r>
              <a:rPr lang="lv-LV" sz="2800" dirty="0" smtClean="0"/>
              <a:t>/etc</a:t>
            </a:r>
            <a:endParaRPr sz="2800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966823" y="3433313"/>
            <a:ext cx="2881222" cy="483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966823" y="3585713"/>
            <a:ext cx="3033622" cy="882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19245" y="3738113"/>
            <a:ext cx="2133600" cy="1696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48377" y="3140015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600" dirty="0"/>
              <a:t>m</a:t>
            </a:r>
            <a:r>
              <a:rPr lang="lv-LV" sz="3600" dirty="0" smtClean="0"/>
              <a:t>ount points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31812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``Orchestra'' Metaphor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Orchestra: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musical instruments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playing simultaneously</a:t>
            </a:r>
          </a:p>
          <a:p>
            <a:pPr lvl="0" rtl="0">
              <a:buNone/>
            </a:pPr>
            <a:r>
              <a:rPr lang="en"/>
              <a:t>     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model repositories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accessed simultaneously</a:t>
            </a:r>
            <a:br>
              <a:rPr lang="en"/>
            </a:br>
            <a:r>
              <a:rPr lang="en"/>
              <a:t>(inter-repository links are possible)</a:t>
            </a:r>
          </a:p>
          <a:p>
            <a:endParaRPr lang="en"/>
          </a:p>
        </p:txBody>
      </p:sp>
      <p:sp>
        <p:nvSpPr>
          <p:cNvPr id="72" name="Shape 7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73" name="Shape 7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74" name="Shape 7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76" name="Shape 76"/>
          <p:cNvSpPr/>
          <p:nvPr/>
        </p:nvSpPr>
        <p:spPr>
          <a:xfrm>
            <a:off x="6917897" y="4520335"/>
            <a:ext cx="1218020" cy="95620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/>
          <p:nvPr/>
        </p:nvSpPr>
        <p:spPr>
          <a:xfrm>
            <a:off x="6714841" y="1600200"/>
            <a:ext cx="1811977" cy="178954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6476375" y="3500641"/>
            <a:ext cx="850898" cy="120891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7327272" y="3764159"/>
            <a:ext cx="679069" cy="75617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8079869" y="4057551"/>
            <a:ext cx="749498" cy="749498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cxnSp>
        <p:nvCxnSpPr>
          <p:cNvPr id="81" name="Shape 81"/>
          <p:cNvCxnSpPr/>
          <p:nvPr/>
        </p:nvCxnSpPr>
        <p:spPr>
          <a:xfrm>
            <a:off x="2448075" y="3241350"/>
            <a:ext cx="0" cy="37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2" name="Shape 82"/>
          <p:cNvCxnSpPr/>
          <p:nvPr/>
        </p:nvCxnSpPr>
        <p:spPr>
          <a:xfrm>
            <a:off x="2626050" y="3241350"/>
            <a:ext cx="0" cy="37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lv-LV" dirty="0" smtClean="0"/>
              <a:t>Organizing repositories</a:t>
            </a:r>
            <a:endParaRPr lang="en" dirty="0"/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lv-LV" sz="2800" dirty="0" smtClean="0"/>
              <a:t>Package tree (~ UML package tree):</a:t>
            </a:r>
            <a:endParaRPr lang="lv-LV" sz="2800" dirty="0"/>
          </a:p>
          <a:p>
            <a:pPr marL="0" indent="0">
              <a:buNone/>
            </a:pPr>
            <a:r>
              <a:rPr lang="lv-LV" sz="2800" dirty="0" smtClean="0"/>
              <a:t>Package1</a:t>
            </a:r>
          </a:p>
          <a:p>
            <a:pPr marL="0" indent="0">
              <a:buNone/>
            </a:pPr>
            <a:r>
              <a:rPr lang="lv-LV" sz="2800" dirty="0" smtClean="0"/>
              <a:t>Package2</a:t>
            </a:r>
          </a:p>
          <a:p>
            <a:pPr marL="0" indent="0">
              <a:buNone/>
            </a:pPr>
            <a:r>
              <a:rPr lang="lv-LV" sz="2800" dirty="0" smtClean="0"/>
              <a:t>Package2::SubPackage</a:t>
            </a:r>
          </a:p>
          <a:p>
            <a:pPr marL="0" indent="0">
              <a:buNone/>
            </a:pPr>
            <a:r>
              <a:rPr lang="lv-LV" sz="2800" dirty="0" smtClean="0"/>
              <a:t>Package3</a:t>
            </a:r>
          </a:p>
          <a:p>
            <a:pPr marL="0" indent="0">
              <a:buNone/>
            </a:pPr>
            <a:r>
              <a:rPr lang="lv-LV" sz="2800" dirty="0" smtClean="0"/>
              <a:t>Package4</a:t>
            </a:r>
          </a:p>
          <a:p>
            <a:pPr marL="0" indent="0">
              <a:buNone/>
            </a:pPr>
            <a:endParaRPr lang="lv-LV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2800" dirty="0" smtClean="0"/>
              <a:t>Use </a:t>
            </a:r>
            <a:r>
              <a:rPr lang="en-US" sz="2800" dirty="0" smtClean="0"/>
              <a:t>“</a:t>
            </a:r>
            <a:r>
              <a:rPr lang="en-US" sz="2800" dirty="0" err="1" smtClean="0"/>
              <a:t>MountPoint</a:t>
            </a:r>
            <a:r>
              <a:rPr lang="en-US" sz="2800" dirty="0" smtClean="0"/>
              <a:t>::</a:t>
            </a:r>
            <a:r>
              <a:rPr lang="en-US" sz="2800" dirty="0" err="1" smtClean="0"/>
              <a:t>ClassName</a:t>
            </a:r>
            <a:r>
              <a:rPr lang="en-US" sz="2800" dirty="0" smtClean="0"/>
              <a:t>”</a:t>
            </a:r>
            <a:r>
              <a:rPr lang="en-US" sz="2800" dirty="0"/>
              <a:t> </a:t>
            </a:r>
            <a:r>
              <a:rPr lang="en-US" sz="2800" dirty="0" smtClean="0"/>
              <a:t>t</a:t>
            </a:r>
            <a:r>
              <a:rPr lang="lv-LV" sz="2800" dirty="0" smtClean="0"/>
              <a:t>o access </a:t>
            </a:r>
            <a:r>
              <a:rPr lang="en-US" sz="2800" dirty="0" smtClean="0"/>
              <a:t>a class in a mounted repository </a:t>
            </a:r>
            <a:endParaRPr sz="2800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485736" y="3381555"/>
            <a:ext cx="862641" cy="5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363639" y="3588589"/>
            <a:ext cx="2984738" cy="810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48377" y="3140015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600" dirty="0"/>
              <a:t>m</a:t>
            </a:r>
            <a:r>
              <a:rPr lang="lv-LV" sz="3600" dirty="0" smtClean="0"/>
              <a:t>ount points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453672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lv-LV" dirty="0" smtClean="0"/>
              <a:t>Organizing repositories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6817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lv-LV" dirty="0" smtClean="0"/>
              <a:t>Organizing repositories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repository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442539" y="4264789"/>
            <a:ext cx="1002144" cy="56487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4536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18470" y="2946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Problem 3:</a:t>
            </a:r>
          </a:p>
          <a:p>
            <a:r>
              <a:rPr lang="en-US" dirty="0"/>
              <a:t>M</a:t>
            </a:r>
            <a:r>
              <a:rPr lang="en-US" dirty="0" smtClean="0"/>
              <a:t>anipulating the packages</a:t>
            </a:r>
            <a:endParaRPr lang="ru-RU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merge packages?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I.e., when working with class Package1::A, objects and properties of Package2::A are also taken into a consideration.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3822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repositories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Virtual repository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442539" y="4264789"/>
            <a:ext cx="1002144" cy="56487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2506133" y="4064000"/>
            <a:ext cx="4148667" cy="1513856"/>
          </a:xfrm>
          <a:custGeom>
            <a:avLst/>
            <a:gdLst>
              <a:gd name="connsiteX0" fmla="*/ 4165600 w 4165600"/>
              <a:gd name="connsiteY0" fmla="*/ 1270000 h 1738640"/>
              <a:gd name="connsiteX1" fmla="*/ 2455334 w 4165600"/>
              <a:gd name="connsiteY1" fmla="*/ 1710267 h 1738640"/>
              <a:gd name="connsiteX2" fmla="*/ 711200 w 4165600"/>
              <a:gd name="connsiteY2" fmla="*/ 1507067 h 1738640"/>
              <a:gd name="connsiteX3" fmla="*/ 0 w 4165600"/>
              <a:gd name="connsiteY3" fmla="*/ 0 h 173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5600" h="1738640">
                <a:moveTo>
                  <a:pt x="4165600" y="1270000"/>
                </a:moveTo>
                <a:cubicBezTo>
                  <a:pt x="3598333" y="1470378"/>
                  <a:pt x="3031067" y="1670756"/>
                  <a:pt x="2455334" y="1710267"/>
                </a:cubicBezTo>
                <a:cubicBezTo>
                  <a:pt x="1879601" y="1749778"/>
                  <a:pt x="1120422" y="1792112"/>
                  <a:pt x="711200" y="1507067"/>
                </a:cubicBezTo>
                <a:cubicBezTo>
                  <a:pt x="301978" y="1222022"/>
                  <a:pt x="150989" y="611011"/>
                  <a:pt x="0" y="0"/>
                </a:cubicBezTo>
              </a:path>
            </a:pathLst>
          </a:custGeom>
          <a:noFill/>
          <a:ln>
            <a:solidFill>
              <a:schemeClr val="bg2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6133" y="5649413"/>
            <a:ext cx="6335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Relies on data from somewhere else</a:t>
            </a:r>
            <a:r>
              <a:rPr lang="lv-LV" sz="2000" dirty="0" smtClean="0"/>
              <a:t> (or, invents data)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06194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repositories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Virtual repository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442539" y="4264789"/>
            <a:ext cx="1002144" cy="56487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2506133" y="4064000"/>
            <a:ext cx="4148667" cy="1513856"/>
          </a:xfrm>
          <a:custGeom>
            <a:avLst/>
            <a:gdLst>
              <a:gd name="connsiteX0" fmla="*/ 4165600 w 4165600"/>
              <a:gd name="connsiteY0" fmla="*/ 1270000 h 1738640"/>
              <a:gd name="connsiteX1" fmla="*/ 2455334 w 4165600"/>
              <a:gd name="connsiteY1" fmla="*/ 1710267 h 1738640"/>
              <a:gd name="connsiteX2" fmla="*/ 711200 w 4165600"/>
              <a:gd name="connsiteY2" fmla="*/ 1507067 h 1738640"/>
              <a:gd name="connsiteX3" fmla="*/ 0 w 4165600"/>
              <a:gd name="connsiteY3" fmla="*/ 0 h 173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5600" h="1738640">
                <a:moveTo>
                  <a:pt x="4165600" y="1270000"/>
                </a:moveTo>
                <a:cubicBezTo>
                  <a:pt x="3598333" y="1470378"/>
                  <a:pt x="3031067" y="1670756"/>
                  <a:pt x="2455334" y="1710267"/>
                </a:cubicBezTo>
                <a:cubicBezTo>
                  <a:pt x="1879601" y="1749778"/>
                  <a:pt x="1120422" y="1792112"/>
                  <a:pt x="711200" y="1507067"/>
                </a:cubicBezTo>
                <a:cubicBezTo>
                  <a:pt x="301978" y="1222022"/>
                  <a:pt x="150989" y="611011"/>
                  <a:pt x="0" y="0"/>
                </a:cubicBezTo>
              </a:path>
            </a:pathLst>
          </a:custGeom>
          <a:noFill/>
          <a:ln>
            <a:solidFill>
              <a:schemeClr val="bg2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88987" y="5613979"/>
            <a:ext cx="4344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Relies on data from somewhere else</a:t>
            </a:r>
            <a:endParaRPr lang="ru-RU" sz="2000" dirty="0"/>
          </a:p>
        </p:txBody>
      </p:sp>
      <p:sp>
        <p:nvSpPr>
          <p:cNvPr id="6" name="Left-Right Arrow 5"/>
          <p:cNvSpPr/>
          <p:nvPr/>
        </p:nvSpPr>
        <p:spPr>
          <a:xfrm rot="2124308">
            <a:off x="2711215" y="4174690"/>
            <a:ext cx="1653049" cy="5648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003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repositories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Virtual repository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442539" y="4264789"/>
            <a:ext cx="1002144" cy="56487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2506133" y="4064000"/>
            <a:ext cx="4148667" cy="1513856"/>
          </a:xfrm>
          <a:custGeom>
            <a:avLst/>
            <a:gdLst>
              <a:gd name="connsiteX0" fmla="*/ 4165600 w 4165600"/>
              <a:gd name="connsiteY0" fmla="*/ 1270000 h 1738640"/>
              <a:gd name="connsiteX1" fmla="*/ 2455334 w 4165600"/>
              <a:gd name="connsiteY1" fmla="*/ 1710267 h 1738640"/>
              <a:gd name="connsiteX2" fmla="*/ 711200 w 4165600"/>
              <a:gd name="connsiteY2" fmla="*/ 1507067 h 1738640"/>
              <a:gd name="connsiteX3" fmla="*/ 0 w 4165600"/>
              <a:gd name="connsiteY3" fmla="*/ 0 h 173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5600" h="1738640">
                <a:moveTo>
                  <a:pt x="4165600" y="1270000"/>
                </a:moveTo>
                <a:cubicBezTo>
                  <a:pt x="3598333" y="1470378"/>
                  <a:pt x="3031067" y="1670756"/>
                  <a:pt x="2455334" y="1710267"/>
                </a:cubicBezTo>
                <a:cubicBezTo>
                  <a:pt x="1879601" y="1749778"/>
                  <a:pt x="1120422" y="1792112"/>
                  <a:pt x="711200" y="1507067"/>
                </a:cubicBezTo>
                <a:cubicBezTo>
                  <a:pt x="301978" y="1222022"/>
                  <a:pt x="150989" y="611011"/>
                  <a:pt x="0" y="0"/>
                </a:cubicBezTo>
              </a:path>
            </a:pathLst>
          </a:custGeom>
          <a:noFill/>
          <a:ln>
            <a:solidFill>
              <a:schemeClr val="bg2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88987" y="5613979"/>
            <a:ext cx="4344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Relies on data from somewhere else</a:t>
            </a:r>
            <a:endParaRPr lang="ru-RU" sz="2000" dirty="0"/>
          </a:p>
        </p:txBody>
      </p:sp>
      <p:sp>
        <p:nvSpPr>
          <p:cNvPr id="6" name="Left-Right Arrow 5"/>
          <p:cNvSpPr/>
          <p:nvPr/>
        </p:nvSpPr>
        <p:spPr>
          <a:xfrm rot="2124308">
            <a:off x="2711215" y="4174690"/>
            <a:ext cx="1653049" cy="5648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3857" y="4339016"/>
            <a:ext cx="2802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On-the-fly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odel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transformation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26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endParaRPr lang="en" dirty="0"/>
          </a:p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Use cases</a:t>
            </a:r>
            <a:r>
              <a:rPr lang="en" dirty="0"/>
              <a:t> </a:t>
            </a:r>
            <a:r>
              <a:rPr lang="en" dirty="0" smtClean="0"/>
              <a:t>for virtual repositories</a:t>
            </a:r>
            <a:endParaRPr lang="en" dirty="0"/>
          </a:p>
        </p:txBody>
      </p:sp>
      <p:sp>
        <p:nvSpPr>
          <p:cNvPr id="392" name="Shape 39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93" name="Shape 39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94" name="Shape 39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95" name="Shape 39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Views on </a:t>
            </a:r>
            <a:r>
              <a:rPr lang="en-US" dirty="0" err="1" smtClean="0"/>
              <a:t>metamodels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Virtual repository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65256" y="443778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502989" y="4264789"/>
            <a:ext cx="941694" cy="54552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513938" cy="3575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>
          <a:xfrm rot="2124308">
            <a:off x="2711215" y="4174690"/>
            <a:ext cx="1653049" cy="5648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96103" y="5242169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5948" y="3505795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Base</a:t>
            </a: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metamodel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670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Volatile repository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4573390" y="260046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Pivot</a:t>
            </a:r>
            <a:endParaRPr lang="ru-RU" sz="2400" dirty="0"/>
          </a:p>
        </p:txBody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814" y="1855081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</a:p>
          <a:p>
            <a:r>
              <a:rPr lang="en-US" sz="2400" dirty="0" smtClean="0"/>
              <a:t>package</a:t>
            </a:r>
            <a:endParaRPr lang="ru-RU" sz="240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29606"/>
            <a:ext cx="37310" cy="4055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6444683" y="3660332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750274" y="4662181"/>
            <a:ext cx="2613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 repository</a:t>
            </a:r>
          </a:p>
          <a:p>
            <a:pPr algn="ctr"/>
            <a:r>
              <a:rPr lang="en-US" sz="2400" dirty="0" smtClean="0"/>
              <a:t>(stores its content</a:t>
            </a:r>
          </a:p>
          <a:p>
            <a:pPr algn="ctr"/>
            <a:r>
              <a:rPr lang="en-US" sz="2400" dirty="0" smtClean="0"/>
              <a:t>In RAM)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SubP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18" idx="1"/>
          </p:cNvCxnSpPr>
          <p:nvPr/>
        </p:nvCxnSpPr>
        <p:spPr>
          <a:xfrm flipV="1">
            <a:off x="5442539" y="4264789"/>
            <a:ext cx="1002144" cy="56487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97190" y="3050558"/>
            <a:ext cx="19832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Volatile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repository</a:t>
            </a:r>
          </a:p>
        </p:txBody>
      </p:sp>
    </p:spTree>
    <p:extLst>
      <p:ext uri="{BB962C8B-B14F-4D97-AF65-F5344CB8AC3E}">
        <p14:creationId xmlns:p14="http://schemas.microsoft.com/office/powerpoint/2010/main" val="24462993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``Orchestra'' </a:t>
            </a:r>
            <a:r>
              <a:rPr lang="en">
                <a:solidFill>
                  <a:srgbClr val="FF00FF"/>
                </a:solidFill>
              </a:rPr>
              <a:t>Meta</a:t>
            </a:r>
            <a:r>
              <a:rPr lang="en"/>
              <a:t>phor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Orchestra: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musical instruments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playing simultaneously</a:t>
            </a:r>
          </a:p>
          <a:p>
            <a:pPr lvl="0" rtl="0">
              <a:buNone/>
            </a:pPr>
            <a:r>
              <a:rPr lang="en"/>
              <a:t>     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model repositories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accessed simultaneously</a:t>
            </a:r>
            <a:br>
              <a:rPr lang="en"/>
            </a:br>
            <a:r>
              <a:rPr lang="en"/>
              <a:t>(inter-repository links are possible)</a:t>
            </a:r>
          </a:p>
          <a:p>
            <a:endParaRPr lang="en"/>
          </a:p>
        </p:txBody>
      </p:sp>
      <p:sp>
        <p:nvSpPr>
          <p:cNvPr id="89" name="Shape 89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90" name="Shape 90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91" name="Shape 91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2" name="Shape 92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x="2448075" y="3241350"/>
            <a:ext cx="0" cy="37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4" name="Shape 94"/>
          <p:cNvSpPr/>
          <p:nvPr/>
        </p:nvSpPr>
        <p:spPr>
          <a:xfrm>
            <a:off x="6917897" y="4520335"/>
            <a:ext cx="1218020" cy="95620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x="6714841" y="1600200"/>
            <a:ext cx="1811977" cy="178954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x="6476375" y="3500641"/>
            <a:ext cx="850898" cy="120891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97" name="Shape 97"/>
          <p:cNvSpPr/>
          <p:nvPr/>
        </p:nvSpPr>
        <p:spPr>
          <a:xfrm>
            <a:off x="7327272" y="3764159"/>
            <a:ext cx="679069" cy="75617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/>
          <p:nvPr/>
        </p:nvSpPr>
        <p:spPr>
          <a:xfrm>
            <a:off x="8079869" y="4057551"/>
            <a:ext cx="749498" cy="749498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cxnSp>
        <p:nvCxnSpPr>
          <p:cNvPr id="99" name="Shape 99"/>
          <p:cNvCxnSpPr/>
          <p:nvPr/>
        </p:nvCxnSpPr>
        <p:spPr>
          <a:xfrm>
            <a:off x="2626050" y="3241350"/>
            <a:ext cx="0" cy="37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merge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00248"/>
            <a:ext cx="1265768" cy="43491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Q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</p:cNvCxnSpPr>
          <p:nvPr/>
        </p:nvCxnSpPr>
        <p:spPr>
          <a:xfrm flipV="1">
            <a:off x="5442539" y="3295243"/>
            <a:ext cx="926521" cy="153441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Shape 251"/>
          <p:cNvSpPr/>
          <p:nvPr/>
        </p:nvSpPr>
        <p:spPr>
          <a:xfrm>
            <a:off x="5943611" y="2297315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06891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merge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3651318" y="3335161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3"/>
          </p:cNvCxnSpPr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733270" y="2900248"/>
            <a:ext cx="1265768" cy="43491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1"/>
          </p:cNvCxnSpPr>
          <p:nvPr/>
        </p:nvCxnSpPr>
        <p:spPr>
          <a:xfrm flipH="1">
            <a:off x="1434174" y="4044404"/>
            <a:ext cx="1078532" cy="35442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746405" y="4082989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0" y="4792103"/>
            <a:ext cx="2496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 repository</a:t>
            </a:r>
          </a:p>
          <a:p>
            <a:pPr algn="ctr"/>
            <a:r>
              <a:rPr lang="en-US" sz="2400" dirty="0"/>
              <a:t>i</a:t>
            </a:r>
            <a:r>
              <a:rPr lang="en-US" sz="2400" dirty="0" smtClean="0"/>
              <a:t>mplementing</a:t>
            </a:r>
          </a:p>
          <a:p>
            <a:pPr algn="ctr"/>
            <a:r>
              <a:rPr lang="en-US" sz="2400" dirty="0" smtClean="0"/>
              <a:t>“merge” </a:t>
            </a:r>
            <a:endParaRPr lang="ru-RU" sz="24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104806" y="4457125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Q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</p:cNvCxnSpPr>
          <p:nvPr/>
        </p:nvCxnSpPr>
        <p:spPr>
          <a:xfrm flipV="1">
            <a:off x="5442539" y="3295243"/>
            <a:ext cx="926521" cy="153441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  <a:endCxn id="20" idx="3"/>
          </p:cNvCxnSpPr>
          <p:nvPr/>
        </p:nvCxnSpPr>
        <p:spPr>
          <a:xfrm>
            <a:off x="4320185" y="4080228"/>
            <a:ext cx="453488" cy="3768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Shape 251"/>
          <p:cNvSpPr/>
          <p:nvPr/>
        </p:nvSpPr>
        <p:spPr>
          <a:xfrm>
            <a:off x="5943611" y="2297315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2" name="Snip Single Corner Rectangle 21"/>
          <p:cNvSpPr/>
          <p:nvPr/>
        </p:nvSpPr>
        <p:spPr>
          <a:xfrm>
            <a:off x="2287564" y="5277044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5" name="Freeform 4"/>
          <p:cNvSpPr/>
          <p:nvPr/>
        </p:nvSpPr>
        <p:spPr>
          <a:xfrm>
            <a:off x="3606800" y="1922153"/>
            <a:ext cx="3917318" cy="3902990"/>
          </a:xfrm>
          <a:custGeom>
            <a:avLst/>
            <a:gdLst>
              <a:gd name="connsiteX0" fmla="*/ 1761067 w 3917318"/>
              <a:gd name="connsiteY0" fmla="*/ 296114 h 3902990"/>
              <a:gd name="connsiteX1" fmla="*/ 2912533 w 3917318"/>
              <a:gd name="connsiteY1" fmla="*/ 25180 h 3902990"/>
              <a:gd name="connsiteX2" fmla="*/ 3810000 w 3917318"/>
              <a:gd name="connsiteY2" fmla="*/ 854914 h 3902990"/>
              <a:gd name="connsiteX3" fmla="*/ 3725333 w 3917318"/>
              <a:gd name="connsiteY3" fmla="*/ 2937714 h 3902990"/>
              <a:gd name="connsiteX4" fmla="*/ 2235200 w 3917318"/>
              <a:gd name="connsiteY4" fmla="*/ 3750514 h 3902990"/>
              <a:gd name="connsiteX5" fmla="*/ 0 w 3917318"/>
              <a:gd name="connsiteY5" fmla="*/ 3902914 h 3902990"/>
              <a:gd name="connsiteX6" fmla="*/ 0 w 3917318"/>
              <a:gd name="connsiteY6" fmla="*/ 3902914 h 390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7318" h="3902990">
                <a:moveTo>
                  <a:pt x="1761067" y="296114"/>
                </a:moveTo>
                <a:cubicBezTo>
                  <a:pt x="2166055" y="114080"/>
                  <a:pt x="2571044" y="-67953"/>
                  <a:pt x="2912533" y="25180"/>
                </a:cubicBezTo>
                <a:cubicBezTo>
                  <a:pt x="3254022" y="118313"/>
                  <a:pt x="3674533" y="369492"/>
                  <a:pt x="3810000" y="854914"/>
                </a:cubicBezTo>
                <a:cubicBezTo>
                  <a:pt x="3945467" y="1340336"/>
                  <a:pt x="3987800" y="2455114"/>
                  <a:pt x="3725333" y="2937714"/>
                </a:cubicBezTo>
                <a:cubicBezTo>
                  <a:pt x="3462866" y="3420314"/>
                  <a:pt x="2856089" y="3589647"/>
                  <a:pt x="2235200" y="3750514"/>
                </a:cubicBezTo>
                <a:cubicBezTo>
                  <a:pt x="1614311" y="3911381"/>
                  <a:pt x="0" y="3902914"/>
                  <a:pt x="0" y="3902914"/>
                </a:cubicBezTo>
                <a:lnTo>
                  <a:pt x="0" y="3902914"/>
                </a:lnTo>
              </a:path>
            </a:pathLst>
          </a:custGeom>
          <a:noFill/>
          <a:ln w="12700"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97303" y="4457125"/>
            <a:ext cx="2383886" cy="23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97303" y="4473505"/>
            <a:ext cx="1174247" cy="70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989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Derived (calculated) associations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and properties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0" name="Shape 251"/>
          <p:cNvSpPr/>
          <p:nvPr/>
        </p:nvSpPr>
        <p:spPr>
          <a:xfrm>
            <a:off x="3721102" y="149403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6" name="Snip Single Corner Rectangle 15"/>
          <p:cNvSpPr/>
          <p:nvPr/>
        </p:nvSpPr>
        <p:spPr>
          <a:xfrm>
            <a:off x="364106" y="3285068"/>
            <a:ext cx="3344294" cy="21568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252133" y="2014086"/>
            <a:ext cx="1468969" cy="127098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5733" y="4064001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2133" y="4084097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809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Derived (calculated) associations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and properties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0" name="Shape 251"/>
          <p:cNvSpPr/>
          <p:nvPr/>
        </p:nvSpPr>
        <p:spPr>
          <a:xfrm>
            <a:off x="3721102" y="149403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6" name="Snip Single Corner Rectangle 15"/>
          <p:cNvSpPr/>
          <p:nvPr/>
        </p:nvSpPr>
        <p:spPr>
          <a:xfrm>
            <a:off x="364106" y="3285068"/>
            <a:ext cx="3344294" cy="21568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252133" y="2014086"/>
            <a:ext cx="1468969" cy="127098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5733" y="4064001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2133" y="4084097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4999339" y="3276602"/>
            <a:ext cx="3344294" cy="21568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6040969" y="2523067"/>
            <a:ext cx="846397" cy="75353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10966" y="4055535"/>
            <a:ext cx="982134" cy="55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87366" y="4075631"/>
            <a:ext cx="982134" cy="55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Shape 251"/>
          <p:cNvSpPr/>
          <p:nvPr/>
        </p:nvSpPr>
        <p:spPr>
          <a:xfrm>
            <a:off x="5397644" y="149403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cxnSp>
        <p:nvCxnSpPr>
          <p:cNvPr id="12" name="Straight Connector 11"/>
          <p:cNvCxnSpPr>
            <a:stCxn id="31" idx="3"/>
            <a:endCxn id="32" idx="1"/>
          </p:cNvCxnSpPr>
          <p:nvPr/>
        </p:nvCxnSpPr>
        <p:spPr>
          <a:xfrm>
            <a:off x="6193100" y="4334935"/>
            <a:ext cx="694266" cy="2009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09957" y="1598008"/>
            <a:ext cx="2496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 repository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omputes</a:t>
            </a:r>
          </a:p>
          <a:p>
            <a:pPr algn="ctr"/>
            <a:r>
              <a:rPr lang="en-US" sz="2400" dirty="0" smtClean="0"/>
              <a:t>the association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661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Derived (calculated) associations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and properties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0" name="Shape 251"/>
          <p:cNvSpPr/>
          <p:nvPr/>
        </p:nvSpPr>
        <p:spPr>
          <a:xfrm>
            <a:off x="3721102" y="149403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6" name="Snip Single Corner Rectangle 15"/>
          <p:cNvSpPr/>
          <p:nvPr/>
        </p:nvSpPr>
        <p:spPr>
          <a:xfrm>
            <a:off x="364106" y="3285068"/>
            <a:ext cx="3344294" cy="21568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252133" y="2014086"/>
            <a:ext cx="1468969" cy="127098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5733" y="4064001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2133" y="4084097"/>
            <a:ext cx="982134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4999339" y="3276602"/>
            <a:ext cx="3344294" cy="21568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6040969" y="2523067"/>
            <a:ext cx="846397" cy="75353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10966" y="4055535"/>
            <a:ext cx="982134" cy="55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87366" y="4075631"/>
            <a:ext cx="982134" cy="55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Shape 251"/>
          <p:cNvSpPr/>
          <p:nvPr/>
        </p:nvSpPr>
        <p:spPr>
          <a:xfrm>
            <a:off x="5397644" y="149403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cxnSp>
        <p:nvCxnSpPr>
          <p:cNvPr id="12" name="Straight Connector 11"/>
          <p:cNvCxnSpPr>
            <a:stCxn id="31" idx="3"/>
            <a:endCxn id="32" idx="1"/>
          </p:cNvCxnSpPr>
          <p:nvPr/>
        </p:nvCxnSpPr>
        <p:spPr>
          <a:xfrm>
            <a:off x="6193100" y="4334935"/>
            <a:ext cx="694266" cy="2009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09957" y="1598008"/>
            <a:ext cx="2496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 repository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omputes</a:t>
            </a:r>
          </a:p>
          <a:p>
            <a:pPr algn="ctr"/>
            <a:r>
              <a:rPr lang="en-US" sz="2400" dirty="0" smtClean="0"/>
              <a:t>the association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555183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Finally, we just need to virtually merge these two packages!</a:t>
            </a:r>
            <a:endParaRPr lang="ru-RU" sz="2400" dirty="0"/>
          </a:p>
        </p:txBody>
      </p:sp>
      <p:sp>
        <p:nvSpPr>
          <p:cNvPr id="3" name="Left-Right Arrow 2"/>
          <p:cNvSpPr/>
          <p:nvPr/>
        </p:nvSpPr>
        <p:spPr>
          <a:xfrm>
            <a:off x="3589867" y="4355031"/>
            <a:ext cx="1621099" cy="8435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/>
              <a:t>merge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15773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copy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81572" y="2590094"/>
            <a:ext cx="1479733" cy="7363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6772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copy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2"/>
          </p:cNvCxnSpPr>
          <p:nvPr/>
        </p:nvCxnSpPr>
        <p:spPr>
          <a:xfrm flipH="1" flipV="1">
            <a:off x="1062770" y="3617936"/>
            <a:ext cx="781069" cy="53935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464170" y="294958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353160" y="3583057"/>
            <a:ext cx="1537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</a:t>
            </a:r>
          </a:p>
          <a:p>
            <a:pPr algn="ctr"/>
            <a:r>
              <a:rPr lang="en-US" sz="2400" dirty="0" smtClean="0"/>
              <a:t>repository</a:t>
            </a:r>
          </a:p>
          <a:p>
            <a:pPr algn="ctr"/>
            <a:r>
              <a:rPr lang="en-US" sz="2400" dirty="0" smtClean="0"/>
              <a:t>2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3760194" y="3304295"/>
            <a:ext cx="1337733" cy="745067"/>
          </a:xfrm>
          <a:prstGeom prst="snip1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P’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27" idx="1"/>
          </p:cNvCxnSpPr>
          <p:nvPr/>
        </p:nvCxnSpPr>
        <p:spPr>
          <a:xfrm flipV="1">
            <a:off x="5097927" y="3335161"/>
            <a:ext cx="645930" cy="34166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Snip Single Corner Rectangle 21"/>
          <p:cNvSpPr/>
          <p:nvPr/>
        </p:nvSpPr>
        <p:spPr>
          <a:xfrm>
            <a:off x="2287564" y="5277044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</a:p>
          <a:p>
            <a:pPr algn="ctr"/>
            <a:r>
              <a:rPr lang="en-US" sz="2000" dirty="0" smtClean="0"/>
              <a:t>(old data)</a:t>
            </a:r>
            <a:endParaRPr lang="ru-RU" sz="2000" dirty="0"/>
          </a:p>
        </p:txBody>
      </p:sp>
      <p:sp>
        <p:nvSpPr>
          <p:cNvPr id="5" name="Freeform 4"/>
          <p:cNvSpPr/>
          <p:nvPr/>
        </p:nvSpPr>
        <p:spPr>
          <a:xfrm>
            <a:off x="3606800" y="1922153"/>
            <a:ext cx="3917318" cy="3902990"/>
          </a:xfrm>
          <a:custGeom>
            <a:avLst/>
            <a:gdLst>
              <a:gd name="connsiteX0" fmla="*/ 1761067 w 3917318"/>
              <a:gd name="connsiteY0" fmla="*/ 296114 h 3902990"/>
              <a:gd name="connsiteX1" fmla="*/ 2912533 w 3917318"/>
              <a:gd name="connsiteY1" fmla="*/ 25180 h 3902990"/>
              <a:gd name="connsiteX2" fmla="*/ 3810000 w 3917318"/>
              <a:gd name="connsiteY2" fmla="*/ 854914 h 3902990"/>
              <a:gd name="connsiteX3" fmla="*/ 3725333 w 3917318"/>
              <a:gd name="connsiteY3" fmla="*/ 2937714 h 3902990"/>
              <a:gd name="connsiteX4" fmla="*/ 2235200 w 3917318"/>
              <a:gd name="connsiteY4" fmla="*/ 3750514 h 3902990"/>
              <a:gd name="connsiteX5" fmla="*/ 0 w 3917318"/>
              <a:gd name="connsiteY5" fmla="*/ 3902914 h 3902990"/>
              <a:gd name="connsiteX6" fmla="*/ 0 w 3917318"/>
              <a:gd name="connsiteY6" fmla="*/ 3902914 h 390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7318" h="3902990">
                <a:moveTo>
                  <a:pt x="1761067" y="296114"/>
                </a:moveTo>
                <a:cubicBezTo>
                  <a:pt x="2166055" y="114080"/>
                  <a:pt x="2571044" y="-67953"/>
                  <a:pt x="2912533" y="25180"/>
                </a:cubicBezTo>
                <a:cubicBezTo>
                  <a:pt x="3254022" y="118313"/>
                  <a:pt x="3674533" y="369492"/>
                  <a:pt x="3810000" y="854914"/>
                </a:cubicBezTo>
                <a:cubicBezTo>
                  <a:pt x="3945467" y="1340336"/>
                  <a:pt x="3987800" y="2455114"/>
                  <a:pt x="3725333" y="2937714"/>
                </a:cubicBezTo>
                <a:cubicBezTo>
                  <a:pt x="3462866" y="3420314"/>
                  <a:pt x="2856089" y="3589647"/>
                  <a:pt x="2235200" y="3750514"/>
                </a:cubicBezTo>
                <a:cubicBezTo>
                  <a:pt x="1614311" y="3911381"/>
                  <a:pt x="0" y="3902914"/>
                  <a:pt x="0" y="3902914"/>
                </a:cubicBezTo>
                <a:lnTo>
                  <a:pt x="0" y="3902914"/>
                </a:lnTo>
              </a:path>
            </a:pathLst>
          </a:custGeom>
          <a:noFill/>
          <a:ln w="12700"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687845" y="4397516"/>
            <a:ext cx="1877614" cy="879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97303" y="4473505"/>
            <a:ext cx="1174247" cy="70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hape 251"/>
          <p:cNvSpPr/>
          <p:nvPr/>
        </p:nvSpPr>
        <p:spPr>
          <a:xfrm>
            <a:off x="5743857" y="273070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32" name="TextBox 31"/>
          <p:cNvSpPr txBox="1"/>
          <p:nvPr/>
        </p:nvSpPr>
        <p:spPr>
          <a:xfrm>
            <a:off x="273219" y="3897474"/>
            <a:ext cx="1537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</a:t>
            </a:r>
          </a:p>
          <a:p>
            <a:pPr algn="ctr"/>
            <a:r>
              <a:rPr lang="en-US" sz="2400" dirty="0" smtClean="0"/>
              <a:t>repository</a:t>
            </a:r>
          </a:p>
          <a:p>
            <a:pPr algn="ctr"/>
            <a:r>
              <a:rPr lang="en-US" sz="2400" dirty="0"/>
              <a:t>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34103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dirty="0" smtClean="0"/>
              <a:t>Virtual copy</a:t>
            </a:r>
            <a:endParaRPr lang="en" dirty="0"/>
          </a:p>
        </p:txBody>
      </p:sp>
      <p:sp>
        <p:nvSpPr>
          <p:cNvPr id="382" name="Shape 382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383" name="Shape 383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384" name="Shape 384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5" name="Shape 385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2720121" y="1902578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hape 251"/>
          <p:cNvSpPr/>
          <p:nvPr/>
        </p:nvSpPr>
        <p:spPr>
          <a:xfrm>
            <a:off x="4582516" y="1670654"/>
            <a:ext cx="850898" cy="120891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7" name="Straight Connector 6"/>
          <p:cNvCxnSpPr>
            <a:stCxn id="3" idx="0"/>
            <a:endCxn id="10" idx="1"/>
          </p:cNvCxnSpPr>
          <p:nvPr/>
        </p:nvCxnSpPr>
        <p:spPr>
          <a:xfrm flipV="1">
            <a:off x="4057854" y="2275111"/>
            <a:ext cx="524662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1843839" y="3299337"/>
            <a:ext cx="1337733" cy="745067"/>
          </a:xfrm>
          <a:prstGeom prst="snip1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cxnSp>
        <p:nvCxnSpPr>
          <p:cNvPr id="9" name="Straight Connector 8"/>
          <p:cNvCxnSpPr>
            <a:endCxn id="16" idx="3"/>
          </p:cNvCxnSpPr>
          <p:nvPr/>
        </p:nvCxnSpPr>
        <p:spPr>
          <a:xfrm flipH="1">
            <a:off x="2512706" y="2647645"/>
            <a:ext cx="416761" cy="65169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42193" y="2665557"/>
            <a:ext cx="677992" cy="6696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2"/>
          </p:cNvCxnSpPr>
          <p:nvPr/>
        </p:nvCxnSpPr>
        <p:spPr>
          <a:xfrm flipH="1" flipV="1">
            <a:off x="1062770" y="3617936"/>
            <a:ext cx="781069" cy="53935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hape 251"/>
          <p:cNvSpPr/>
          <p:nvPr/>
        </p:nvSpPr>
        <p:spPr>
          <a:xfrm>
            <a:off x="464170" y="294958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5353160" y="3583057"/>
            <a:ext cx="1537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</a:t>
            </a:r>
          </a:p>
          <a:p>
            <a:pPr algn="ctr"/>
            <a:r>
              <a:rPr lang="en-US" sz="2400" dirty="0" smtClean="0"/>
              <a:t>repository</a:t>
            </a:r>
          </a:p>
          <a:p>
            <a:pPr algn="ctr"/>
            <a:r>
              <a:rPr lang="en-US" sz="2400" dirty="0" smtClean="0"/>
              <a:t>2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3760194" y="3304295"/>
            <a:ext cx="1337733" cy="745067"/>
          </a:xfrm>
          <a:prstGeom prst="snip1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P’</a:t>
            </a:r>
            <a:endParaRPr lang="ru-RU" sz="2400" dirty="0"/>
          </a:p>
        </p:txBody>
      </p:sp>
      <p:cxnSp>
        <p:nvCxnSpPr>
          <p:cNvPr id="23" name="Straight Connector 22"/>
          <p:cNvCxnSpPr>
            <a:stCxn id="20" idx="0"/>
            <a:endCxn id="27" idx="1"/>
          </p:cNvCxnSpPr>
          <p:nvPr/>
        </p:nvCxnSpPr>
        <p:spPr>
          <a:xfrm flipV="1">
            <a:off x="5097927" y="3335161"/>
            <a:ext cx="645930" cy="34166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Snip Single Corner Rectangle 21"/>
          <p:cNvSpPr/>
          <p:nvPr/>
        </p:nvSpPr>
        <p:spPr>
          <a:xfrm>
            <a:off x="2287564" y="5277044"/>
            <a:ext cx="1337733" cy="74506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</a:p>
          <a:p>
            <a:pPr algn="ctr"/>
            <a:r>
              <a:rPr lang="en-US" sz="2000" dirty="0" smtClean="0"/>
              <a:t>(old data)</a:t>
            </a:r>
            <a:endParaRPr lang="ru-RU" sz="2000" dirty="0"/>
          </a:p>
        </p:txBody>
      </p:sp>
      <p:sp>
        <p:nvSpPr>
          <p:cNvPr id="5" name="Freeform 4"/>
          <p:cNvSpPr/>
          <p:nvPr/>
        </p:nvSpPr>
        <p:spPr>
          <a:xfrm>
            <a:off x="3606800" y="1922153"/>
            <a:ext cx="3917318" cy="3902990"/>
          </a:xfrm>
          <a:custGeom>
            <a:avLst/>
            <a:gdLst>
              <a:gd name="connsiteX0" fmla="*/ 1761067 w 3917318"/>
              <a:gd name="connsiteY0" fmla="*/ 296114 h 3902990"/>
              <a:gd name="connsiteX1" fmla="*/ 2912533 w 3917318"/>
              <a:gd name="connsiteY1" fmla="*/ 25180 h 3902990"/>
              <a:gd name="connsiteX2" fmla="*/ 3810000 w 3917318"/>
              <a:gd name="connsiteY2" fmla="*/ 854914 h 3902990"/>
              <a:gd name="connsiteX3" fmla="*/ 3725333 w 3917318"/>
              <a:gd name="connsiteY3" fmla="*/ 2937714 h 3902990"/>
              <a:gd name="connsiteX4" fmla="*/ 2235200 w 3917318"/>
              <a:gd name="connsiteY4" fmla="*/ 3750514 h 3902990"/>
              <a:gd name="connsiteX5" fmla="*/ 0 w 3917318"/>
              <a:gd name="connsiteY5" fmla="*/ 3902914 h 3902990"/>
              <a:gd name="connsiteX6" fmla="*/ 0 w 3917318"/>
              <a:gd name="connsiteY6" fmla="*/ 3902914 h 390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7318" h="3902990">
                <a:moveTo>
                  <a:pt x="1761067" y="296114"/>
                </a:moveTo>
                <a:cubicBezTo>
                  <a:pt x="2166055" y="114080"/>
                  <a:pt x="2571044" y="-67953"/>
                  <a:pt x="2912533" y="25180"/>
                </a:cubicBezTo>
                <a:cubicBezTo>
                  <a:pt x="3254022" y="118313"/>
                  <a:pt x="3674533" y="369492"/>
                  <a:pt x="3810000" y="854914"/>
                </a:cubicBezTo>
                <a:cubicBezTo>
                  <a:pt x="3945467" y="1340336"/>
                  <a:pt x="3987800" y="2455114"/>
                  <a:pt x="3725333" y="2937714"/>
                </a:cubicBezTo>
                <a:cubicBezTo>
                  <a:pt x="3462866" y="3420314"/>
                  <a:pt x="2856089" y="3589647"/>
                  <a:pt x="2235200" y="3750514"/>
                </a:cubicBezTo>
                <a:cubicBezTo>
                  <a:pt x="1614311" y="3911381"/>
                  <a:pt x="0" y="3902914"/>
                  <a:pt x="0" y="3902914"/>
                </a:cubicBezTo>
                <a:lnTo>
                  <a:pt x="0" y="3902914"/>
                </a:lnTo>
              </a:path>
            </a:pathLst>
          </a:custGeom>
          <a:noFill/>
          <a:ln w="12700"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687845" y="4397516"/>
            <a:ext cx="1877614" cy="879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97303" y="4473505"/>
            <a:ext cx="1174247" cy="70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hape 251"/>
          <p:cNvSpPr/>
          <p:nvPr/>
        </p:nvSpPr>
        <p:spPr>
          <a:xfrm>
            <a:off x="5743857" y="2730704"/>
            <a:ext cx="850898" cy="1208913"/>
          </a:xfrm>
          <a:prstGeom prst="rect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</p:sp>
      <p:sp>
        <p:nvSpPr>
          <p:cNvPr id="32" name="TextBox 31"/>
          <p:cNvSpPr txBox="1"/>
          <p:nvPr/>
        </p:nvSpPr>
        <p:spPr>
          <a:xfrm>
            <a:off x="273219" y="3897474"/>
            <a:ext cx="1537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Virtual</a:t>
            </a:r>
          </a:p>
          <a:p>
            <a:pPr algn="ctr"/>
            <a:r>
              <a:rPr lang="en-US" sz="2400" dirty="0" smtClean="0"/>
              <a:t>repository</a:t>
            </a:r>
          </a:p>
          <a:p>
            <a:pPr algn="ctr"/>
            <a:r>
              <a:rPr lang="en-US" sz="2400" dirty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63865" y="3063093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4716" y="3335160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38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457200" y="1645300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7200" b="1"/>
              <a:t>
Thank you!</a:t>
            </a:r>
            <a:br>
              <a:rPr lang="en" sz="7200" b="1"/>
            </a:br>
            <a:r>
              <a:rPr lang="en" sz="7200" b="1"/>
              <a:t>Děkuji!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402" name="Shape 402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403" name="Shape 403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04" name="Shape 404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Orchestra of</a:t>
            </a:r>
          </a:p>
          <a:p>
            <a:pPr lvl="0" rtl="0">
              <a:buNone/>
            </a:pPr>
            <a:r>
              <a:rPr lang="en"/>
              <a:t>Multiple Model Repositories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3269575" y="4990100"/>
            <a:ext cx="55977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sergejs.kozlovics@lumii.lv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Meta-s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64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* a publication</a:t>
            </a:r>
          </a:p>
          <a:p>
            <a:pPr lvl="0" rtl="0">
              <a:buNone/>
            </a:pPr>
            <a:r>
              <a:rPr lang="en" sz="2400"/>
              <a:t> * a newspaper</a:t>
            </a:r>
          </a:p>
          <a:p>
            <a:pPr lvl="0" rtl="0">
              <a:buNone/>
            </a:pPr>
            <a:r>
              <a:rPr lang="en" sz="2400"/>
              <a:t>   * The San Francisco Chronicle</a:t>
            </a:r>
          </a:p>
          <a:p>
            <a:pPr lvl="0" rtl="0">
              <a:buNone/>
            </a:pPr>
            <a:r>
              <a:rPr lang="en" sz="2400"/>
              <a:t>     * the May 18 edition of the</a:t>
            </a:r>
          </a:p>
          <a:p>
            <a:pPr lvl="0" rtl="0">
              <a:buNone/>
            </a:pPr>
            <a:r>
              <a:rPr lang="en" sz="2400"/>
              <a:t>       The San Francisco Chronicle</a:t>
            </a:r>
          </a:p>
          <a:p>
            <a:pPr lvl="0" rtl="0">
              <a:buNone/>
            </a:pPr>
            <a:r>
              <a:rPr lang="en" sz="2400"/>
              <a:t>        * my copy of the May 18 edition of the</a:t>
            </a:r>
          </a:p>
          <a:p>
            <a:pPr lvl="0" rtl="0">
              <a:buNone/>
            </a:pPr>
            <a:r>
              <a:rPr lang="en" sz="2400"/>
              <a:t>          The San Francisco Chronicle</a:t>
            </a:r>
            <a:br>
              <a:rPr lang="en" sz="2400"/>
            </a:br>
            <a:r>
              <a:rPr lang="en" sz="2400"/>
              <a:t>           * my copy of the May 18 edition of the</a:t>
            </a:r>
          </a:p>
          <a:p>
            <a:pPr lvl="0" rtl="0">
              <a:buNone/>
            </a:pPr>
            <a:r>
              <a:rPr lang="en" sz="2400"/>
              <a:t>             The San Francisco Chronicle as it was when</a:t>
            </a:r>
          </a:p>
          <a:p>
            <a:pPr lvl="0" rtl="0">
              <a:buNone/>
            </a:pPr>
            <a:r>
              <a:rPr lang="en" sz="2400"/>
              <a:t>             I first picked it up (as contrasted with my copy as it</a:t>
            </a:r>
          </a:p>
          <a:p>
            <a:pPr lvl="0" rtl="0">
              <a:buNone/>
            </a:pPr>
            <a:r>
              <a:rPr lang="en" sz="2400"/>
              <a:t>             was a few days later: in my fireplace, burning)</a:t>
            </a:r>
          </a:p>
          <a:p>
            <a:endParaRPr lang="en" sz="2400"/>
          </a:p>
        </p:txBody>
      </p:sp>
      <p:sp>
        <p:nvSpPr>
          <p:cNvPr id="106" name="Shape 106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08" name="Shape 108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10" name="Shape 110"/>
          <p:cNvSpPr/>
          <p:nvPr/>
        </p:nvSpPr>
        <p:spPr>
          <a:xfrm>
            <a:off x="6665425" y="1693150"/>
            <a:ext cx="2428875" cy="28575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 txBox="1"/>
          <p:nvPr/>
        </p:nvSpPr>
        <p:spPr>
          <a:xfrm>
            <a:off x="3007825" y="4181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3928533" y="500238"/>
            <a:ext cx="5105542" cy="917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FFFF"/>
                </a:solidFill>
              </a:rPr>
              <a:t>The "Gödel, Escher, Bach" book</a:t>
            </a:r>
          </a:p>
          <a:p>
            <a:pPr lvl="0" algn="r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FFFF"/>
                </a:solidFill>
              </a:rPr>
              <a:t>by Douglas Hofstadter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87200" y="425027"/>
            <a:ext cx="8229600" cy="67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MOF Meta-Levels (Linguistic)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20" name="Shape 120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1" name="Shape 121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22" name="Shape 122"/>
          <p:cNvSpPr/>
          <p:nvPr/>
        </p:nvSpPr>
        <p:spPr>
          <a:xfrm>
            <a:off x="1171854" y="1101827"/>
            <a:ext cx="4584571" cy="486439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29" name="Shape 129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0" name="Shape 130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Artifacts are organized into three layers: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the meta-metamodel</a:t>
            </a:r>
            <a:r>
              <a:rPr lang="en"/>
              <a:t>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metamodels</a:t>
            </a:r>
            <a:r>
              <a:rPr lang="en"/>
              <a:t> conforming to the meta-metamodel;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models</a:t>
            </a:r>
            <a:r>
              <a:rPr lang="en"/>
              <a:t> conforming to some particular metamodel.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Three-Level Conjecture</a:t>
            </a:r>
          </a:p>
          <a:p>
            <a:pPr lvl="0" rtl="0">
              <a:buNone/>
            </a:pPr>
            <a:r>
              <a:rPr lang="en" sz="2400"/>
              <a:t>(I. Kurtev and J. Bézivin)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Three-Level Conjecture</a:t>
            </a:r>
          </a:p>
          <a:p>
            <a:pPr lvl="0" rtl="0">
              <a:buNone/>
            </a:pPr>
            <a:r>
              <a:rPr lang="en" sz="2400"/>
              <a:t>(I. Kurtev and J. Bézivin, 2005)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Artifacts are organized into three layers: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the meta-metamodel</a:t>
            </a:r>
            <a:r>
              <a:rPr lang="en"/>
              <a:t>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metamodels</a:t>
            </a:r>
            <a:r>
              <a:rPr lang="en"/>
              <a:t> conforming to the meta-metamodel;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models</a:t>
            </a:r>
            <a:r>
              <a:rPr lang="en"/>
              <a:t> conforming to some particular metamodel.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The meta-metamodel is able to describe itself. </a:t>
            </a:r>
          </a:p>
          <a:p>
            <a:endParaRPr lang="en"/>
          </a:p>
          <a:p>
            <a:endParaRPr lang="en"/>
          </a:p>
        </p:txBody>
      </p:sp>
      <p:sp>
        <p:nvSpPr>
          <p:cNvPr id="139" name="Shape 139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40" name="Shape 140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41" name="Shape 141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2" name="Shape 142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425027"/>
            <a:ext cx="8229600" cy="67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MOF Meta-Levels (Linguistic)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8373268" y="6241000"/>
            <a:ext cx="566999" cy="39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/>
              <a:t>002</a:t>
            </a:r>
          </a:p>
        </p:txBody>
      </p:sp>
      <p:cxnSp>
        <p:nvCxnSpPr>
          <p:cNvPr id="149" name="Shape 149"/>
          <p:cNvCxnSpPr/>
          <p:nvPr/>
        </p:nvCxnSpPr>
        <p:spPr>
          <a:xfrm>
            <a:off x="322950" y="6098100"/>
            <a:ext cx="85580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150" name="Shape 150"/>
          <p:cNvSpPr/>
          <p:nvPr/>
        </p:nvSpPr>
        <p:spPr>
          <a:xfrm>
            <a:off x="457200" y="6106778"/>
            <a:ext cx="665042" cy="6650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1" name="Shape 151"/>
          <p:cNvSpPr txBox="1"/>
          <p:nvPr/>
        </p:nvSpPr>
        <p:spPr>
          <a:xfrm>
            <a:off x="1171854" y="6156400"/>
            <a:ext cx="7595099" cy="56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Research Laboratory of Modeling and Software Technologies</a:t>
            </a:r>
          </a:p>
          <a:p>
            <a:pPr lvl="0" rtl="0">
              <a:buNone/>
            </a:pPr>
            <a:r>
              <a:rPr lang="en" b="1" i="1"/>
              <a:t>Institute of Mathematics and Computer Science, University of Latvia</a:t>
            </a:r>
          </a:p>
        </p:txBody>
      </p:sp>
      <p:sp>
        <p:nvSpPr>
          <p:cNvPr id="152" name="Shape 152"/>
          <p:cNvSpPr/>
          <p:nvPr/>
        </p:nvSpPr>
        <p:spPr>
          <a:xfrm>
            <a:off x="0" y="1101827"/>
            <a:ext cx="4584571" cy="486439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53" name="Shape 153"/>
          <p:cNvSpPr/>
          <p:nvPr/>
        </p:nvSpPr>
        <p:spPr>
          <a:xfrm>
            <a:off x="5295925" y="29327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1800"/>
              <a:t>UML metamodel</a:t>
            </a:r>
          </a:p>
        </p:txBody>
      </p:sp>
      <p:sp>
        <p:nvSpPr>
          <p:cNvPr id="154" name="Shape 154"/>
          <p:cNvSpPr/>
          <p:nvPr/>
        </p:nvSpPr>
        <p:spPr>
          <a:xfrm>
            <a:off x="5295925" y="4137856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UML model</a:t>
            </a:r>
          </a:p>
        </p:txBody>
      </p:sp>
      <p:sp>
        <p:nvSpPr>
          <p:cNvPr id="155" name="Shape 155"/>
          <p:cNvSpPr/>
          <p:nvPr/>
        </p:nvSpPr>
        <p:spPr>
          <a:xfrm>
            <a:off x="5295925" y="1716531"/>
            <a:ext cx="1609200" cy="601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800"/>
              <a:t>MOF</a:t>
            </a:r>
          </a:p>
        </p:txBody>
      </p:sp>
      <p:cxnSp>
        <p:nvCxnSpPr>
          <p:cNvPr id="156" name="Shape 156"/>
          <p:cNvCxnSpPr>
            <a:stCxn id="154" idx="0"/>
            <a:endCxn id="153" idx="2"/>
          </p:cNvCxnSpPr>
          <p:nvPr/>
        </p:nvCxnSpPr>
        <p:spPr>
          <a:xfrm>
            <a:off x="6100525" y="3534256"/>
            <a:ext cx="0" cy="60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57" name="Shape 157"/>
          <p:cNvCxnSpPr>
            <a:stCxn id="153" idx="0"/>
            <a:endCxn id="155" idx="2"/>
          </p:cNvCxnSpPr>
          <p:nvPr/>
        </p:nvCxnSpPr>
        <p:spPr>
          <a:xfrm>
            <a:off x="6100525" y="2318031"/>
            <a:ext cx="0" cy="6147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arrow" w="lg" len="lg"/>
            <a:tailEnd type="none" w="lg" len="lg"/>
          </a:ln>
        </p:spPr>
      </p:cxnSp>
      <p:cxnSp>
        <p:nvCxnSpPr>
          <p:cNvPr id="158" name="Shape 158"/>
          <p:cNvCxnSpPr>
            <a:endCxn id="155" idx="3"/>
          </p:cNvCxnSpPr>
          <p:nvPr/>
        </p:nvCxnSpPr>
        <p:spPr>
          <a:xfrm rot="10800000">
            <a:off x="6905125" y="2017281"/>
            <a:ext cx="464099" cy="1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9" name="Shape 159"/>
          <p:cNvCxnSpPr/>
          <p:nvPr/>
        </p:nvCxnSpPr>
        <p:spPr>
          <a:xfrm>
            <a:off x="7354300" y="1774699"/>
            <a:ext cx="0" cy="24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0" name="Shape 160"/>
          <p:cNvCxnSpPr/>
          <p:nvPr/>
        </p:nvCxnSpPr>
        <p:spPr>
          <a:xfrm>
            <a:off x="6918150" y="1774650"/>
            <a:ext cx="451199" cy="1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1" name="Shape 161"/>
          <p:cNvSpPr txBox="1"/>
          <p:nvPr/>
        </p:nvSpPr>
        <p:spPr>
          <a:xfrm>
            <a:off x="6100525" y="3607456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i="1"/>
              <a:t>conforms to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100525" y="2396793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 dirty="0"/>
              <a:t>conforms to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6905125" y="2015300"/>
            <a:ext cx="1476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conforms to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1939</Words>
  <Application>Microsoft Office PowerPoint</Application>
  <PresentationFormat>On-screen Show (4:3)</PresentationFormat>
  <Paragraphs>463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Consolas</vt:lpstr>
      <vt:lpstr>Courier New</vt:lpstr>
      <vt:lpstr>Georgia</vt:lpstr>
      <vt:lpstr>Ubuntu</vt:lpstr>
      <vt:lpstr>Wingdings</vt:lpstr>
      <vt:lpstr/>
      <vt:lpstr>The Orchestra of Multiple Model Repositories</vt:lpstr>
      <vt:lpstr>The ``Orchestra'' Metaphor</vt:lpstr>
      <vt:lpstr>The ``Orchestra'' Metaphor</vt:lpstr>
      <vt:lpstr>The ``Orchestra'' Metaphor</vt:lpstr>
      <vt:lpstr>Meta-s</vt:lpstr>
      <vt:lpstr>MOF Meta-Levels (Linguistic)</vt:lpstr>
      <vt:lpstr>The Three-Level Conjecture (I. Kurtev and J. Bézivin)</vt:lpstr>
      <vt:lpstr>The Three-Level Conjecture (I. Kurtev and J. Bézivin, 2005)</vt:lpstr>
      <vt:lpstr>MOF Meta-Levels (Linguistic)</vt:lpstr>
      <vt:lpstr>Technical Spaces (I. Kurtev, J. Bézivin, and M. Aksit; 2002, 2005)</vt:lpstr>
      <vt:lpstr>Technical Spaces (cont.) (I. Kurtev, J. Bézivin, and M. Aksit; 2002, 2005)</vt:lpstr>
      <vt:lpstr>Why different technical spaces?</vt:lpstr>
      <vt:lpstr>TS interoperability</vt:lpstr>
      <vt:lpstr>Problem 1: Numerous different repositories</vt:lpstr>
      <vt:lpstr>Repositories</vt:lpstr>
      <vt:lpstr>Repositories</vt:lpstr>
      <vt:lpstr>Problem 2: Ontological meta-levels</vt:lpstr>
      <vt:lpstr>Ontological meta-levels</vt:lpstr>
      <vt:lpstr>Meta-Levels (Ontological)</vt:lpstr>
      <vt:lpstr>Meta-Levels (Ontological)</vt:lpstr>
      <vt:lpstr>Meta-Levels (Ontological)</vt:lpstr>
      <vt:lpstr>Shostaks' conjecture</vt:lpstr>
      <vt:lpstr>Shostaks' conjecture</vt:lpstr>
      <vt:lpstr>Dealing with Šostaks' conjecture</vt:lpstr>
      <vt:lpstr>Dealing with Šostaks' conjecture</vt:lpstr>
      <vt:lpstr>The Idea</vt:lpstr>
      <vt:lpstr>Kernel Metamodel (the essence)</vt:lpstr>
      <vt:lpstr>RAAPI call example:    createLink()</vt:lpstr>
      <vt:lpstr>Organizing repositories</vt:lpstr>
      <vt:lpstr>Organizing repositories</vt:lpstr>
      <vt:lpstr>Organizing repositories</vt:lpstr>
      <vt:lpstr>Organizing repositories</vt:lpstr>
      <vt:lpstr>PowerPoint Presentation</vt:lpstr>
      <vt:lpstr>Virtual repositories</vt:lpstr>
      <vt:lpstr>Virtual repositories</vt:lpstr>
      <vt:lpstr>Virtual repositories</vt:lpstr>
      <vt:lpstr>PowerPoint Presentation</vt:lpstr>
      <vt:lpstr>Views on metamodels</vt:lpstr>
      <vt:lpstr>Volatile repository</vt:lpstr>
      <vt:lpstr>Virtual merge</vt:lpstr>
      <vt:lpstr>Virtual merge</vt:lpstr>
      <vt:lpstr>Derived (calculated) associations   and properties</vt:lpstr>
      <vt:lpstr>Derived (calculated) associations   and properties</vt:lpstr>
      <vt:lpstr>Derived (calculated) associations   and properties</vt:lpstr>
      <vt:lpstr>Virtual copy</vt:lpstr>
      <vt:lpstr>Virtual copy</vt:lpstr>
      <vt:lpstr>Virtual copy</vt:lpstr>
      <vt:lpstr>The Orchestra of Multiple Model Repositories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Orchestra of Multiple Model Repositories</dc:title>
  <cp:lastModifiedBy>Sergejs Kozlovics</cp:lastModifiedBy>
  <cp:revision>49</cp:revision>
  <dcterms:modified xsi:type="dcterms:W3CDTF">2013-01-28T08:02:25Z</dcterms:modified>
</cp:coreProperties>
</file>