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4"/>
  </p:notesMasterIdLst>
  <p:handoutMasterIdLst>
    <p:handoutMasterId r:id="rId15"/>
  </p:handoutMasterIdLst>
  <p:sldIdLst>
    <p:sldId id="256" r:id="rId2"/>
    <p:sldId id="257" r:id="rId3"/>
    <p:sldId id="258" r:id="rId4"/>
    <p:sldId id="259" r:id="rId5"/>
    <p:sldId id="266" r:id="rId6"/>
    <p:sldId id="271" r:id="rId7"/>
    <p:sldId id="265" r:id="rId8"/>
    <p:sldId id="269" r:id="rId9"/>
    <p:sldId id="268" r:id="rId10"/>
    <p:sldId id="262" r:id="rId11"/>
    <p:sldId id="272" r:id="rId12"/>
    <p:sldId id="270" r:id="rId13"/>
  </p:sldIdLst>
  <p:sldSz cx="9144000" cy="7308850"/>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A211"/>
    <a:srgbClr val="763B20"/>
    <a:srgbClr val="FFFFCC"/>
    <a:srgbClr val="990000"/>
    <a:srgbClr val="996633"/>
    <a:srgbClr val="515151"/>
    <a:srgbClr val="3B3B3B"/>
    <a:srgbClr val="57301F"/>
    <a:srgbClr val="3E2216"/>
    <a:srgbClr val="0E1C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94" autoAdjust="0"/>
    <p:restoredTop sz="84547" autoAdjust="0"/>
  </p:normalViewPr>
  <p:slideViewPr>
    <p:cSldViewPr>
      <p:cViewPr>
        <p:scale>
          <a:sx n="66" d="100"/>
          <a:sy n="66" d="100"/>
        </p:scale>
        <p:origin x="-1536" y="-72"/>
      </p:cViewPr>
      <p:guideLst>
        <p:guide orient="horz" pos="2302"/>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136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0898"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lv-LV"/>
          </a:p>
        </p:txBody>
      </p:sp>
      <p:sp>
        <p:nvSpPr>
          <p:cNvPr id="720899" name="Rectangle 3"/>
          <p:cNvSpPr>
            <a:spLocks noGrp="1" noChangeArrowheads="1"/>
          </p:cNvSpPr>
          <p:nvPr>
            <p:ph type="dt" sz="quarter"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lv-LV"/>
          </a:p>
        </p:txBody>
      </p:sp>
      <p:sp>
        <p:nvSpPr>
          <p:cNvPr id="720900" name="Rectangle 4"/>
          <p:cNvSpPr>
            <a:spLocks noGrp="1" noChangeArrowheads="1"/>
          </p:cNvSpPr>
          <p:nvPr>
            <p:ph type="ftr" sz="quarter" idx="2"/>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lv-LV"/>
          </a:p>
        </p:txBody>
      </p:sp>
      <p:sp>
        <p:nvSpPr>
          <p:cNvPr id="720901" name="Rectangle 5"/>
          <p:cNvSpPr>
            <a:spLocks noGrp="1" noChangeArrowheads="1"/>
          </p:cNvSpPr>
          <p:nvPr>
            <p:ph type="sldNum" sz="quarter" idx="3"/>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E6DCC056-9EB2-4B9F-A5BD-FAE487A4E534}" type="slidenum">
              <a:rPr lang="lv-LV"/>
              <a:pPr>
                <a:defRPr/>
              </a:pPr>
              <a:t>‹#›</a:t>
            </a:fld>
            <a:endParaRPr lang="lv-LV"/>
          </a:p>
        </p:txBody>
      </p:sp>
    </p:spTree>
    <p:extLst>
      <p:ext uri="{BB962C8B-B14F-4D97-AF65-F5344CB8AC3E}">
        <p14:creationId xmlns:p14="http://schemas.microsoft.com/office/powerpoint/2010/main" val="9313213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0098"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lv-LV"/>
          </a:p>
        </p:txBody>
      </p:sp>
      <p:sp>
        <p:nvSpPr>
          <p:cNvPr id="260099"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lv-LV"/>
          </a:p>
        </p:txBody>
      </p:sp>
      <p:sp>
        <p:nvSpPr>
          <p:cNvPr id="11268" name="Rectangle 4"/>
          <p:cNvSpPr>
            <a:spLocks noGrp="1" noRot="1" noChangeAspect="1" noChangeArrowheads="1" noTextEdit="1"/>
          </p:cNvSpPr>
          <p:nvPr>
            <p:ph type="sldImg" idx="2"/>
          </p:nvPr>
        </p:nvSpPr>
        <p:spPr bwMode="auto">
          <a:xfrm>
            <a:off x="1284288" y="685800"/>
            <a:ext cx="4289425"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0101"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lv-LV" noProof="0" smtClean="0"/>
              <a:t>Click to edit Master text styles</a:t>
            </a:r>
          </a:p>
          <a:p>
            <a:pPr lvl="1"/>
            <a:r>
              <a:rPr lang="lv-LV" noProof="0" smtClean="0"/>
              <a:t>Second level</a:t>
            </a:r>
          </a:p>
          <a:p>
            <a:pPr lvl="2"/>
            <a:r>
              <a:rPr lang="lv-LV" noProof="0" smtClean="0"/>
              <a:t>Third level</a:t>
            </a:r>
          </a:p>
          <a:p>
            <a:pPr lvl="3"/>
            <a:r>
              <a:rPr lang="lv-LV" noProof="0" smtClean="0"/>
              <a:t>Fourth level</a:t>
            </a:r>
          </a:p>
          <a:p>
            <a:pPr lvl="4"/>
            <a:r>
              <a:rPr lang="lv-LV" noProof="0" smtClean="0"/>
              <a:t>Fifth level</a:t>
            </a:r>
          </a:p>
        </p:txBody>
      </p:sp>
      <p:sp>
        <p:nvSpPr>
          <p:cNvPr id="260102"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lv-LV"/>
          </a:p>
        </p:txBody>
      </p:sp>
      <p:sp>
        <p:nvSpPr>
          <p:cNvPr id="260103"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F813FF6-B2F5-4DA8-BE4D-B9545686AA85}" type="slidenum">
              <a:rPr lang="lv-LV"/>
              <a:pPr>
                <a:defRPr/>
              </a:pPr>
              <a:t>‹#›</a:t>
            </a:fld>
            <a:endParaRPr lang="lv-LV"/>
          </a:p>
        </p:txBody>
      </p:sp>
    </p:spTree>
    <p:extLst>
      <p:ext uri="{BB962C8B-B14F-4D97-AF65-F5344CB8AC3E}">
        <p14:creationId xmlns:p14="http://schemas.microsoft.com/office/powerpoint/2010/main" val="10801435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Arial" charset="0"/>
                <a:ea typeface="+mn-ea"/>
                <a:cs typeface="Arial" charset="0"/>
              </a:rPr>
              <a:t>Typically, non-local games are studied in a framework where the referee</a:t>
            </a:r>
          </a:p>
          <a:p>
            <a:r>
              <a:rPr lang="en-US" sz="1200" b="0" i="0" u="none" strike="noStrike" kern="1200" baseline="0" dirty="0" smtClean="0">
                <a:solidFill>
                  <a:schemeClr val="tx1"/>
                </a:solidFill>
                <a:latin typeface="Arial" charset="0"/>
                <a:ea typeface="+mn-ea"/>
                <a:cs typeface="Arial" charset="0"/>
              </a:rPr>
              <a:t>picks the inputs from a known probability distribution. We initiate the</a:t>
            </a:r>
          </a:p>
          <a:p>
            <a:r>
              <a:rPr lang="en-US" sz="1200" b="0" i="0" u="none" strike="noStrike" kern="1200" baseline="0" dirty="0" smtClean="0">
                <a:solidFill>
                  <a:schemeClr val="tx1"/>
                </a:solidFill>
                <a:latin typeface="Arial" charset="0"/>
                <a:ea typeface="+mn-ea"/>
                <a:cs typeface="Arial" charset="0"/>
              </a:rPr>
              <a:t>study of non-local games in a </a:t>
            </a:r>
            <a:r>
              <a:rPr lang="en-US" sz="1200" b="0" i="0" u="none" strike="noStrike" kern="1200" baseline="0" smtClean="0">
                <a:solidFill>
                  <a:schemeClr val="tx1"/>
                </a:solidFill>
                <a:latin typeface="Arial" charset="0"/>
                <a:ea typeface="+mn-ea"/>
                <a:cs typeface="Arial" charset="0"/>
              </a:rPr>
              <a:t>worst-case study </a:t>
            </a:r>
            <a:r>
              <a:rPr lang="en-US" sz="1200" b="0" i="0" u="none" strike="noStrike" kern="1200" baseline="0" dirty="0" smtClean="0">
                <a:solidFill>
                  <a:schemeClr val="tx1"/>
                </a:solidFill>
                <a:latin typeface="Arial" charset="0"/>
                <a:ea typeface="+mn-ea"/>
                <a:cs typeface="Arial" charset="0"/>
              </a:rPr>
              <a:t>several non-local games</a:t>
            </a:r>
          </a:p>
          <a:p>
            <a:r>
              <a:rPr lang="lv-LV" sz="1200" b="0" i="0" u="none" strike="noStrike" kern="1200" baseline="0" dirty="0" smtClean="0">
                <a:solidFill>
                  <a:schemeClr val="tx1"/>
                </a:solidFill>
                <a:latin typeface="Arial" charset="0"/>
                <a:ea typeface="+mn-ea"/>
                <a:cs typeface="Arial" charset="0"/>
              </a:rPr>
              <a:t>in this scenario.</a:t>
            </a:r>
            <a:endParaRPr lang="lv-LV" dirty="0"/>
          </a:p>
        </p:txBody>
      </p:sp>
      <p:sp>
        <p:nvSpPr>
          <p:cNvPr id="4" name="Slide Number Placeholder 3"/>
          <p:cNvSpPr>
            <a:spLocks noGrp="1"/>
          </p:cNvSpPr>
          <p:nvPr>
            <p:ph type="sldNum" sz="quarter" idx="10"/>
          </p:nvPr>
        </p:nvSpPr>
        <p:spPr/>
        <p:txBody>
          <a:bodyPr/>
          <a:lstStyle/>
          <a:p>
            <a:pPr>
              <a:defRPr/>
            </a:pPr>
            <a:fld id="{9F813FF6-B2F5-4DA8-BE4D-B9545686AA85}" type="slidenum">
              <a:rPr lang="lv-LV" smtClean="0"/>
              <a:pPr>
                <a:defRPr/>
              </a:pPr>
              <a:t>1</a:t>
            </a:fld>
            <a:endParaRPr lang="lv-LV"/>
          </a:p>
        </p:txBody>
      </p:sp>
    </p:spTree>
    <p:extLst>
      <p:ext uri="{BB962C8B-B14F-4D97-AF65-F5344CB8AC3E}">
        <p14:creationId xmlns:p14="http://schemas.microsoft.com/office/powerpoint/2010/main" val="29076359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If</a:t>
            </a:r>
            <a:r>
              <a:rPr lang="lv-LV" baseline="0" dirty="0" smtClean="0"/>
              <a:t> the probability distribution is fixed (as it is in average-case scenario), the use of shared common randomness is not generally neccessary as the values can be fixed to ones that give the best probability.</a:t>
            </a:r>
          </a:p>
          <a:p>
            <a:r>
              <a:rPr lang="lv-LV" baseline="0" dirty="0" smtClean="0"/>
              <a:t>In the worst-case scenarios it is not the case – </a:t>
            </a:r>
            <a:r>
              <a:rPr lang="lv-LV" baseline="0" dirty="0" smtClean="0"/>
              <a:t>the instrument that worked for players was to include shared randomness in their strategy to minimise the thret of referee choosing bad inputs. Without this common randomness-they cant coordinate their strategies so for many games players are unable to win with probability higher than ½</a:t>
            </a:r>
          </a:p>
          <a:p>
            <a:r>
              <a:rPr lang="lv-LV" dirty="0" smtClean="0"/>
              <a:t>But</a:t>
            </a:r>
            <a:r>
              <a:rPr lang="lv-LV" baseline="0" dirty="0" smtClean="0"/>
              <a:t> there are games where this is not true. For example- 2 player game where players must both output 1 if at least one of them got 1 in input. And something else if input was 00.</a:t>
            </a:r>
          </a:p>
          <a:p>
            <a:endParaRPr lang="lv-LV" dirty="0"/>
          </a:p>
        </p:txBody>
      </p:sp>
      <p:sp>
        <p:nvSpPr>
          <p:cNvPr id="4" name="Slide Number Placeholder 3"/>
          <p:cNvSpPr>
            <a:spLocks noGrp="1"/>
          </p:cNvSpPr>
          <p:nvPr>
            <p:ph type="sldNum" sz="quarter" idx="10"/>
          </p:nvPr>
        </p:nvSpPr>
        <p:spPr/>
        <p:txBody>
          <a:bodyPr/>
          <a:lstStyle/>
          <a:p>
            <a:pPr>
              <a:defRPr/>
            </a:pPr>
            <a:fld id="{9F813FF6-B2F5-4DA8-BE4D-B9545686AA85}" type="slidenum">
              <a:rPr lang="lv-LV" smtClean="0"/>
              <a:pPr>
                <a:defRPr/>
              </a:pPr>
              <a:t>10</a:t>
            </a:fld>
            <a:endParaRPr lang="lv-LV"/>
          </a:p>
        </p:txBody>
      </p:sp>
    </p:spTree>
    <p:extLst>
      <p:ext uri="{BB962C8B-B14F-4D97-AF65-F5344CB8AC3E}">
        <p14:creationId xmlns:p14="http://schemas.microsoft.com/office/powerpoint/2010/main" val="2663058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pPr>
              <a:defRPr/>
            </a:pPr>
            <a:fld id="{9F813FF6-B2F5-4DA8-BE4D-B9545686AA85}" type="slidenum">
              <a:rPr lang="lv-LV" smtClean="0"/>
              <a:pPr>
                <a:defRPr/>
              </a:pPr>
              <a:t>11</a:t>
            </a:fld>
            <a:endParaRPr lang="lv-LV"/>
          </a:p>
        </p:txBody>
      </p:sp>
    </p:spTree>
    <p:extLst>
      <p:ext uri="{BB962C8B-B14F-4D97-AF65-F5344CB8AC3E}">
        <p14:creationId xmlns:p14="http://schemas.microsoft.com/office/powerpoint/2010/main" val="168897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Just few words about</a:t>
            </a:r>
            <a:r>
              <a:rPr lang="lv-LV" baseline="0" dirty="0" smtClean="0"/>
              <a:t> the structure;</a:t>
            </a:r>
            <a:endParaRPr lang="lv-LV" dirty="0"/>
          </a:p>
        </p:txBody>
      </p:sp>
      <p:sp>
        <p:nvSpPr>
          <p:cNvPr id="4" name="Slide Number Placeholder 3"/>
          <p:cNvSpPr>
            <a:spLocks noGrp="1"/>
          </p:cNvSpPr>
          <p:nvPr>
            <p:ph type="sldNum" sz="quarter" idx="10"/>
          </p:nvPr>
        </p:nvSpPr>
        <p:spPr/>
        <p:txBody>
          <a:bodyPr/>
          <a:lstStyle/>
          <a:p>
            <a:pPr>
              <a:defRPr/>
            </a:pPr>
            <a:fld id="{9F813FF6-B2F5-4DA8-BE4D-B9545686AA85}" type="slidenum">
              <a:rPr lang="lv-LV" smtClean="0"/>
              <a:pPr>
                <a:defRPr/>
              </a:pPr>
              <a:t>2</a:t>
            </a:fld>
            <a:endParaRPr lang="lv-LV"/>
          </a:p>
        </p:txBody>
      </p:sp>
    </p:spTree>
    <p:extLst>
      <p:ext uri="{BB962C8B-B14F-4D97-AF65-F5344CB8AC3E}">
        <p14:creationId xmlns:p14="http://schemas.microsoft.com/office/powerpoint/2010/main" val="11424127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smtClean="0"/>
          </a:p>
          <a:p>
            <a:r>
              <a:rPr lang="lv-LV" dirty="0" smtClean="0"/>
              <a:t>Non-local games are obviously a game theory entity</a:t>
            </a:r>
            <a:r>
              <a:rPr lang="lv-LV" baseline="0" dirty="0" smtClean="0"/>
              <a:t>.</a:t>
            </a:r>
          </a:p>
          <a:p>
            <a:r>
              <a:rPr lang="lv-LV" baseline="0" dirty="0" smtClean="0"/>
              <a:t>Non-local gemes give a model to study non-local efects vs local efects, that is it gives  for computr scientist a familiar way to study effects of quantum phisics and compare it to classical one.</a:t>
            </a:r>
          </a:p>
          <a:p>
            <a:r>
              <a:rPr lang="lv-LV" baseline="0" dirty="0" smtClean="0"/>
              <a:t>It all started with EPR-paradox paper and introduction of hidden variable thory. Einstein and his colegues introduced a model that explaind at that point unexplained phenomena of quantum phisycs.</a:t>
            </a:r>
          </a:p>
          <a:p>
            <a:r>
              <a:rPr lang="lv-LV" baseline="0" dirty="0" smtClean="0"/>
              <a:t>Only after some time Bell introduced his famous inequalities, that (i am rephrasing) said that if a system is local (even with hidden variables) it must satisfy the inequality. But as it later was experimentaly shown quantum systems do not follow this inequality.</a:t>
            </a:r>
          </a:p>
          <a:p>
            <a:r>
              <a:rPr lang="lv-LV" baseline="0" dirty="0" smtClean="0"/>
              <a:t>So non-local games describe this phenomena. Well known examples (that are also experimentaly realaizable) are the CHSH game and Mermin-Ardehali games.</a:t>
            </a:r>
          </a:p>
          <a:p>
            <a:endParaRPr lang="lv-LV" baseline="0" dirty="0" smtClean="0"/>
          </a:p>
          <a:p>
            <a:r>
              <a:rPr lang="lv-LV" baseline="0" dirty="0" smtClean="0"/>
              <a:t> </a:t>
            </a:r>
          </a:p>
          <a:p>
            <a:r>
              <a:rPr lang="lv-LV" baseline="0" dirty="0" smtClean="0"/>
              <a:t>The use of worst-case and average-case complexity is quite natural in computer science.</a:t>
            </a:r>
          </a:p>
          <a:p>
            <a:r>
              <a:rPr lang="lv-LV" baseline="0" dirty="0" smtClean="0"/>
              <a:t>The worst-case situation for a system shows as at most what resources we need to get the result. For real life system that could be a pesimistic evaluation, as it could happen that practical cases or the most used ones do not fall in worst-case category. So it is natural to look at avarege-case situations. </a:t>
            </a:r>
            <a:endParaRPr lang="lv-LV" baseline="0" dirty="0" smtClean="0"/>
          </a:p>
          <a:p>
            <a:r>
              <a:rPr lang="lv-LV" baseline="0" dirty="0" smtClean="0"/>
              <a:t>Naturally there are algortihms which resurce </a:t>
            </a:r>
            <a:r>
              <a:rPr lang="lv-LV" baseline="0" dirty="0" smtClean="0"/>
              <a:t>usage </a:t>
            </a:r>
            <a:r>
              <a:rPr lang="lv-LV" baseline="0" dirty="0" smtClean="0"/>
              <a:t>is </a:t>
            </a:r>
            <a:r>
              <a:rPr lang="lv-LV" baseline="0" dirty="0" smtClean="0"/>
              <a:t>determined by structure of input data.</a:t>
            </a:r>
          </a:p>
          <a:p>
            <a:r>
              <a:rPr lang="lv-LV" baseline="0" dirty="0" smtClean="0"/>
              <a:t>Also it should be noted that there are different expected results from complexity studies. In solving some task it is reqired that average-case resource usage is as low as posiible. But for example in cryptography it is essential that average-case is as close to worst-case as possible.</a:t>
            </a:r>
          </a:p>
          <a:p>
            <a:r>
              <a:rPr lang="lv-LV" baseline="0" dirty="0" smtClean="0"/>
              <a:t>I will define worst-case and average case in game theory perspoective in a few slides.</a:t>
            </a:r>
            <a:endParaRPr lang="lv-LV" dirty="0" smtClean="0"/>
          </a:p>
          <a:p>
            <a:endParaRPr lang="lv-LV" dirty="0" smtClean="0"/>
          </a:p>
        </p:txBody>
      </p:sp>
      <p:sp>
        <p:nvSpPr>
          <p:cNvPr id="4" name="Slide Number Placeholder 3"/>
          <p:cNvSpPr>
            <a:spLocks noGrp="1"/>
          </p:cNvSpPr>
          <p:nvPr>
            <p:ph type="sldNum" sz="quarter" idx="10"/>
          </p:nvPr>
        </p:nvSpPr>
        <p:spPr/>
        <p:txBody>
          <a:bodyPr/>
          <a:lstStyle/>
          <a:p>
            <a:pPr>
              <a:defRPr/>
            </a:pPr>
            <a:fld id="{9F813FF6-B2F5-4DA8-BE4D-B9545686AA85}" type="slidenum">
              <a:rPr lang="lv-LV" smtClean="0"/>
              <a:pPr>
                <a:defRPr/>
              </a:pPr>
              <a:t>3</a:t>
            </a:fld>
            <a:endParaRPr lang="lv-LV"/>
          </a:p>
        </p:txBody>
      </p:sp>
    </p:spTree>
    <p:extLst>
      <p:ext uri="{BB962C8B-B14F-4D97-AF65-F5344CB8AC3E}">
        <p14:creationId xmlns:p14="http://schemas.microsoft.com/office/powerpoint/2010/main" val="34370517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Now</a:t>
            </a:r>
            <a:r>
              <a:rPr lang="lv-LV" baseline="0" dirty="0" smtClean="0"/>
              <a:t> more specific deffinition of non-local games.</a:t>
            </a:r>
          </a:p>
          <a:p>
            <a:r>
              <a:rPr lang="lv-LV" baseline="0" dirty="0" smtClean="0"/>
              <a:t>We have n cooperating players that together try to maximize the game </a:t>
            </a:r>
            <a:r>
              <a:rPr lang="lv-LV" baseline="0" dirty="0" smtClean="0"/>
              <a:t>value - </a:t>
            </a:r>
            <a:r>
              <a:rPr lang="lv-LV" baseline="0" dirty="0" smtClean="0"/>
              <a:t>that is the winning probability. The players play against a referee. Players win as group there is no individual gains.</a:t>
            </a:r>
          </a:p>
          <a:p>
            <a:r>
              <a:rPr lang="lv-LV" baseline="0" dirty="0" smtClean="0"/>
              <a:t>Before the game players are informed of what the game will be and allowed to agree on algorythm to use. After the begining of game they are not allowed to comunicate.</a:t>
            </a:r>
          </a:p>
          <a:p>
            <a:r>
              <a:rPr lang="lv-LV" baseline="0" dirty="0" smtClean="0"/>
              <a:t>Each player is given some input xi by the referee. Referee uses some probability distribution pi to select one from all posible input strings. Then the players each generate an output, that coud deppend on input variable and some shared randomness available to them. </a:t>
            </a:r>
          </a:p>
          <a:p>
            <a:r>
              <a:rPr lang="lv-LV" baseline="0" dirty="0" smtClean="0"/>
              <a:t>The referee then evaluates the input/data with some predefined functon. The result tells wether players won or lost.</a:t>
            </a:r>
          </a:p>
          <a:p>
            <a:r>
              <a:rPr lang="lv-LV" baseline="0" dirty="0" smtClean="0"/>
              <a:t>There are two models that we consider one is classical – where players are allowed to share common random variable and use a random variable to randomize the strategies. (i.e. Classical here means random)</a:t>
            </a:r>
          </a:p>
          <a:p>
            <a:r>
              <a:rPr lang="lv-LV" baseline="0" dirty="0" smtClean="0"/>
              <a:t>In the quantum game model – players each have a qubit of entangled quantum state. After recieving input each player measures the state in some basis and output the result given by measurement. Also players are allowed to use superpossition of game strategies.</a:t>
            </a:r>
          </a:p>
          <a:p>
            <a:r>
              <a:rPr lang="lv-LV" baseline="0" dirty="0" smtClean="0"/>
              <a:t>Why are these models compareable – there is the no communication theorem that says that it is not possible to comunicate by measuring entangled qubits.</a:t>
            </a:r>
          </a:p>
          <a:p>
            <a:endParaRPr lang="lv-LV" baseline="0" dirty="0" smtClean="0"/>
          </a:p>
          <a:p>
            <a:r>
              <a:rPr lang="lv-LV" baseline="0" dirty="0" smtClean="0"/>
              <a:t>Here I will use notion of game value-omega. It represents the difference between wining and loosing probability. It is easy to </a:t>
            </a:r>
            <a:r>
              <a:rPr lang="lv-LV" baseline="0" dirty="0" smtClean="0"/>
              <a:t>go </a:t>
            </a:r>
            <a:r>
              <a:rPr lang="lv-LV" baseline="0" dirty="0" smtClean="0"/>
              <a:t>from wining probabiliy to game </a:t>
            </a:r>
            <a:r>
              <a:rPr lang="lv-LV" baseline="0" dirty="0" smtClean="0"/>
              <a:t>value </a:t>
            </a:r>
            <a:r>
              <a:rPr lang="lv-LV" baseline="0" dirty="0" smtClean="0"/>
              <a:t>and back.</a:t>
            </a:r>
            <a:endParaRPr lang="lv-LV" dirty="0"/>
          </a:p>
        </p:txBody>
      </p:sp>
      <p:sp>
        <p:nvSpPr>
          <p:cNvPr id="4" name="Slide Number Placeholder 3"/>
          <p:cNvSpPr>
            <a:spLocks noGrp="1"/>
          </p:cNvSpPr>
          <p:nvPr>
            <p:ph type="sldNum" sz="quarter" idx="10"/>
          </p:nvPr>
        </p:nvSpPr>
        <p:spPr/>
        <p:txBody>
          <a:bodyPr/>
          <a:lstStyle/>
          <a:p>
            <a:pPr>
              <a:defRPr/>
            </a:pPr>
            <a:fld id="{9F813FF6-B2F5-4DA8-BE4D-B9545686AA85}" type="slidenum">
              <a:rPr lang="lv-LV" smtClean="0"/>
              <a:pPr>
                <a:defRPr/>
              </a:pPr>
              <a:t>4</a:t>
            </a:fld>
            <a:endParaRPr lang="lv-LV"/>
          </a:p>
        </p:txBody>
      </p:sp>
    </p:spTree>
    <p:extLst>
      <p:ext uri="{BB962C8B-B14F-4D97-AF65-F5344CB8AC3E}">
        <p14:creationId xmlns:p14="http://schemas.microsoft.com/office/powerpoint/2010/main" val="165211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I</a:t>
            </a:r>
            <a:r>
              <a:rPr lang="lv-LV" baseline="0" dirty="0" smtClean="0"/>
              <a:t> will use average-case and worst-case scenario to represent input bit distributions.  </a:t>
            </a:r>
            <a:endParaRPr lang="lv-LV" baseline="0" dirty="0" smtClean="0"/>
          </a:p>
          <a:p>
            <a:r>
              <a:rPr lang="lv-LV" baseline="0" dirty="0" smtClean="0"/>
              <a:t>I </a:t>
            </a:r>
            <a:r>
              <a:rPr lang="lv-LV" baseline="0" dirty="0" smtClean="0"/>
              <a:t>will say that the scenario is average-case if the referee chooses input string form uniform distribution. This is the case in all the classically studied games. So to calculate the game value we just look at the best possible sum that players can get by choosing random strategies on some given input.</a:t>
            </a:r>
          </a:p>
          <a:p>
            <a:r>
              <a:rPr lang="lv-LV" baseline="0" dirty="0" smtClean="0"/>
              <a:t>On the other hand – if the referee, knowing the strategy of players chooses the worst possible distribution of input strings, then it is the worst-case scenario. </a:t>
            </a:r>
            <a:endParaRPr lang="lv-LV" baseline="0" dirty="0" smtClean="0"/>
          </a:p>
          <a:p>
            <a:r>
              <a:rPr lang="lv-LV" baseline="0" dirty="0" smtClean="0"/>
              <a:t>To </a:t>
            </a:r>
            <a:r>
              <a:rPr lang="lv-LV" baseline="0" dirty="0" smtClean="0"/>
              <a:t>calculate game value – we need to look at the same thing and add a dimmension of different input string distributions-and look for the minimal one.</a:t>
            </a:r>
          </a:p>
          <a:p>
            <a:r>
              <a:rPr lang="lv-LV" baseline="0" dirty="0" smtClean="0"/>
              <a:t>It follows naturally from the deffinition that worst-case game value is smaller or equal to fixed input distribution game value (also uniform).</a:t>
            </a:r>
          </a:p>
          <a:p>
            <a:endParaRPr lang="lv-LV" dirty="0"/>
          </a:p>
        </p:txBody>
      </p:sp>
      <p:sp>
        <p:nvSpPr>
          <p:cNvPr id="4" name="Slide Number Placeholder 3"/>
          <p:cNvSpPr>
            <a:spLocks noGrp="1"/>
          </p:cNvSpPr>
          <p:nvPr>
            <p:ph type="sldNum" sz="quarter" idx="10"/>
          </p:nvPr>
        </p:nvSpPr>
        <p:spPr/>
        <p:txBody>
          <a:bodyPr/>
          <a:lstStyle/>
          <a:p>
            <a:pPr>
              <a:defRPr/>
            </a:pPr>
            <a:fld id="{9F813FF6-B2F5-4DA8-BE4D-B9545686AA85}" type="slidenum">
              <a:rPr lang="lv-LV" smtClean="0"/>
              <a:pPr>
                <a:defRPr/>
              </a:pPr>
              <a:t>5</a:t>
            </a:fld>
            <a:endParaRPr lang="lv-LV"/>
          </a:p>
        </p:txBody>
      </p:sp>
    </p:spTree>
    <p:extLst>
      <p:ext uri="{BB962C8B-B14F-4D97-AF65-F5344CB8AC3E}">
        <p14:creationId xmlns:p14="http://schemas.microsoft.com/office/powerpoint/2010/main" val="5077971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a:spLocks noGrp="1"/>
          </p:cNvSpPr>
          <p:nvPr>
            <p:ph type="body" idx="1"/>
          </p:nvPr>
        </p:nvSpPr>
        <p:spPr>
          <a:noFill/>
        </p:spPr>
        <p:txBody>
          <a:bodyPr/>
          <a:lstStyle/>
          <a:p>
            <a:r>
              <a:rPr lang="lv-LV" dirty="0" smtClean="0"/>
              <a:t>This model shows that adding qunatum resources we can break results that are provably maximum in classical world.</a:t>
            </a:r>
          </a:p>
          <a:p>
            <a:endParaRPr lang="lv-LV" dirty="0" smtClean="0"/>
          </a:p>
          <a:p>
            <a:r>
              <a:rPr lang="lv-LV" dirty="0" smtClean="0"/>
              <a:t>We have 2 players –usually Alice and </a:t>
            </a:r>
            <a:r>
              <a:rPr lang="lv-LV" dirty="0" smtClean="0"/>
              <a:t>Bob who </a:t>
            </a:r>
            <a:r>
              <a:rPr lang="lv-LV" dirty="0" smtClean="0"/>
              <a:t>are together compeating against a referee.</a:t>
            </a:r>
          </a:p>
          <a:p>
            <a:endParaRPr lang="lv-LV" dirty="0" smtClean="0"/>
          </a:p>
          <a:p>
            <a:r>
              <a:rPr lang="lv-LV" dirty="0" smtClean="0"/>
              <a:t>As an input they get a classical bit in some state, each.</a:t>
            </a:r>
          </a:p>
          <a:p>
            <a:endParaRPr lang="lv-LV" dirty="0" smtClean="0"/>
          </a:p>
          <a:p>
            <a:r>
              <a:rPr lang="lv-LV" dirty="0" smtClean="0"/>
              <a:t>They have to output a single classical bit each – that meets some critteria that are dependant on input and output data.</a:t>
            </a:r>
          </a:p>
          <a:p>
            <a:r>
              <a:rPr lang="lv-LV" dirty="0" smtClean="0"/>
              <a:t>In this case – the ouput must be such – that xoring output bits leads to zero, if at least one of input bits is 0, and xor is 1 if both inputs are 1.</a:t>
            </a:r>
          </a:p>
          <a:p>
            <a:r>
              <a:rPr lang="lv-LV" dirty="0" smtClean="0"/>
              <a:t>One more thing – after the input is recieved – no comunication is possible between these two players.</a:t>
            </a:r>
          </a:p>
          <a:p>
            <a:endParaRPr lang="lv-LV" dirty="0" smtClean="0"/>
          </a:p>
          <a:p>
            <a:r>
              <a:rPr lang="lv-LV" dirty="0" smtClean="0"/>
              <a:t>(Let people think a little)</a:t>
            </a:r>
          </a:p>
          <a:p>
            <a:endParaRPr lang="lv-LV" dirty="0" smtClean="0"/>
          </a:p>
          <a:p>
            <a:r>
              <a:rPr lang="lv-LV" dirty="0" smtClean="0"/>
              <a:t>It is easy to see, that if we have a deterministic strategy then – it is not possible to satisfy all </a:t>
            </a:r>
            <a:r>
              <a:rPr lang="lv-LV" dirty="0" smtClean="0"/>
              <a:t>four </a:t>
            </a:r>
            <a:r>
              <a:rPr lang="lv-LV" dirty="0" smtClean="0"/>
              <a:t>variants of input using this one strategy.</a:t>
            </a:r>
          </a:p>
          <a:p>
            <a:r>
              <a:rPr lang="lv-LV" dirty="0" smtClean="0"/>
              <a:t>But it is possible and easy to get a strategy that satisfys 3 out of 4 input possibilities. That leads to max. Achievable result of 75%.</a:t>
            </a:r>
          </a:p>
          <a:p>
            <a:endParaRPr lang="lv-LV" dirty="0" smtClean="0"/>
          </a:p>
          <a:p>
            <a:r>
              <a:rPr lang="lv-LV" dirty="0" smtClean="0"/>
              <a:t>For example – whatever the input players always answer 0. This leads xor being 0 on all input – and this satisfys 3 first input posibilities.</a:t>
            </a:r>
          </a:p>
          <a:p>
            <a:r>
              <a:rPr lang="lv-LV" dirty="0" smtClean="0"/>
              <a:t>OK this is easy.</a:t>
            </a:r>
          </a:p>
          <a:p>
            <a:endParaRPr lang="lv-LV" dirty="0" smtClean="0"/>
          </a:p>
          <a:p>
            <a:r>
              <a:rPr lang="lv-LV" dirty="0" smtClean="0"/>
              <a:t>Where is the magic?</a:t>
            </a:r>
          </a:p>
          <a:p>
            <a:r>
              <a:rPr lang="lv-LV" dirty="0" smtClean="0"/>
              <a:t>The magical thing is that if we give each player a qubit that are both entangled – the best probability of success is higher than 75%.</a:t>
            </a:r>
          </a:p>
          <a:p>
            <a:r>
              <a:rPr lang="lv-LV" dirty="0" smtClean="0"/>
              <a:t>Ist equal to square of cosine of (pi/8) – and thats more than 75%.</a:t>
            </a:r>
          </a:p>
          <a:p>
            <a:endParaRPr lang="lv-LV" dirty="0" smtClean="0"/>
          </a:p>
          <a:p>
            <a:r>
              <a:rPr lang="lv-LV" dirty="0" smtClean="0"/>
              <a:t>And this difference is the one that is equivalent to Bell inequality and breaking it when using </a:t>
            </a:r>
            <a:r>
              <a:rPr lang="lv-LV" dirty="0" smtClean="0"/>
              <a:t>quantum </a:t>
            </a:r>
            <a:r>
              <a:rPr lang="lv-LV" dirty="0" smtClean="0"/>
              <a:t>model.</a:t>
            </a:r>
          </a:p>
        </p:txBody>
      </p:sp>
      <p:sp>
        <p:nvSpPr>
          <p:cNvPr id="27651" name="Slide Number Placeholder 3"/>
          <p:cNvSpPr>
            <a:spLocks noGrp="1"/>
          </p:cNvSpPr>
          <p:nvPr>
            <p:ph type="sldNum" sz="quarter" idx="5"/>
          </p:nvPr>
        </p:nvSpPr>
        <p:spPr>
          <a:noFill/>
          <a:ln>
            <a:miter lim="800000"/>
            <a:headEnd/>
            <a:tailEnd/>
          </a:ln>
        </p:spPr>
        <p:txBody>
          <a:bodyPr/>
          <a:lstStyle/>
          <a:p>
            <a:fld id="{F74162BD-CE68-45F1-8354-02B88D1498F5}" type="slidenum">
              <a:rPr lang="lv-LV" smtClean="0">
                <a:cs typeface="Arial" charset="0"/>
              </a:rPr>
              <a:pPr/>
              <a:t>6</a:t>
            </a:fld>
            <a:endParaRPr lang="lv-LV" smtClean="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lv-LV" baseline="0" dirty="0" smtClean="0"/>
              <a:t>This was the game that inspired our group to look at worst-case scenarious. Unfortunatly it gave quite simply acievable strategy, that gave the same worst case game value as in average case. Playerschoose four different strategies that each looses on a different input and then uniformly with probability ¼ choose one of them. They get the same probability of ¾  that is game value of 0.5.</a:t>
            </a:r>
          </a:p>
          <a:p>
            <a:r>
              <a:rPr lang="lv-LV" baseline="0" dirty="0" smtClean="0"/>
              <a:t>As for quantum case – the result shown on the previous page is achieved on every input distribution so the quantum game valua also is the same – 1/sqrt(2).</a:t>
            </a:r>
          </a:p>
          <a:p>
            <a:endParaRPr lang="lv-LV" baseline="0" dirty="0" smtClean="0"/>
          </a:p>
        </p:txBody>
      </p:sp>
      <p:sp>
        <p:nvSpPr>
          <p:cNvPr id="4" name="Slide Number Placeholder 3"/>
          <p:cNvSpPr>
            <a:spLocks noGrp="1"/>
          </p:cNvSpPr>
          <p:nvPr>
            <p:ph type="sldNum" sz="quarter" idx="10"/>
          </p:nvPr>
        </p:nvSpPr>
        <p:spPr/>
        <p:txBody>
          <a:bodyPr/>
          <a:lstStyle/>
          <a:p>
            <a:fld id="{9DB6B61A-7363-45FA-938D-B4CD5A4FA3BA}" type="slidenum">
              <a:rPr lang="lv-LV" smtClean="0"/>
              <a:pPr/>
              <a:t>7</a:t>
            </a:fld>
            <a:endParaRPr lang="lv-LV"/>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Lets look at CHSH game generalization for n-players.</a:t>
            </a:r>
          </a:p>
          <a:p>
            <a:r>
              <a:rPr lang="lv-LV" dirty="0" smtClean="0"/>
              <a:t>We have n players that each recieve a bit and must output bits so that they xor to «1» only if they</a:t>
            </a:r>
            <a:r>
              <a:rPr lang="lv-LV" baseline="0" dirty="0" smtClean="0"/>
              <a:t> all get 1 as input. On all other inputs theyr outputs must xor to «0». In classical average case – players win on all but one of 2^n input strings.</a:t>
            </a:r>
          </a:p>
          <a:p>
            <a:r>
              <a:rPr lang="lv-LV" baseline="0" dirty="0" smtClean="0"/>
              <a:t>Worst-case analysis is not that stright forward-as there is just one strategy that gives this big win probability. After deeper analysis we found out that for large n the game value coverges to 1/3.</a:t>
            </a:r>
          </a:p>
          <a:p>
            <a:r>
              <a:rPr lang="lv-LV" baseline="0" dirty="0" smtClean="0"/>
              <a:t>We can see that the results are different.</a:t>
            </a:r>
          </a:p>
          <a:p>
            <a:r>
              <a:rPr lang="lv-LV" baseline="0" dirty="0" smtClean="0"/>
              <a:t>The quantum case is not that interesting-we show that in average case the game value is the same as in classical. And after some optimization of Thirelsons theorem that has been simplified for symetric XOR games we get the same result in quantum case.</a:t>
            </a:r>
          </a:p>
        </p:txBody>
      </p:sp>
      <p:sp>
        <p:nvSpPr>
          <p:cNvPr id="4" name="Slide Number Placeholder 3"/>
          <p:cNvSpPr>
            <a:spLocks noGrp="1"/>
          </p:cNvSpPr>
          <p:nvPr>
            <p:ph type="sldNum" sz="quarter" idx="10"/>
          </p:nvPr>
        </p:nvSpPr>
        <p:spPr/>
        <p:txBody>
          <a:bodyPr/>
          <a:lstStyle/>
          <a:p>
            <a:pPr>
              <a:defRPr/>
            </a:pPr>
            <a:fld id="{9F813FF6-B2F5-4DA8-BE4D-B9545686AA85}" type="slidenum">
              <a:rPr lang="lv-LV" smtClean="0"/>
              <a:pPr>
                <a:defRPr/>
              </a:pPr>
              <a:t>8</a:t>
            </a:fld>
            <a:endParaRPr lang="lv-LV"/>
          </a:p>
        </p:txBody>
      </p:sp>
    </p:spTree>
    <p:extLst>
      <p:ext uri="{BB962C8B-B14F-4D97-AF65-F5344CB8AC3E}">
        <p14:creationId xmlns:p14="http://schemas.microsoft.com/office/powerpoint/2010/main" val="35722211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Here is one</a:t>
            </a:r>
            <a:r>
              <a:rPr lang="lv-LV" baseline="0" dirty="0" smtClean="0"/>
              <a:t> more example. A generalization of odd-cycle game. There are two players, but now they get as an input a number from 1 to m and must output some number from the same set. Players win, if when they get equal bits as input-they output equal bits.</a:t>
            </a:r>
          </a:p>
          <a:p>
            <a:r>
              <a:rPr lang="lv-LV" baseline="0" dirty="0" smtClean="0"/>
              <a:t>In average-case players win wit m-2 over m. Worst-case divides in odd/even..why????</a:t>
            </a:r>
          </a:p>
          <a:p>
            <a:r>
              <a:rPr lang="lv-LV" baseline="0" dirty="0" smtClean="0"/>
              <a:t>TBD</a:t>
            </a:r>
          </a:p>
          <a:p>
            <a:endParaRPr lang="lv-LV" dirty="0"/>
          </a:p>
        </p:txBody>
      </p:sp>
      <p:sp>
        <p:nvSpPr>
          <p:cNvPr id="4" name="Slide Number Placeholder 3"/>
          <p:cNvSpPr>
            <a:spLocks noGrp="1"/>
          </p:cNvSpPr>
          <p:nvPr>
            <p:ph type="sldNum" sz="quarter" idx="10"/>
          </p:nvPr>
        </p:nvSpPr>
        <p:spPr/>
        <p:txBody>
          <a:bodyPr/>
          <a:lstStyle/>
          <a:p>
            <a:pPr>
              <a:defRPr/>
            </a:pPr>
            <a:fld id="{9F813FF6-B2F5-4DA8-BE4D-B9545686AA85}" type="slidenum">
              <a:rPr lang="lv-LV" smtClean="0"/>
              <a:pPr>
                <a:defRPr/>
              </a:pPr>
              <a:t>9</a:t>
            </a:fld>
            <a:endParaRPr lang="lv-LV"/>
          </a:p>
        </p:txBody>
      </p:sp>
    </p:spTree>
    <p:extLst>
      <p:ext uri="{BB962C8B-B14F-4D97-AF65-F5344CB8AC3E}">
        <p14:creationId xmlns:p14="http://schemas.microsoft.com/office/powerpoint/2010/main" val="77373776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4" name="Picture 16" descr="fons1a"/>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731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7" descr="fons1_0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2430463"/>
            <a:ext cx="1384300" cy="459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8" descr="fons1_04"/>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526338" y="0"/>
            <a:ext cx="1617662" cy="329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4229" name="Rectangle 5"/>
          <p:cNvSpPr>
            <a:spLocks noGrp="1" noChangeArrowheads="1"/>
          </p:cNvSpPr>
          <p:nvPr>
            <p:ph type="subTitle" idx="1"/>
          </p:nvPr>
        </p:nvSpPr>
        <p:spPr>
          <a:xfrm>
            <a:off x="1403350" y="3941763"/>
            <a:ext cx="6400800" cy="2536825"/>
          </a:xfrm>
        </p:spPr>
        <p:txBody>
          <a:bodyPr/>
          <a:lstStyle>
            <a:lvl1pPr algn="ctr">
              <a:defRPr>
                <a:solidFill>
                  <a:schemeClr val="bg1"/>
                </a:solidFill>
              </a:defRPr>
            </a:lvl1pPr>
          </a:lstStyle>
          <a:p>
            <a:pPr lvl="0"/>
            <a:r>
              <a:rPr lang="lv-LV" noProof="0" smtClean="0"/>
              <a:t>Subtitle area</a:t>
            </a:r>
          </a:p>
        </p:txBody>
      </p:sp>
      <p:sp>
        <p:nvSpPr>
          <p:cNvPr id="564234" name="Rectangle 10"/>
          <p:cNvSpPr>
            <a:spLocks noGrp="1" noChangeArrowheads="1"/>
          </p:cNvSpPr>
          <p:nvPr>
            <p:ph type="ctrTitle"/>
          </p:nvPr>
        </p:nvSpPr>
        <p:spPr>
          <a:xfrm>
            <a:off x="685800" y="1493838"/>
            <a:ext cx="7772400" cy="2343150"/>
          </a:xfrm>
        </p:spPr>
        <p:txBody>
          <a:bodyPr/>
          <a:lstStyle>
            <a:lvl1pPr algn="ctr">
              <a:defRPr sz="5400"/>
            </a:lvl1pPr>
          </a:lstStyle>
          <a:p>
            <a:pPr lvl="0"/>
            <a:r>
              <a:rPr lang="lv-LV" noProof="0" smtClean="0"/>
              <a:t>Title area</a:t>
            </a:r>
          </a:p>
        </p:txBody>
      </p:sp>
      <p:sp>
        <p:nvSpPr>
          <p:cNvPr id="7" name="Rectangle 12"/>
          <p:cNvSpPr>
            <a:spLocks noGrp="1" noChangeArrowheads="1"/>
          </p:cNvSpPr>
          <p:nvPr>
            <p:ph type="dt" sz="half" idx="10"/>
          </p:nvPr>
        </p:nvSpPr>
        <p:spPr/>
        <p:txBody>
          <a:bodyPr/>
          <a:lstStyle>
            <a:lvl1pPr>
              <a:defRPr/>
            </a:lvl1pPr>
          </a:lstStyle>
          <a:p>
            <a:pPr>
              <a:defRPr/>
            </a:pPr>
            <a:fld id="{FC9329C7-7A1F-4079-B446-EDFF9F7DE3D7}" type="datetime10">
              <a:rPr lang="lv-LV"/>
              <a:pPr>
                <a:defRPr/>
              </a:pPr>
              <a:t>14:13</a:t>
            </a:fld>
            <a:endParaRPr lang="lv-LV"/>
          </a:p>
        </p:txBody>
      </p:sp>
      <p:sp>
        <p:nvSpPr>
          <p:cNvPr id="8" name="Rectangle 13"/>
          <p:cNvSpPr>
            <a:spLocks noGrp="1" noChangeArrowheads="1"/>
          </p:cNvSpPr>
          <p:nvPr>
            <p:ph type="ftr" sz="quarter" idx="11"/>
          </p:nvPr>
        </p:nvSpPr>
        <p:spPr/>
        <p:txBody>
          <a:bodyPr/>
          <a:lstStyle>
            <a:lvl1pPr>
              <a:defRPr/>
            </a:lvl1pPr>
          </a:lstStyle>
          <a:p>
            <a:pPr>
              <a:defRPr/>
            </a:pPr>
            <a:r>
              <a:rPr lang="lv-LV"/>
              <a:t>Jānis Bērziņš</a:t>
            </a:r>
          </a:p>
        </p:txBody>
      </p:sp>
      <p:sp>
        <p:nvSpPr>
          <p:cNvPr id="9" name="Rectangle 14"/>
          <p:cNvSpPr>
            <a:spLocks noGrp="1" noChangeArrowheads="1"/>
          </p:cNvSpPr>
          <p:nvPr>
            <p:ph type="sldNum" sz="quarter" idx="12"/>
          </p:nvPr>
        </p:nvSpPr>
        <p:spPr/>
        <p:txBody>
          <a:bodyPr/>
          <a:lstStyle>
            <a:lvl1pPr>
              <a:defRPr/>
            </a:lvl1pPr>
          </a:lstStyle>
          <a:p>
            <a:pPr>
              <a:defRPr/>
            </a:pPr>
            <a:fld id="{4DC41398-1C97-4140-8F81-B8C5BCC1FDAE}" type="slidenum">
              <a:rPr lang="lv-LV"/>
              <a:pPr>
                <a:defRPr/>
              </a:pPr>
              <a:t>‹#›</a:t>
            </a:fld>
            <a:endParaRPr lang="lv-LV"/>
          </a:p>
        </p:txBody>
      </p:sp>
    </p:spTree>
    <p:extLst>
      <p:ext uri="{BB962C8B-B14F-4D97-AF65-F5344CB8AC3E}">
        <p14:creationId xmlns:p14="http://schemas.microsoft.com/office/powerpoint/2010/main" val="1473555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Rectangle 4"/>
          <p:cNvSpPr>
            <a:spLocks noGrp="1" noChangeArrowheads="1"/>
          </p:cNvSpPr>
          <p:nvPr>
            <p:ph type="dt" sz="half" idx="10"/>
          </p:nvPr>
        </p:nvSpPr>
        <p:spPr>
          <a:ln/>
        </p:spPr>
        <p:txBody>
          <a:bodyPr/>
          <a:lstStyle>
            <a:lvl1pPr>
              <a:defRPr/>
            </a:lvl1pPr>
          </a:lstStyle>
          <a:p>
            <a:pPr>
              <a:defRPr/>
            </a:pPr>
            <a:fld id="{9CC6E2B6-358F-4120-A386-279A6AAE4176}" type="datetime10">
              <a:rPr lang="lv-LV"/>
              <a:pPr>
                <a:defRPr/>
              </a:pPr>
              <a:t>14:13</a:t>
            </a:fld>
            <a:endParaRPr lang="lv-LV"/>
          </a:p>
        </p:txBody>
      </p:sp>
      <p:sp>
        <p:nvSpPr>
          <p:cNvPr id="5" name="Rectangle 5"/>
          <p:cNvSpPr>
            <a:spLocks noGrp="1" noChangeArrowheads="1"/>
          </p:cNvSpPr>
          <p:nvPr>
            <p:ph type="ftr" sz="quarter" idx="11"/>
          </p:nvPr>
        </p:nvSpPr>
        <p:spPr>
          <a:ln/>
        </p:spPr>
        <p:txBody>
          <a:bodyPr/>
          <a:lstStyle>
            <a:lvl1pPr>
              <a:defRPr/>
            </a:lvl1pPr>
          </a:lstStyle>
          <a:p>
            <a:pPr>
              <a:defRPr/>
            </a:pPr>
            <a:r>
              <a:rPr lang="lv-LV"/>
              <a:t>Jānis Bērziņš</a:t>
            </a:r>
          </a:p>
        </p:txBody>
      </p:sp>
      <p:sp>
        <p:nvSpPr>
          <p:cNvPr id="6" name="Rectangle 6"/>
          <p:cNvSpPr>
            <a:spLocks noGrp="1" noChangeArrowheads="1"/>
          </p:cNvSpPr>
          <p:nvPr>
            <p:ph type="sldNum" sz="quarter" idx="12"/>
          </p:nvPr>
        </p:nvSpPr>
        <p:spPr>
          <a:ln/>
        </p:spPr>
        <p:txBody>
          <a:bodyPr/>
          <a:lstStyle>
            <a:lvl1pPr>
              <a:defRPr/>
            </a:lvl1pPr>
          </a:lstStyle>
          <a:p>
            <a:pPr>
              <a:defRPr/>
            </a:pPr>
            <a:fld id="{BFDDDAD2-3D18-4996-96D8-283F0099AF55}" type="slidenum">
              <a:rPr lang="lv-LV"/>
              <a:pPr>
                <a:defRPr/>
              </a:pPr>
              <a:t>‹#›</a:t>
            </a:fld>
            <a:endParaRPr lang="lv-LV"/>
          </a:p>
        </p:txBody>
      </p:sp>
    </p:spTree>
    <p:extLst>
      <p:ext uri="{BB962C8B-B14F-4D97-AF65-F5344CB8AC3E}">
        <p14:creationId xmlns:p14="http://schemas.microsoft.com/office/powerpoint/2010/main" val="3988757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1638" y="198438"/>
            <a:ext cx="2141537" cy="6678612"/>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323850" y="198438"/>
            <a:ext cx="6275388" cy="66786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Rectangle 4"/>
          <p:cNvSpPr>
            <a:spLocks noGrp="1" noChangeArrowheads="1"/>
          </p:cNvSpPr>
          <p:nvPr>
            <p:ph type="dt" sz="half" idx="10"/>
          </p:nvPr>
        </p:nvSpPr>
        <p:spPr>
          <a:ln/>
        </p:spPr>
        <p:txBody>
          <a:bodyPr/>
          <a:lstStyle>
            <a:lvl1pPr>
              <a:defRPr/>
            </a:lvl1pPr>
          </a:lstStyle>
          <a:p>
            <a:pPr>
              <a:defRPr/>
            </a:pPr>
            <a:fld id="{F1B4FA9C-5FD4-40E8-95C0-6A991AC2F17C}" type="datetime10">
              <a:rPr lang="lv-LV"/>
              <a:pPr>
                <a:defRPr/>
              </a:pPr>
              <a:t>14:13</a:t>
            </a:fld>
            <a:endParaRPr lang="lv-LV"/>
          </a:p>
        </p:txBody>
      </p:sp>
      <p:sp>
        <p:nvSpPr>
          <p:cNvPr id="5" name="Rectangle 5"/>
          <p:cNvSpPr>
            <a:spLocks noGrp="1" noChangeArrowheads="1"/>
          </p:cNvSpPr>
          <p:nvPr>
            <p:ph type="ftr" sz="quarter" idx="11"/>
          </p:nvPr>
        </p:nvSpPr>
        <p:spPr>
          <a:ln/>
        </p:spPr>
        <p:txBody>
          <a:bodyPr/>
          <a:lstStyle>
            <a:lvl1pPr>
              <a:defRPr/>
            </a:lvl1pPr>
          </a:lstStyle>
          <a:p>
            <a:pPr>
              <a:defRPr/>
            </a:pPr>
            <a:r>
              <a:rPr lang="lv-LV"/>
              <a:t>Jānis Bērziņš</a:t>
            </a:r>
          </a:p>
        </p:txBody>
      </p:sp>
      <p:sp>
        <p:nvSpPr>
          <p:cNvPr id="6" name="Rectangle 6"/>
          <p:cNvSpPr>
            <a:spLocks noGrp="1" noChangeArrowheads="1"/>
          </p:cNvSpPr>
          <p:nvPr>
            <p:ph type="sldNum" sz="quarter" idx="12"/>
          </p:nvPr>
        </p:nvSpPr>
        <p:spPr>
          <a:ln/>
        </p:spPr>
        <p:txBody>
          <a:bodyPr/>
          <a:lstStyle>
            <a:lvl1pPr>
              <a:defRPr/>
            </a:lvl1pPr>
          </a:lstStyle>
          <a:p>
            <a:pPr>
              <a:defRPr/>
            </a:pPr>
            <a:fld id="{CAA489C0-896F-4719-AAAA-72A445F6575B}" type="slidenum">
              <a:rPr lang="lv-LV"/>
              <a:pPr>
                <a:defRPr/>
              </a:pPr>
              <a:t>‹#›</a:t>
            </a:fld>
            <a:endParaRPr lang="lv-LV"/>
          </a:p>
        </p:txBody>
      </p:sp>
    </p:spTree>
    <p:extLst>
      <p:ext uri="{BB962C8B-B14F-4D97-AF65-F5344CB8AC3E}">
        <p14:creationId xmlns:p14="http://schemas.microsoft.com/office/powerpoint/2010/main" val="3677393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Rectangle 10"/>
          <p:cNvSpPr/>
          <p:nvPr userDrawn="1"/>
        </p:nvSpPr>
        <p:spPr bwMode="auto">
          <a:xfrm>
            <a:off x="0" y="1062137"/>
            <a:ext cx="9144000" cy="288000"/>
          </a:xfrm>
          <a:prstGeom prst="rect">
            <a:avLst/>
          </a:prstGeom>
          <a:gradFill flip="none" rotWithShape="1">
            <a:gsLst>
              <a:gs pos="38000">
                <a:schemeClr val="accent2">
                  <a:lumMod val="75000"/>
                </a:schemeClr>
              </a:gs>
              <a:gs pos="100000">
                <a:srgbClr val="D5A211"/>
              </a:gs>
            </a:gsLst>
            <a:path path="circle">
              <a:fillToRect l="100000" t="100000"/>
            </a:path>
            <a:tileRect r="-100000" b="-100000"/>
          </a:gra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lv-LV" sz="1800" b="0" i="0" u="none" strike="noStrike" cap="none" normalizeH="0" baseline="0" smtClean="0">
              <a:ln>
                <a:noFill/>
              </a:ln>
              <a:solidFill>
                <a:schemeClr val="tx1"/>
              </a:solidFill>
              <a:effectLst/>
              <a:latin typeface="Arial" charset="0"/>
            </a:endParaRPr>
          </a:p>
        </p:txBody>
      </p:sp>
      <p:sp>
        <p:nvSpPr>
          <p:cNvPr id="2" name="Title 1"/>
          <p:cNvSpPr>
            <a:spLocks noGrp="1"/>
          </p:cNvSpPr>
          <p:nvPr>
            <p:ph type="title"/>
          </p:nvPr>
        </p:nvSpPr>
        <p:spPr>
          <a:xfrm>
            <a:off x="2484438" y="54025"/>
            <a:ext cx="6392862" cy="1008062"/>
          </a:xfrm>
        </p:spPr>
        <p:txBody>
          <a:bodyPr/>
          <a:lstStyle>
            <a:lvl1pPr>
              <a:defRPr>
                <a:solidFill>
                  <a:srgbClr val="0070C0"/>
                </a:solidFill>
              </a:defRPr>
            </a:lvl1pPr>
          </a:lstStyle>
          <a:p>
            <a:r>
              <a:rPr lang="en-US" dirty="0" smtClean="0"/>
              <a:t>Click to edit Master title style</a:t>
            </a:r>
            <a:endParaRPr lang="lv-LV"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6"/>
          <p:cNvSpPr>
            <a:spLocks noGrp="1"/>
          </p:cNvSpPr>
          <p:nvPr>
            <p:ph type="dt" sz="half" idx="10"/>
          </p:nvPr>
        </p:nvSpPr>
        <p:spPr/>
        <p:txBody>
          <a:bodyPr/>
          <a:lstStyle/>
          <a:p>
            <a:pPr>
              <a:defRPr/>
            </a:pPr>
            <a:fld id="{E50AEBB3-3BA5-4181-A9A8-883A9F2A323F}" type="datetime10">
              <a:rPr lang="lv-LV" smtClean="0"/>
              <a:pPr>
                <a:defRPr/>
              </a:pPr>
              <a:t>14:13</a:t>
            </a:fld>
            <a:endParaRPr lang="lv-LV"/>
          </a:p>
        </p:txBody>
      </p:sp>
      <p:sp>
        <p:nvSpPr>
          <p:cNvPr id="8" name="Footer Placeholder 7"/>
          <p:cNvSpPr>
            <a:spLocks noGrp="1"/>
          </p:cNvSpPr>
          <p:nvPr>
            <p:ph type="ftr" sz="quarter" idx="11"/>
          </p:nvPr>
        </p:nvSpPr>
        <p:spPr/>
        <p:txBody>
          <a:bodyPr/>
          <a:lstStyle/>
          <a:p>
            <a:pPr>
              <a:defRPr/>
            </a:pPr>
            <a:r>
              <a:rPr lang="lv-LV" smtClean="0"/>
              <a:t>Jānis Bērziņš</a:t>
            </a:r>
            <a:endParaRPr lang="lv-LV"/>
          </a:p>
        </p:txBody>
      </p:sp>
      <p:sp>
        <p:nvSpPr>
          <p:cNvPr id="9" name="Slide Number Placeholder 8"/>
          <p:cNvSpPr>
            <a:spLocks noGrp="1"/>
          </p:cNvSpPr>
          <p:nvPr>
            <p:ph type="sldNum" sz="quarter" idx="12"/>
          </p:nvPr>
        </p:nvSpPr>
        <p:spPr/>
        <p:txBody>
          <a:bodyPr/>
          <a:lstStyle/>
          <a:p>
            <a:pPr>
              <a:defRPr/>
            </a:pPr>
            <a:fld id="{9FA03BD4-9AA4-41E7-BF8E-C28BA4C6D57D}" type="slidenum">
              <a:rPr lang="lv-LV" smtClean="0"/>
              <a:t>‹#›</a:t>
            </a:fld>
            <a:endParaRPr lang="lv-LV"/>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9512" y="126033"/>
            <a:ext cx="1296144" cy="816570"/>
          </a:xfrm>
          <a:prstGeom prst="rect">
            <a:avLst/>
          </a:prstGeom>
        </p:spPr>
      </p:pic>
    </p:spTree>
    <p:extLst>
      <p:ext uri="{BB962C8B-B14F-4D97-AF65-F5344CB8AC3E}">
        <p14:creationId xmlns:p14="http://schemas.microsoft.com/office/powerpoint/2010/main" val="1716001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695825"/>
            <a:ext cx="7772400" cy="1452563"/>
          </a:xfrm>
        </p:spPr>
        <p:txBody>
          <a:bodyPr anchor="t"/>
          <a:lstStyle>
            <a:lvl1pPr algn="l">
              <a:defRPr sz="4000" b="1" cap="all"/>
            </a:lvl1pPr>
          </a:lstStyle>
          <a:p>
            <a:r>
              <a:rPr lang="en-US" smtClean="0"/>
              <a:t>Click to edit Master title style</a:t>
            </a:r>
            <a:endParaRPr lang="lv-LV"/>
          </a:p>
        </p:txBody>
      </p:sp>
      <p:sp>
        <p:nvSpPr>
          <p:cNvPr id="3" name="Text Placeholder 2"/>
          <p:cNvSpPr>
            <a:spLocks noGrp="1"/>
          </p:cNvSpPr>
          <p:nvPr>
            <p:ph type="body" idx="1"/>
          </p:nvPr>
        </p:nvSpPr>
        <p:spPr>
          <a:xfrm>
            <a:off x="722313" y="3097213"/>
            <a:ext cx="7772400" cy="159861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8A3DC4D1-E098-47BF-940B-63115B653856}" type="datetime10">
              <a:rPr lang="lv-LV"/>
              <a:pPr>
                <a:defRPr/>
              </a:pPr>
              <a:t>14:13</a:t>
            </a:fld>
            <a:endParaRPr lang="lv-LV"/>
          </a:p>
        </p:txBody>
      </p:sp>
      <p:sp>
        <p:nvSpPr>
          <p:cNvPr id="5" name="Rectangle 5"/>
          <p:cNvSpPr>
            <a:spLocks noGrp="1" noChangeArrowheads="1"/>
          </p:cNvSpPr>
          <p:nvPr>
            <p:ph type="ftr" sz="quarter" idx="11"/>
          </p:nvPr>
        </p:nvSpPr>
        <p:spPr>
          <a:ln/>
        </p:spPr>
        <p:txBody>
          <a:bodyPr/>
          <a:lstStyle>
            <a:lvl1pPr>
              <a:defRPr/>
            </a:lvl1pPr>
          </a:lstStyle>
          <a:p>
            <a:pPr>
              <a:defRPr/>
            </a:pPr>
            <a:r>
              <a:rPr lang="lv-LV"/>
              <a:t>Jānis Bērziņš</a:t>
            </a:r>
          </a:p>
        </p:txBody>
      </p:sp>
      <p:sp>
        <p:nvSpPr>
          <p:cNvPr id="6" name="Rectangle 6"/>
          <p:cNvSpPr>
            <a:spLocks noGrp="1" noChangeArrowheads="1"/>
          </p:cNvSpPr>
          <p:nvPr>
            <p:ph type="sldNum" sz="quarter" idx="12"/>
          </p:nvPr>
        </p:nvSpPr>
        <p:spPr>
          <a:ln/>
        </p:spPr>
        <p:txBody>
          <a:bodyPr/>
          <a:lstStyle>
            <a:lvl1pPr>
              <a:defRPr/>
            </a:lvl1pPr>
          </a:lstStyle>
          <a:p>
            <a:pPr>
              <a:defRPr/>
            </a:pPr>
            <a:fld id="{2E18B672-96FE-4458-ABF6-C89B049C88C9}" type="slidenum">
              <a:rPr lang="lv-LV"/>
              <a:pPr>
                <a:defRPr/>
              </a:pPr>
              <a:t>‹#›</a:t>
            </a:fld>
            <a:endParaRPr lang="lv-LV"/>
          </a:p>
        </p:txBody>
      </p:sp>
    </p:spTree>
    <p:extLst>
      <p:ext uri="{BB962C8B-B14F-4D97-AF65-F5344CB8AC3E}">
        <p14:creationId xmlns:p14="http://schemas.microsoft.com/office/powerpoint/2010/main" val="4035406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323850" y="1638300"/>
            <a:ext cx="4208463" cy="5238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4684713" y="1638300"/>
            <a:ext cx="4208462" cy="5238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Rectangle 4"/>
          <p:cNvSpPr>
            <a:spLocks noGrp="1" noChangeArrowheads="1"/>
          </p:cNvSpPr>
          <p:nvPr>
            <p:ph type="dt" sz="half" idx="10"/>
          </p:nvPr>
        </p:nvSpPr>
        <p:spPr>
          <a:ln/>
        </p:spPr>
        <p:txBody>
          <a:bodyPr/>
          <a:lstStyle>
            <a:lvl1pPr>
              <a:defRPr/>
            </a:lvl1pPr>
          </a:lstStyle>
          <a:p>
            <a:pPr>
              <a:defRPr/>
            </a:pPr>
            <a:fld id="{AB27FE1E-43B2-48A7-87FD-57BDE5CEB444}" type="datetime10">
              <a:rPr lang="lv-LV"/>
              <a:pPr>
                <a:defRPr/>
              </a:pPr>
              <a:t>14:13</a:t>
            </a:fld>
            <a:endParaRPr lang="lv-LV"/>
          </a:p>
        </p:txBody>
      </p:sp>
      <p:sp>
        <p:nvSpPr>
          <p:cNvPr id="6" name="Rectangle 5"/>
          <p:cNvSpPr>
            <a:spLocks noGrp="1" noChangeArrowheads="1"/>
          </p:cNvSpPr>
          <p:nvPr>
            <p:ph type="ftr" sz="quarter" idx="11"/>
          </p:nvPr>
        </p:nvSpPr>
        <p:spPr>
          <a:ln/>
        </p:spPr>
        <p:txBody>
          <a:bodyPr/>
          <a:lstStyle>
            <a:lvl1pPr>
              <a:defRPr/>
            </a:lvl1pPr>
          </a:lstStyle>
          <a:p>
            <a:pPr>
              <a:defRPr/>
            </a:pPr>
            <a:r>
              <a:rPr lang="lv-LV"/>
              <a:t>Jānis Bērziņš</a:t>
            </a:r>
          </a:p>
        </p:txBody>
      </p:sp>
      <p:sp>
        <p:nvSpPr>
          <p:cNvPr id="7" name="Rectangle 6"/>
          <p:cNvSpPr>
            <a:spLocks noGrp="1" noChangeArrowheads="1"/>
          </p:cNvSpPr>
          <p:nvPr>
            <p:ph type="sldNum" sz="quarter" idx="12"/>
          </p:nvPr>
        </p:nvSpPr>
        <p:spPr>
          <a:ln/>
        </p:spPr>
        <p:txBody>
          <a:bodyPr/>
          <a:lstStyle>
            <a:lvl1pPr>
              <a:defRPr/>
            </a:lvl1pPr>
          </a:lstStyle>
          <a:p>
            <a:pPr>
              <a:defRPr/>
            </a:pPr>
            <a:fld id="{046EE12C-2F6E-4BF0-8714-B8541F437CEF}" type="slidenum">
              <a:rPr lang="lv-LV"/>
              <a:pPr>
                <a:defRPr/>
              </a:pPr>
              <a:t>‹#›</a:t>
            </a:fld>
            <a:endParaRPr lang="lv-LV"/>
          </a:p>
        </p:txBody>
      </p:sp>
    </p:spTree>
    <p:extLst>
      <p:ext uri="{BB962C8B-B14F-4D97-AF65-F5344CB8AC3E}">
        <p14:creationId xmlns:p14="http://schemas.microsoft.com/office/powerpoint/2010/main" val="1906202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219200"/>
          </a:xfrm>
        </p:spPr>
        <p:txBody>
          <a:bodyPr/>
          <a:lstStyle>
            <a:lvl1pPr>
              <a:defRPr/>
            </a:lvl1pPr>
          </a:lstStyle>
          <a:p>
            <a:r>
              <a:rPr lang="en-US" smtClean="0"/>
              <a:t>Click to edit Master title style</a:t>
            </a:r>
            <a:endParaRPr lang="lv-LV"/>
          </a:p>
        </p:txBody>
      </p:sp>
      <p:sp>
        <p:nvSpPr>
          <p:cNvPr id="3" name="Text Placeholder 2"/>
          <p:cNvSpPr>
            <a:spLocks noGrp="1"/>
          </p:cNvSpPr>
          <p:nvPr>
            <p:ph type="body" idx="1"/>
          </p:nvPr>
        </p:nvSpPr>
        <p:spPr>
          <a:xfrm>
            <a:off x="457200" y="1636713"/>
            <a:ext cx="4040188" cy="6810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317750"/>
            <a:ext cx="4040188" cy="42116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4645025" y="1636713"/>
            <a:ext cx="4041775" cy="6810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317750"/>
            <a:ext cx="4041775" cy="42116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Rectangle 4"/>
          <p:cNvSpPr>
            <a:spLocks noGrp="1" noChangeArrowheads="1"/>
          </p:cNvSpPr>
          <p:nvPr>
            <p:ph type="dt" sz="half" idx="10"/>
          </p:nvPr>
        </p:nvSpPr>
        <p:spPr>
          <a:ln/>
        </p:spPr>
        <p:txBody>
          <a:bodyPr/>
          <a:lstStyle>
            <a:lvl1pPr>
              <a:defRPr/>
            </a:lvl1pPr>
          </a:lstStyle>
          <a:p>
            <a:pPr>
              <a:defRPr/>
            </a:pPr>
            <a:fld id="{9F953222-3600-48AD-A578-83F969F65543}" type="datetime10">
              <a:rPr lang="lv-LV"/>
              <a:pPr>
                <a:defRPr/>
              </a:pPr>
              <a:t>14:13</a:t>
            </a:fld>
            <a:endParaRPr lang="lv-LV"/>
          </a:p>
        </p:txBody>
      </p:sp>
      <p:sp>
        <p:nvSpPr>
          <p:cNvPr id="8" name="Rectangle 5"/>
          <p:cNvSpPr>
            <a:spLocks noGrp="1" noChangeArrowheads="1"/>
          </p:cNvSpPr>
          <p:nvPr>
            <p:ph type="ftr" sz="quarter" idx="11"/>
          </p:nvPr>
        </p:nvSpPr>
        <p:spPr>
          <a:ln/>
        </p:spPr>
        <p:txBody>
          <a:bodyPr/>
          <a:lstStyle>
            <a:lvl1pPr>
              <a:defRPr/>
            </a:lvl1pPr>
          </a:lstStyle>
          <a:p>
            <a:pPr>
              <a:defRPr/>
            </a:pPr>
            <a:r>
              <a:rPr lang="lv-LV"/>
              <a:t>Jānis Bērziņš</a:t>
            </a:r>
          </a:p>
        </p:txBody>
      </p:sp>
      <p:sp>
        <p:nvSpPr>
          <p:cNvPr id="9" name="Rectangle 6"/>
          <p:cNvSpPr>
            <a:spLocks noGrp="1" noChangeArrowheads="1"/>
          </p:cNvSpPr>
          <p:nvPr>
            <p:ph type="sldNum" sz="quarter" idx="12"/>
          </p:nvPr>
        </p:nvSpPr>
        <p:spPr>
          <a:ln/>
        </p:spPr>
        <p:txBody>
          <a:bodyPr/>
          <a:lstStyle>
            <a:lvl1pPr>
              <a:defRPr/>
            </a:lvl1pPr>
          </a:lstStyle>
          <a:p>
            <a:pPr>
              <a:defRPr/>
            </a:pPr>
            <a:fld id="{3B9E7A45-905D-4B26-9B75-119105FCEEB0}" type="slidenum">
              <a:rPr lang="lv-LV"/>
              <a:pPr>
                <a:defRPr/>
              </a:pPr>
              <a:t>‹#›</a:t>
            </a:fld>
            <a:endParaRPr lang="lv-LV"/>
          </a:p>
        </p:txBody>
      </p:sp>
    </p:spTree>
    <p:extLst>
      <p:ext uri="{BB962C8B-B14F-4D97-AF65-F5344CB8AC3E}">
        <p14:creationId xmlns:p14="http://schemas.microsoft.com/office/powerpoint/2010/main" val="2784792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Rectangle 4"/>
          <p:cNvSpPr>
            <a:spLocks noGrp="1" noChangeArrowheads="1"/>
          </p:cNvSpPr>
          <p:nvPr>
            <p:ph type="dt" sz="half" idx="10"/>
          </p:nvPr>
        </p:nvSpPr>
        <p:spPr>
          <a:ln/>
        </p:spPr>
        <p:txBody>
          <a:bodyPr/>
          <a:lstStyle>
            <a:lvl1pPr>
              <a:defRPr/>
            </a:lvl1pPr>
          </a:lstStyle>
          <a:p>
            <a:pPr>
              <a:defRPr/>
            </a:pPr>
            <a:fld id="{3F71FFBD-1EB4-497B-BD3A-A8918B74C872}" type="datetime10">
              <a:rPr lang="lv-LV"/>
              <a:pPr>
                <a:defRPr/>
              </a:pPr>
              <a:t>14:13</a:t>
            </a:fld>
            <a:endParaRPr lang="lv-LV"/>
          </a:p>
        </p:txBody>
      </p:sp>
      <p:sp>
        <p:nvSpPr>
          <p:cNvPr id="4" name="Rectangle 5"/>
          <p:cNvSpPr>
            <a:spLocks noGrp="1" noChangeArrowheads="1"/>
          </p:cNvSpPr>
          <p:nvPr>
            <p:ph type="ftr" sz="quarter" idx="11"/>
          </p:nvPr>
        </p:nvSpPr>
        <p:spPr>
          <a:ln/>
        </p:spPr>
        <p:txBody>
          <a:bodyPr/>
          <a:lstStyle>
            <a:lvl1pPr>
              <a:defRPr/>
            </a:lvl1pPr>
          </a:lstStyle>
          <a:p>
            <a:pPr>
              <a:defRPr/>
            </a:pPr>
            <a:r>
              <a:rPr lang="lv-LV"/>
              <a:t>Jānis Bērziņš</a:t>
            </a:r>
          </a:p>
        </p:txBody>
      </p:sp>
      <p:sp>
        <p:nvSpPr>
          <p:cNvPr id="5" name="Rectangle 6"/>
          <p:cNvSpPr>
            <a:spLocks noGrp="1" noChangeArrowheads="1"/>
          </p:cNvSpPr>
          <p:nvPr>
            <p:ph type="sldNum" sz="quarter" idx="12"/>
          </p:nvPr>
        </p:nvSpPr>
        <p:spPr>
          <a:ln/>
        </p:spPr>
        <p:txBody>
          <a:bodyPr/>
          <a:lstStyle>
            <a:lvl1pPr>
              <a:defRPr/>
            </a:lvl1pPr>
          </a:lstStyle>
          <a:p>
            <a:pPr>
              <a:defRPr/>
            </a:pPr>
            <a:fld id="{61AF143E-AF0B-4ED4-B140-7DC52D614679}" type="slidenum">
              <a:rPr lang="lv-LV"/>
              <a:pPr>
                <a:defRPr/>
              </a:pPr>
              <a:t>‹#›</a:t>
            </a:fld>
            <a:endParaRPr lang="lv-LV"/>
          </a:p>
        </p:txBody>
      </p:sp>
    </p:spTree>
    <p:extLst>
      <p:ext uri="{BB962C8B-B14F-4D97-AF65-F5344CB8AC3E}">
        <p14:creationId xmlns:p14="http://schemas.microsoft.com/office/powerpoint/2010/main" val="15226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5007678-AC47-4A83-9E73-22E8137C7D2E}" type="datetime10">
              <a:rPr lang="lv-LV"/>
              <a:pPr>
                <a:defRPr/>
              </a:pPr>
              <a:t>14:13</a:t>
            </a:fld>
            <a:endParaRPr lang="lv-LV"/>
          </a:p>
        </p:txBody>
      </p:sp>
      <p:sp>
        <p:nvSpPr>
          <p:cNvPr id="3" name="Rectangle 5"/>
          <p:cNvSpPr>
            <a:spLocks noGrp="1" noChangeArrowheads="1"/>
          </p:cNvSpPr>
          <p:nvPr>
            <p:ph type="ftr" sz="quarter" idx="11"/>
          </p:nvPr>
        </p:nvSpPr>
        <p:spPr>
          <a:ln/>
        </p:spPr>
        <p:txBody>
          <a:bodyPr/>
          <a:lstStyle>
            <a:lvl1pPr>
              <a:defRPr/>
            </a:lvl1pPr>
          </a:lstStyle>
          <a:p>
            <a:pPr>
              <a:defRPr/>
            </a:pPr>
            <a:r>
              <a:rPr lang="lv-LV"/>
              <a:t>Jānis Bērziņš</a:t>
            </a:r>
          </a:p>
        </p:txBody>
      </p:sp>
      <p:sp>
        <p:nvSpPr>
          <p:cNvPr id="4" name="Rectangle 6"/>
          <p:cNvSpPr>
            <a:spLocks noGrp="1" noChangeArrowheads="1"/>
          </p:cNvSpPr>
          <p:nvPr>
            <p:ph type="sldNum" sz="quarter" idx="12"/>
          </p:nvPr>
        </p:nvSpPr>
        <p:spPr>
          <a:ln/>
        </p:spPr>
        <p:txBody>
          <a:bodyPr/>
          <a:lstStyle>
            <a:lvl1pPr>
              <a:defRPr/>
            </a:lvl1pPr>
          </a:lstStyle>
          <a:p>
            <a:pPr>
              <a:defRPr/>
            </a:pPr>
            <a:fld id="{7EFB071B-83A8-4ABD-8390-BA529353CA39}" type="slidenum">
              <a:rPr lang="lv-LV"/>
              <a:pPr>
                <a:defRPr/>
              </a:pPr>
              <a:t>‹#›</a:t>
            </a:fld>
            <a:endParaRPr lang="lv-LV"/>
          </a:p>
        </p:txBody>
      </p:sp>
    </p:spTree>
    <p:extLst>
      <p:ext uri="{BB962C8B-B14F-4D97-AF65-F5344CB8AC3E}">
        <p14:creationId xmlns:p14="http://schemas.microsoft.com/office/powerpoint/2010/main" val="4065878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90513"/>
            <a:ext cx="3008313" cy="1238250"/>
          </a:xfrm>
        </p:spPr>
        <p:txBody>
          <a:bodyPr anchor="b"/>
          <a:lstStyle>
            <a:lvl1pPr algn="l">
              <a:defRPr sz="2000" b="1"/>
            </a:lvl1pPr>
          </a:lstStyle>
          <a:p>
            <a:r>
              <a:rPr lang="en-US" smtClean="0"/>
              <a:t>Click to edit Master title style</a:t>
            </a:r>
            <a:endParaRPr lang="lv-LV"/>
          </a:p>
        </p:txBody>
      </p:sp>
      <p:sp>
        <p:nvSpPr>
          <p:cNvPr id="3" name="Content Placeholder 2"/>
          <p:cNvSpPr>
            <a:spLocks noGrp="1"/>
          </p:cNvSpPr>
          <p:nvPr>
            <p:ph idx="1"/>
          </p:nvPr>
        </p:nvSpPr>
        <p:spPr>
          <a:xfrm>
            <a:off x="3575050" y="290513"/>
            <a:ext cx="5111750" cy="62388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457200" y="1528763"/>
            <a:ext cx="3008313" cy="50006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65E455D-8B7A-421C-9778-4472FA5B808E}" type="datetime10">
              <a:rPr lang="lv-LV"/>
              <a:pPr>
                <a:defRPr/>
              </a:pPr>
              <a:t>14:13</a:t>
            </a:fld>
            <a:endParaRPr lang="lv-LV"/>
          </a:p>
        </p:txBody>
      </p:sp>
      <p:sp>
        <p:nvSpPr>
          <p:cNvPr id="6" name="Rectangle 5"/>
          <p:cNvSpPr>
            <a:spLocks noGrp="1" noChangeArrowheads="1"/>
          </p:cNvSpPr>
          <p:nvPr>
            <p:ph type="ftr" sz="quarter" idx="11"/>
          </p:nvPr>
        </p:nvSpPr>
        <p:spPr>
          <a:ln/>
        </p:spPr>
        <p:txBody>
          <a:bodyPr/>
          <a:lstStyle>
            <a:lvl1pPr>
              <a:defRPr/>
            </a:lvl1pPr>
          </a:lstStyle>
          <a:p>
            <a:pPr>
              <a:defRPr/>
            </a:pPr>
            <a:r>
              <a:rPr lang="lv-LV"/>
              <a:t>Jānis Bērziņš</a:t>
            </a:r>
          </a:p>
        </p:txBody>
      </p:sp>
      <p:sp>
        <p:nvSpPr>
          <p:cNvPr id="7" name="Rectangle 6"/>
          <p:cNvSpPr>
            <a:spLocks noGrp="1" noChangeArrowheads="1"/>
          </p:cNvSpPr>
          <p:nvPr>
            <p:ph type="sldNum" sz="quarter" idx="12"/>
          </p:nvPr>
        </p:nvSpPr>
        <p:spPr>
          <a:ln/>
        </p:spPr>
        <p:txBody>
          <a:bodyPr/>
          <a:lstStyle>
            <a:lvl1pPr>
              <a:defRPr/>
            </a:lvl1pPr>
          </a:lstStyle>
          <a:p>
            <a:pPr>
              <a:defRPr/>
            </a:pPr>
            <a:fld id="{54F8DF1E-653C-4494-A834-3735DAC326F6}" type="slidenum">
              <a:rPr lang="lv-LV"/>
              <a:pPr>
                <a:defRPr/>
              </a:pPr>
              <a:t>‹#›</a:t>
            </a:fld>
            <a:endParaRPr lang="lv-LV"/>
          </a:p>
        </p:txBody>
      </p:sp>
    </p:spTree>
    <p:extLst>
      <p:ext uri="{BB962C8B-B14F-4D97-AF65-F5344CB8AC3E}">
        <p14:creationId xmlns:p14="http://schemas.microsoft.com/office/powerpoint/2010/main" val="528437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116513"/>
            <a:ext cx="5486400" cy="603250"/>
          </a:xfrm>
        </p:spPr>
        <p:txBody>
          <a:bodyPr anchor="b"/>
          <a:lstStyle>
            <a:lvl1pPr algn="l">
              <a:defRPr sz="2000" b="1"/>
            </a:lvl1pPr>
          </a:lstStyle>
          <a:p>
            <a:r>
              <a:rPr lang="en-US" smtClean="0"/>
              <a:t>Click to edit Master title style</a:t>
            </a:r>
            <a:endParaRPr lang="lv-LV"/>
          </a:p>
        </p:txBody>
      </p:sp>
      <p:sp>
        <p:nvSpPr>
          <p:cNvPr id="3" name="Picture Placeholder 2"/>
          <p:cNvSpPr>
            <a:spLocks noGrp="1"/>
          </p:cNvSpPr>
          <p:nvPr>
            <p:ph type="pic" idx="1"/>
          </p:nvPr>
        </p:nvSpPr>
        <p:spPr>
          <a:xfrm>
            <a:off x="1792288" y="652463"/>
            <a:ext cx="5486400" cy="43862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v-LV" noProof="0" smtClean="0"/>
          </a:p>
        </p:txBody>
      </p:sp>
      <p:sp>
        <p:nvSpPr>
          <p:cNvPr id="4" name="Text Placeholder 3"/>
          <p:cNvSpPr>
            <a:spLocks noGrp="1"/>
          </p:cNvSpPr>
          <p:nvPr>
            <p:ph type="body" sz="half" idx="2"/>
          </p:nvPr>
        </p:nvSpPr>
        <p:spPr>
          <a:xfrm>
            <a:off x="1792288" y="5719763"/>
            <a:ext cx="5486400" cy="8588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CBC56335-D1F6-4C5F-AFB3-43BCF27D5848}" type="datetime10">
              <a:rPr lang="lv-LV"/>
              <a:pPr>
                <a:defRPr/>
              </a:pPr>
              <a:t>14:13</a:t>
            </a:fld>
            <a:endParaRPr lang="lv-LV"/>
          </a:p>
        </p:txBody>
      </p:sp>
      <p:sp>
        <p:nvSpPr>
          <p:cNvPr id="6" name="Rectangle 5"/>
          <p:cNvSpPr>
            <a:spLocks noGrp="1" noChangeArrowheads="1"/>
          </p:cNvSpPr>
          <p:nvPr>
            <p:ph type="ftr" sz="quarter" idx="11"/>
          </p:nvPr>
        </p:nvSpPr>
        <p:spPr>
          <a:ln/>
        </p:spPr>
        <p:txBody>
          <a:bodyPr/>
          <a:lstStyle>
            <a:lvl1pPr>
              <a:defRPr/>
            </a:lvl1pPr>
          </a:lstStyle>
          <a:p>
            <a:pPr>
              <a:defRPr/>
            </a:pPr>
            <a:r>
              <a:rPr lang="lv-LV"/>
              <a:t>Jānis Bērziņš</a:t>
            </a:r>
          </a:p>
        </p:txBody>
      </p:sp>
      <p:sp>
        <p:nvSpPr>
          <p:cNvPr id="7" name="Rectangle 6"/>
          <p:cNvSpPr>
            <a:spLocks noGrp="1" noChangeArrowheads="1"/>
          </p:cNvSpPr>
          <p:nvPr>
            <p:ph type="sldNum" sz="quarter" idx="12"/>
          </p:nvPr>
        </p:nvSpPr>
        <p:spPr>
          <a:ln/>
        </p:spPr>
        <p:txBody>
          <a:bodyPr/>
          <a:lstStyle>
            <a:lvl1pPr>
              <a:defRPr/>
            </a:lvl1pPr>
          </a:lstStyle>
          <a:p>
            <a:pPr>
              <a:defRPr/>
            </a:pPr>
            <a:fld id="{BF542AAD-D994-416C-AA1E-5E1023FCA783}" type="slidenum">
              <a:rPr lang="lv-LV"/>
              <a:pPr>
                <a:defRPr/>
              </a:pPr>
              <a:t>‹#›</a:t>
            </a:fld>
            <a:endParaRPr lang="lv-LV"/>
          </a:p>
        </p:txBody>
      </p:sp>
    </p:spTree>
    <p:extLst>
      <p:ext uri="{BB962C8B-B14F-4D97-AF65-F5344CB8AC3E}">
        <p14:creationId xmlns:p14="http://schemas.microsoft.com/office/powerpoint/2010/main" val="3903319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White">
      <p:bgPr>
        <a:solidFill>
          <a:schemeClr val="bg1"/>
        </a:solidFill>
        <a:effectLst/>
      </p:bgPr>
    </p:bg>
    <p:spTree>
      <p:nvGrpSpPr>
        <p:cNvPr id="1" name=""/>
        <p:cNvGrpSpPr/>
        <p:nvPr/>
      </p:nvGrpSpPr>
      <p:grpSpPr>
        <a:xfrm>
          <a:off x="0" y="0"/>
          <a:ext cx="0" cy="0"/>
          <a:chOff x="0" y="0"/>
          <a:chExt cx="0" cy="0"/>
        </a:xfrm>
      </p:grpSpPr>
      <p:pic>
        <p:nvPicPr>
          <p:cNvPr id="1026" name="Picture 14" descr="fons1_01"/>
          <p:cNvPicPr>
            <a:picLocks noChangeAspect="1" noChangeArrowheads="1"/>
          </p:cNvPicPr>
          <p:nvPr/>
        </p:nvPicPr>
        <p:blipFill rotWithShape="1">
          <a:blip r:embed="rId13">
            <a:extLst>
              <a:ext uri="{28A0092B-C50C-407E-A947-70E740481C1C}">
                <a14:useLocalDpi xmlns:a14="http://schemas.microsoft.com/office/drawing/2010/main" val="0"/>
              </a:ext>
            </a:extLst>
          </a:blip>
          <a:srcRect t="68244" b="15878"/>
          <a:stretch/>
        </p:blipFill>
        <p:spPr bwMode="auto">
          <a:xfrm>
            <a:off x="0" y="1074057"/>
            <a:ext cx="9144000" cy="254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5" descr="fons1_0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2430463"/>
            <a:ext cx="1384300" cy="459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12"/>
          <p:cNvSpPr>
            <a:spLocks noChangeArrowheads="1"/>
          </p:cNvSpPr>
          <p:nvPr/>
        </p:nvSpPr>
        <p:spPr bwMode="auto">
          <a:xfrm>
            <a:off x="0" y="6994525"/>
            <a:ext cx="9144000" cy="314325"/>
          </a:xfrm>
          <a:prstGeom prst="rect">
            <a:avLst/>
          </a:prstGeom>
          <a:solidFill>
            <a:srgbClr val="0E1C58"/>
          </a:solidFill>
          <a:ln w="9525">
            <a:solidFill>
              <a:srgbClr val="000066"/>
            </a:solidFill>
            <a:miter lim="800000"/>
            <a:headEnd/>
            <a:tailEnd/>
          </a:ln>
          <a:effectLst/>
        </p:spPr>
        <p:txBody>
          <a:bodyPr wrap="none" anchor="ctr"/>
          <a:lstStyle/>
          <a:p>
            <a:pPr>
              <a:defRPr/>
            </a:pPr>
            <a:endParaRPr lang="lv-LV"/>
          </a:p>
        </p:txBody>
      </p:sp>
      <p:sp>
        <p:nvSpPr>
          <p:cNvPr id="1029" name="Rectangle 3"/>
          <p:cNvSpPr>
            <a:spLocks noGrp="1" noChangeArrowheads="1"/>
          </p:cNvSpPr>
          <p:nvPr>
            <p:ph type="body" idx="1"/>
          </p:nvPr>
        </p:nvSpPr>
        <p:spPr bwMode="auto">
          <a:xfrm>
            <a:off x="323850" y="1638300"/>
            <a:ext cx="8569325" cy="523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lv-LV" smtClean="0"/>
              <a:t>Text Text Text Text Text Text Text Text Text Text Text Text Text Text Text </a:t>
            </a:r>
          </a:p>
          <a:p>
            <a:pPr lvl="0"/>
            <a:r>
              <a:rPr lang="lv-LV" smtClean="0"/>
              <a:t>Click to edit Master text styles</a:t>
            </a:r>
          </a:p>
          <a:p>
            <a:pPr lvl="1"/>
            <a:r>
              <a:rPr lang="lv-LV" smtClean="0"/>
              <a:t>Second level </a:t>
            </a:r>
          </a:p>
          <a:p>
            <a:pPr lvl="2"/>
            <a:r>
              <a:rPr lang="lv-LV" smtClean="0"/>
              <a:t>Third level</a:t>
            </a:r>
          </a:p>
          <a:p>
            <a:pPr lvl="3"/>
            <a:r>
              <a:rPr lang="lv-LV" smtClean="0"/>
              <a:t>Fourth level</a:t>
            </a:r>
          </a:p>
          <a:p>
            <a:pPr lvl="4"/>
            <a:r>
              <a:rPr lang="lv-LV" smtClean="0"/>
              <a:t>Fifth level </a:t>
            </a:r>
          </a:p>
        </p:txBody>
      </p:sp>
      <p:sp>
        <p:nvSpPr>
          <p:cNvPr id="253956" name="Rectangle 4"/>
          <p:cNvSpPr>
            <a:spLocks noGrp="1" noChangeArrowheads="1"/>
          </p:cNvSpPr>
          <p:nvPr>
            <p:ph type="dt" sz="half" idx="2"/>
          </p:nvPr>
        </p:nvSpPr>
        <p:spPr bwMode="auto">
          <a:xfrm>
            <a:off x="179388" y="6988175"/>
            <a:ext cx="2133600" cy="3063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solidFill>
                  <a:schemeClr val="bg1"/>
                </a:solidFill>
                <a:latin typeface="Tahoma" pitchFamily="34" charset="0"/>
              </a:defRPr>
            </a:lvl1pPr>
          </a:lstStyle>
          <a:p>
            <a:pPr>
              <a:defRPr/>
            </a:pPr>
            <a:fld id="{E50AEBB3-3BA5-4181-A9A8-883A9F2A323F}" type="datetime10">
              <a:rPr lang="lv-LV"/>
              <a:pPr>
                <a:defRPr/>
              </a:pPr>
              <a:t>14:13</a:t>
            </a:fld>
            <a:endParaRPr lang="lv-LV"/>
          </a:p>
        </p:txBody>
      </p:sp>
      <p:sp>
        <p:nvSpPr>
          <p:cNvPr id="253957" name="Rectangle 5"/>
          <p:cNvSpPr>
            <a:spLocks noGrp="1" noChangeArrowheads="1"/>
          </p:cNvSpPr>
          <p:nvPr>
            <p:ph type="ftr" sz="quarter" idx="3"/>
          </p:nvPr>
        </p:nvSpPr>
        <p:spPr bwMode="auto">
          <a:xfrm>
            <a:off x="2411413" y="6988175"/>
            <a:ext cx="4248150" cy="3063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solidFill>
                  <a:schemeClr val="bg1"/>
                </a:solidFill>
                <a:latin typeface="Tahoma" pitchFamily="34" charset="0"/>
              </a:defRPr>
            </a:lvl1pPr>
          </a:lstStyle>
          <a:p>
            <a:pPr>
              <a:defRPr/>
            </a:pPr>
            <a:r>
              <a:rPr lang="lv-LV"/>
              <a:t>Jānis Bērziņš</a:t>
            </a:r>
          </a:p>
        </p:txBody>
      </p:sp>
      <p:sp>
        <p:nvSpPr>
          <p:cNvPr id="253958" name="Rectangle 6"/>
          <p:cNvSpPr>
            <a:spLocks noGrp="1" noChangeArrowheads="1"/>
          </p:cNvSpPr>
          <p:nvPr>
            <p:ph type="sldNum" sz="quarter" idx="4"/>
          </p:nvPr>
        </p:nvSpPr>
        <p:spPr bwMode="auto">
          <a:xfrm>
            <a:off x="6732588" y="6988175"/>
            <a:ext cx="2232025" cy="306388"/>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b="1">
                <a:solidFill>
                  <a:schemeClr val="bg1"/>
                </a:solidFill>
                <a:latin typeface="Tahoma" pitchFamily="34" charset="0"/>
              </a:defRPr>
            </a:lvl1pPr>
          </a:lstStyle>
          <a:p>
            <a:pPr>
              <a:defRPr/>
            </a:pPr>
            <a:fld id="{4BA6572C-B72D-4C74-A147-E91CEB50CD97}" type="slidenum">
              <a:rPr lang="lv-LV"/>
              <a:pPr>
                <a:defRPr/>
              </a:pPr>
              <a:t>‹#›</a:t>
            </a:fld>
            <a:endParaRPr lang="lv-LV"/>
          </a:p>
        </p:txBody>
      </p:sp>
      <p:sp>
        <p:nvSpPr>
          <p:cNvPr id="1034" name="Rectangle 18"/>
          <p:cNvSpPr>
            <a:spLocks noGrp="1" noChangeArrowheads="1"/>
          </p:cNvSpPr>
          <p:nvPr>
            <p:ph type="title"/>
          </p:nvPr>
        </p:nvSpPr>
        <p:spPr bwMode="auto">
          <a:xfrm>
            <a:off x="2484438" y="126083"/>
            <a:ext cx="6392862"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lv-LV" smtClean="0"/>
              <a:t>Title</a:t>
            </a:r>
          </a:p>
        </p:txBody>
      </p:sp>
    </p:spTree>
  </p:cSld>
  <p:clrMap bg1="lt1" tx1="dk1" bg2="lt2" tx2="dk2" accent1="accent1" accent2="accent2" accent3="accent3" accent4="accent4" accent5="accent5" accent6="accent6" hlink="hlink" folHlink="folHlink"/>
  <p:sldLayoutIdLst>
    <p:sldLayoutId id="2147483710"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r" rtl="0" eaLnBrk="0" fontAlgn="base" hangingPunct="0">
        <a:lnSpc>
          <a:spcPct val="80000"/>
        </a:lnSpc>
        <a:spcBef>
          <a:spcPct val="0"/>
        </a:spcBef>
        <a:spcAft>
          <a:spcPct val="0"/>
        </a:spcAft>
        <a:defRPr sz="4400" b="1">
          <a:solidFill>
            <a:schemeClr val="bg1"/>
          </a:solidFill>
          <a:latin typeface="+mj-lt"/>
          <a:ea typeface="+mj-ea"/>
          <a:cs typeface="+mj-cs"/>
        </a:defRPr>
      </a:lvl1pPr>
      <a:lvl2pPr algn="r" rtl="0" eaLnBrk="0" fontAlgn="base" hangingPunct="0">
        <a:lnSpc>
          <a:spcPct val="80000"/>
        </a:lnSpc>
        <a:spcBef>
          <a:spcPct val="0"/>
        </a:spcBef>
        <a:spcAft>
          <a:spcPct val="0"/>
        </a:spcAft>
        <a:defRPr sz="4400" b="1">
          <a:solidFill>
            <a:schemeClr val="bg1"/>
          </a:solidFill>
          <a:latin typeface="Garamond" pitchFamily="18" charset="0"/>
        </a:defRPr>
      </a:lvl2pPr>
      <a:lvl3pPr algn="r" rtl="0" eaLnBrk="0" fontAlgn="base" hangingPunct="0">
        <a:lnSpc>
          <a:spcPct val="80000"/>
        </a:lnSpc>
        <a:spcBef>
          <a:spcPct val="0"/>
        </a:spcBef>
        <a:spcAft>
          <a:spcPct val="0"/>
        </a:spcAft>
        <a:defRPr sz="4400" b="1">
          <a:solidFill>
            <a:schemeClr val="bg1"/>
          </a:solidFill>
          <a:latin typeface="Garamond" pitchFamily="18" charset="0"/>
        </a:defRPr>
      </a:lvl3pPr>
      <a:lvl4pPr algn="r" rtl="0" eaLnBrk="0" fontAlgn="base" hangingPunct="0">
        <a:lnSpc>
          <a:spcPct val="80000"/>
        </a:lnSpc>
        <a:spcBef>
          <a:spcPct val="0"/>
        </a:spcBef>
        <a:spcAft>
          <a:spcPct val="0"/>
        </a:spcAft>
        <a:defRPr sz="4400" b="1">
          <a:solidFill>
            <a:schemeClr val="bg1"/>
          </a:solidFill>
          <a:latin typeface="Garamond" pitchFamily="18" charset="0"/>
        </a:defRPr>
      </a:lvl4pPr>
      <a:lvl5pPr algn="r" rtl="0" eaLnBrk="0" fontAlgn="base" hangingPunct="0">
        <a:lnSpc>
          <a:spcPct val="80000"/>
        </a:lnSpc>
        <a:spcBef>
          <a:spcPct val="0"/>
        </a:spcBef>
        <a:spcAft>
          <a:spcPct val="0"/>
        </a:spcAft>
        <a:defRPr sz="4400" b="1">
          <a:solidFill>
            <a:schemeClr val="bg1"/>
          </a:solidFill>
          <a:latin typeface="Garamond" pitchFamily="18" charset="0"/>
        </a:defRPr>
      </a:lvl5pPr>
      <a:lvl6pPr marL="457200" algn="r" rtl="0" fontAlgn="base">
        <a:lnSpc>
          <a:spcPct val="80000"/>
        </a:lnSpc>
        <a:spcBef>
          <a:spcPct val="0"/>
        </a:spcBef>
        <a:spcAft>
          <a:spcPct val="0"/>
        </a:spcAft>
        <a:defRPr sz="4400" b="1">
          <a:solidFill>
            <a:schemeClr val="bg1"/>
          </a:solidFill>
          <a:latin typeface="Garamond" pitchFamily="18" charset="0"/>
        </a:defRPr>
      </a:lvl6pPr>
      <a:lvl7pPr marL="914400" algn="r" rtl="0" fontAlgn="base">
        <a:lnSpc>
          <a:spcPct val="80000"/>
        </a:lnSpc>
        <a:spcBef>
          <a:spcPct val="0"/>
        </a:spcBef>
        <a:spcAft>
          <a:spcPct val="0"/>
        </a:spcAft>
        <a:defRPr sz="4400" b="1">
          <a:solidFill>
            <a:schemeClr val="bg1"/>
          </a:solidFill>
          <a:latin typeface="Garamond" pitchFamily="18" charset="0"/>
        </a:defRPr>
      </a:lvl7pPr>
      <a:lvl8pPr marL="1371600" algn="r" rtl="0" fontAlgn="base">
        <a:lnSpc>
          <a:spcPct val="80000"/>
        </a:lnSpc>
        <a:spcBef>
          <a:spcPct val="0"/>
        </a:spcBef>
        <a:spcAft>
          <a:spcPct val="0"/>
        </a:spcAft>
        <a:defRPr sz="4400" b="1">
          <a:solidFill>
            <a:schemeClr val="bg1"/>
          </a:solidFill>
          <a:latin typeface="Garamond" pitchFamily="18" charset="0"/>
        </a:defRPr>
      </a:lvl8pPr>
      <a:lvl9pPr marL="1828800" algn="r" rtl="0" fontAlgn="base">
        <a:lnSpc>
          <a:spcPct val="80000"/>
        </a:lnSpc>
        <a:spcBef>
          <a:spcPct val="0"/>
        </a:spcBef>
        <a:spcAft>
          <a:spcPct val="0"/>
        </a:spcAft>
        <a:defRPr sz="4400" b="1">
          <a:solidFill>
            <a:schemeClr val="bg1"/>
          </a:solidFill>
          <a:latin typeface="Garamond" pitchFamily="18" charset="0"/>
        </a:defRPr>
      </a:lvl9pPr>
    </p:titleStyle>
    <p:bodyStyle>
      <a:lvl1pPr marL="342900" indent="14288" algn="l" rtl="0" eaLnBrk="0" fontAlgn="base" hangingPunct="0">
        <a:spcBef>
          <a:spcPct val="20000"/>
        </a:spcBef>
        <a:spcAft>
          <a:spcPct val="0"/>
        </a:spcAft>
        <a:tabLst>
          <a:tab pos="2422525" algn="l"/>
        </a:tabLst>
        <a:defRPr sz="3200">
          <a:solidFill>
            <a:schemeClr val="tx1"/>
          </a:solidFill>
          <a:latin typeface="Times New Roman" pitchFamily="18" charset="0"/>
          <a:ea typeface="+mn-ea"/>
          <a:cs typeface="Times New Roman" pitchFamily="18" charset="0"/>
        </a:defRPr>
      </a:lvl1pPr>
      <a:lvl2pPr marL="801688" indent="-265113" algn="l" rtl="0" eaLnBrk="0" fontAlgn="base" hangingPunct="0">
        <a:spcBef>
          <a:spcPct val="20000"/>
        </a:spcBef>
        <a:spcAft>
          <a:spcPct val="0"/>
        </a:spcAft>
        <a:buChar char="–"/>
        <a:tabLst>
          <a:tab pos="2422525" algn="l"/>
        </a:tabLst>
        <a:defRPr sz="2800">
          <a:solidFill>
            <a:schemeClr val="tx1"/>
          </a:solidFill>
          <a:latin typeface="+mn-lt"/>
          <a:cs typeface="Times New Roman" pitchFamily="18" charset="0"/>
        </a:defRPr>
      </a:lvl2pPr>
      <a:lvl3pPr marL="1166813" indent="-185738" algn="l" rtl="0" eaLnBrk="0" fontAlgn="base" hangingPunct="0">
        <a:spcBef>
          <a:spcPct val="20000"/>
        </a:spcBef>
        <a:spcAft>
          <a:spcPct val="0"/>
        </a:spcAft>
        <a:buChar char="•"/>
        <a:tabLst>
          <a:tab pos="2422525" algn="l"/>
        </a:tabLst>
        <a:defRPr sz="2400">
          <a:solidFill>
            <a:schemeClr val="tx1"/>
          </a:solidFill>
          <a:latin typeface="+mn-lt"/>
          <a:cs typeface="Times New Roman" pitchFamily="18" charset="0"/>
        </a:defRPr>
      </a:lvl3pPr>
      <a:lvl4pPr marL="1614488" indent="-268288" algn="l" rtl="0" eaLnBrk="0" fontAlgn="base" hangingPunct="0">
        <a:spcBef>
          <a:spcPct val="20000"/>
        </a:spcBef>
        <a:spcAft>
          <a:spcPct val="0"/>
        </a:spcAft>
        <a:buChar char="–"/>
        <a:tabLst>
          <a:tab pos="2422525" algn="l"/>
        </a:tabLst>
        <a:defRPr sz="2000">
          <a:solidFill>
            <a:schemeClr val="tx1"/>
          </a:solidFill>
          <a:latin typeface="+mn-lt"/>
          <a:cs typeface="Times New Roman" pitchFamily="18" charset="0"/>
        </a:defRPr>
      </a:lvl4pPr>
      <a:lvl5pPr marL="2062163" indent="-268288" algn="l" rtl="0" eaLnBrk="0" fontAlgn="base" hangingPunct="0">
        <a:spcBef>
          <a:spcPct val="20000"/>
        </a:spcBef>
        <a:spcAft>
          <a:spcPct val="0"/>
        </a:spcAft>
        <a:buChar char="»"/>
        <a:tabLst>
          <a:tab pos="2422525" algn="l"/>
        </a:tabLst>
        <a:defRPr sz="2000">
          <a:solidFill>
            <a:schemeClr val="tx1"/>
          </a:solidFill>
          <a:latin typeface="+mn-lt"/>
          <a:cs typeface="Times New Roman" pitchFamily="18" charset="0"/>
        </a:defRPr>
      </a:lvl5pPr>
      <a:lvl6pPr marL="2519363" indent="-268288" algn="l" rtl="0" fontAlgn="base">
        <a:spcBef>
          <a:spcPct val="20000"/>
        </a:spcBef>
        <a:spcAft>
          <a:spcPct val="0"/>
        </a:spcAft>
        <a:buChar char="»"/>
        <a:tabLst>
          <a:tab pos="2422525" algn="l"/>
        </a:tabLst>
        <a:defRPr sz="2000">
          <a:solidFill>
            <a:schemeClr val="tx1"/>
          </a:solidFill>
          <a:latin typeface="+mn-lt"/>
        </a:defRPr>
      </a:lvl6pPr>
      <a:lvl7pPr marL="2976563" indent="-268288" algn="l" rtl="0" fontAlgn="base">
        <a:spcBef>
          <a:spcPct val="20000"/>
        </a:spcBef>
        <a:spcAft>
          <a:spcPct val="0"/>
        </a:spcAft>
        <a:buChar char="»"/>
        <a:tabLst>
          <a:tab pos="2422525" algn="l"/>
        </a:tabLst>
        <a:defRPr sz="2000">
          <a:solidFill>
            <a:schemeClr val="tx1"/>
          </a:solidFill>
          <a:latin typeface="+mn-lt"/>
        </a:defRPr>
      </a:lvl7pPr>
      <a:lvl8pPr marL="3433763" indent="-268288" algn="l" rtl="0" fontAlgn="base">
        <a:spcBef>
          <a:spcPct val="20000"/>
        </a:spcBef>
        <a:spcAft>
          <a:spcPct val="0"/>
        </a:spcAft>
        <a:buChar char="»"/>
        <a:tabLst>
          <a:tab pos="2422525" algn="l"/>
        </a:tabLst>
        <a:defRPr sz="2000">
          <a:solidFill>
            <a:schemeClr val="tx1"/>
          </a:solidFill>
          <a:latin typeface="+mn-lt"/>
        </a:defRPr>
      </a:lvl8pPr>
      <a:lvl9pPr marL="3890963" indent="-268288" algn="l" rtl="0" fontAlgn="base">
        <a:spcBef>
          <a:spcPct val="20000"/>
        </a:spcBef>
        <a:spcAft>
          <a:spcPct val="0"/>
        </a:spcAft>
        <a:buChar char="»"/>
        <a:tabLst>
          <a:tab pos="2422525" algn="l"/>
        </a:tabLst>
        <a:defRPr sz="2000">
          <a:solidFill>
            <a:schemeClr val="tx1"/>
          </a:solidFill>
          <a:latin typeface="+mn-lt"/>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10.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2.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9.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 Id="rId9" Type="http://schemas.openxmlformats.org/officeDocument/2006/relationships/image" Target="../media/image3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Worst case analysis </a:t>
            </a:r>
            <a:r>
              <a:rPr lang="lv-LV" dirty="0" smtClean="0"/>
              <a:t/>
            </a:r>
            <a:br>
              <a:rPr lang="lv-LV" dirty="0" smtClean="0"/>
            </a:br>
            <a:r>
              <a:rPr lang="en-US" dirty="0" smtClean="0"/>
              <a:t>of non-local games</a:t>
            </a:r>
            <a:endParaRPr lang="lv-LV" dirty="0" smtClean="0"/>
          </a:p>
        </p:txBody>
      </p:sp>
      <p:sp>
        <p:nvSpPr>
          <p:cNvPr id="3075" name="Rectangle 3"/>
          <p:cNvSpPr>
            <a:spLocks noGrp="1" noChangeArrowheads="1"/>
          </p:cNvSpPr>
          <p:nvPr>
            <p:ph type="subTitle" idx="1"/>
          </p:nvPr>
        </p:nvSpPr>
        <p:spPr>
          <a:xfrm>
            <a:off x="3487738" y="3725863"/>
            <a:ext cx="3965574" cy="1296987"/>
          </a:xfrm>
        </p:spPr>
        <p:txBody>
          <a:bodyPr/>
          <a:lstStyle/>
          <a:p>
            <a:pPr marL="0" indent="357188" algn="r" eaLnBrk="1" hangingPunct="1"/>
            <a:r>
              <a:rPr lang="lv-LV" sz="2000" dirty="0" smtClean="0">
                <a:latin typeface="+mj-lt"/>
              </a:rPr>
              <a:t>Andris Ambainis, Artūrs Bačkurs,     Kaspars Balodis, </a:t>
            </a:r>
            <a:r>
              <a:rPr lang="lv-LV" sz="2000" u="sng" dirty="0" smtClean="0">
                <a:latin typeface="+mj-lt"/>
              </a:rPr>
              <a:t>Agnis Škuškovniks</a:t>
            </a:r>
            <a:r>
              <a:rPr lang="lv-LV" sz="2000" dirty="0" smtClean="0">
                <a:latin typeface="+mj-lt"/>
              </a:rPr>
              <a:t>,                     Juris Smotrovs, Madars Virza</a:t>
            </a:r>
            <a:endParaRPr lang="lv-LV" sz="3600" dirty="0" smtClean="0">
              <a:latin typeface="+mj-lt"/>
            </a:endParaRPr>
          </a:p>
        </p:txBody>
      </p:sp>
      <p:sp>
        <p:nvSpPr>
          <p:cNvPr id="4" name="Rectangle 3"/>
          <p:cNvSpPr/>
          <p:nvPr/>
        </p:nvSpPr>
        <p:spPr>
          <a:xfrm>
            <a:off x="3924300" y="6254750"/>
            <a:ext cx="4176713" cy="784225"/>
          </a:xfrm>
          <a:prstGeom prst="rect">
            <a:avLst/>
          </a:prstGeom>
        </p:spPr>
        <p:txBody>
          <a:bodyPr>
            <a:spAutoFit/>
          </a:bodyPr>
          <a:lstStyle/>
          <a:p>
            <a:pPr>
              <a:defRPr/>
            </a:pPr>
            <a:r>
              <a:rPr lang="en-US" sz="1200" dirty="0">
                <a:solidFill>
                  <a:schemeClr val="bg1"/>
                </a:solidFill>
              </a:rPr>
              <a:t>“COMPUTER SCIENCE APPLICATIONS </a:t>
            </a:r>
            <a:endParaRPr lang="lv-LV" sz="1200" dirty="0">
              <a:solidFill>
                <a:schemeClr val="bg1"/>
              </a:solidFill>
            </a:endParaRPr>
          </a:p>
          <a:p>
            <a:pPr>
              <a:defRPr/>
            </a:pPr>
            <a:r>
              <a:rPr lang="en-US" sz="1200" dirty="0">
                <a:solidFill>
                  <a:schemeClr val="bg1"/>
                </a:solidFill>
              </a:rPr>
              <a:t>AND ITS RELATIONS TO QUANTUM PHYSICS”,</a:t>
            </a:r>
          </a:p>
          <a:p>
            <a:pPr>
              <a:defRPr/>
            </a:pPr>
            <a:r>
              <a:rPr lang="en-US" sz="1050" dirty="0">
                <a:solidFill>
                  <a:schemeClr val="bg1"/>
                </a:solidFill>
              </a:rPr>
              <a:t>project of the European Social Fund</a:t>
            </a:r>
            <a:endParaRPr lang="lv-LV" sz="1050" dirty="0">
              <a:solidFill>
                <a:schemeClr val="bg1"/>
              </a:solidFill>
            </a:endParaRPr>
          </a:p>
          <a:p>
            <a:pPr>
              <a:defRPr/>
            </a:pPr>
            <a:r>
              <a:rPr lang="en-US" sz="1050" dirty="0">
                <a:solidFill>
                  <a:schemeClr val="bg1"/>
                </a:solidFill>
              </a:rPr>
              <a:t>Nr. 2009/0216/1DP/1.1.1.2.0/09/APIA/VIAA/044</a:t>
            </a:r>
            <a:endParaRPr lang="lv-LV" sz="1050" dirty="0">
              <a:solidFill>
                <a:schemeClr val="bg1"/>
              </a:solidFill>
            </a:endParaRPr>
          </a:p>
        </p:txBody>
      </p:sp>
      <p:pic>
        <p:nvPicPr>
          <p:cNvPr id="3077" name="Picture 3" descr="C:\Users\DoktLU\Downloads\es_zils_dzeltens_ar_parakstu_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6075" y="6305550"/>
            <a:ext cx="601663"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4" descr="C:\Users\DoktLU\Downloads\esf_k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20888" y="6299200"/>
            <a:ext cx="785812"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9" name="Rectangle 6"/>
          <p:cNvSpPr>
            <a:spLocks noChangeArrowheads="1"/>
          </p:cNvSpPr>
          <p:nvPr/>
        </p:nvSpPr>
        <p:spPr bwMode="auto">
          <a:xfrm>
            <a:off x="1706563" y="6777038"/>
            <a:ext cx="21875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lv-LV" sz="1100" b="1">
                <a:solidFill>
                  <a:schemeClr val="bg1"/>
                </a:solidFill>
              </a:rPr>
              <a:t>INVESTING IN YOUR FUTURE</a:t>
            </a:r>
          </a:p>
        </p:txBody>
      </p:sp>
      <p:sp>
        <p:nvSpPr>
          <p:cNvPr id="2" name="TextBox 1"/>
          <p:cNvSpPr txBox="1"/>
          <p:nvPr/>
        </p:nvSpPr>
        <p:spPr>
          <a:xfrm>
            <a:off x="7452941" y="4644534"/>
            <a:ext cx="1799579" cy="954107"/>
          </a:xfrm>
          <a:prstGeom prst="rect">
            <a:avLst/>
          </a:prstGeom>
          <a:noFill/>
        </p:spPr>
        <p:txBody>
          <a:bodyPr wrap="square" rtlCol="0">
            <a:spAutoFit/>
          </a:bodyPr>
          <a:lstStyle/>
          <a:p>
            <a:r>
              <a:rPr lang="lv-LV" sz="1400" b="1" dirty="0" smtClean="0">
                <a:solidFill>
                  <a:schemeClr val="bg1"/>
                </a:solidFill>
                <a:latin typeface="+mj-lt"/>
              </a:rPr>
              <a:t>SOFSEM 2013</a:t>
            </a:r>
          </a:p>
          <a:p>
            <a:r>
              <a:rPr lang="lv-LV" sz="1400" b="1" dirty="0" smtClean="0">
                <a:solidFill>
                  <a:schemeClr val="bg1"/>
                </a:solidFill>
                <a:latin typeface="+mj-lt"/>
              </a:rPr>
              <a:t>Špindler</a:t>
            </a:r>
            <a:r>
              <a:rPr lang="lv-LV" sz="1400" b="1" dirty="0" smtClean="0">
                <a:solidFill>
                  <a:schemeClr val="bg1"/>
                </a:solidFill>
                <a:latin typeface="+mj-lt"/>
                <a:cs typeface="Arial"/>
              </a:rPr>
              <a:t>ův Mlýn</a:t>
            </a:r>
            <a:r>
              <a:rPr lang="lv-LV" sz="1400" b="1" dirty="0">
                <a:solidFill>
                  <a:schemeClr val="bg1"/>
                </a:solidFill>
                <a:latin typeface="+mj-lt"/>
              </a:rPr>
              <a:t> </a:t>
            </a:r>
            <a:endParaRPr lang="lv-LV" sz="1400" b="1" dirty="0" smtClean="0">
              <a:solidFill>
                <a:schemeClr val="bg1"/>
              </a:solidFill>
              <a:latin typeface="+mj-lt"/>
            </a:endParaRPr>
          </a:p>
          <a:p>
            <a:r>
              <a:rPr lang="lv-LV" sz="1400" b="1" i="1" dirty="0" smtClean="0">
                <a:solidFill>
                  <a:schemeClr val="bg1"/>
                </a:solidFill>
                <a:latin typeface="+mj-lt"/>
              </a:rPr>
              <a:t>Česká </a:t>
            </a:r>
            <a:r>
              <a:rPr lang="lv-LV" sz="1400" b="1" i="1" dirty="0">
                <a:solidFill>
                  <a:schemeClr val="bg1"/>
                </a:solidFill>
                <a:latin typeface="+mj-lt"/>
              </a:rPr>
              <a:t>republika</a:t>
            </a:r>
            <a:r>
              <a:rPr lang="lv-LV" sz="1400" b="1" dirty="0" smtClean="0">
                <a:solidFill>
                  <a:schemeClr val="bg1"/>
                </a:solidFill>
                <a:latin typeface="+mj-lt"/>
              </a:rPr>
              <a:t> </a:t>
            </a:r>
          </a:p>
          <a:p>
            <a:r>
              <a:rPr lang="lv-LV" sz="1400" b="1" dirty="0" smtClean="0">
                <a:solidFill>
                  <a:schemeClr val="bg1"/>
                </a:solidFill>
                <a:latin typeface="+mj-lt"/>
              </a:rPr>
              <a:t>28.01.2013.</a:t>
            </a:r>
            <a:endParaRPr lang="lv-LV" sz="1400" b="1" dirty="0">
              <a:solidFill>
                <a:schemeClr val="bg1"/>
              </a:solidFill>
              <a:latin typeface="+mj-lt"/>
            </a:endParaRPr>
          </a:p>
        </p:txBody>
      </p:sp>
      <p:cxnSp>
        <p:nvCxnSpPr>
          <p:cNvPr id="5" name="Straight Connector 4"/>
          <p:cNvCxnSpPr/>
          <p:nvPr/>
        </p:nvCxnSpPr>
        <p:spPr bwMode="auto">
          <a:xfrm>
            <a:off x="7452320" y="3942457"/>
            <a:ext cx="0" cy="1584176"/>
          </a:xfrm>
          <a:prstGeom prst="line">
            <a:avLst/>
          </a:prstGeom>
          <a:solidFill>
            <a:schemeClr val="accent1"/>
          </a:solidFill>
          <a:ln w="952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lv-LV" smtClean="0"/>
              <a:t>Games without </a:t>
            </a:r>
            <a:br>
              <a:rPr lang="lv-LV" smtClean="0"/>
            </a:br>
            <a:r>
              <a:rPr lang="lv-LV" smtClean="0"/>
              <a:t>common data</a:t>
            </a:r>
          </a:p>
        </p:txBody>
      </p:sp>
      <p:sp>
        <p:nvSpPr>
          <p:cNvPr id="9219" name="Content Placeholder 2"/>
          <p:cNvSpPr>
            <a:spLocks noGrp="1"/>
          </p:cNvSpPr>
          <p:nvPr>
            <p:ph idx="1"/>
          </p:nvPr>
        </p:nvSpPr>
        <p:spPr/>
        <p:txBody>
          <a:bodyPr/>
          <a:lstStyle/>
          <a:p>
            <a:pPr marL="457200" indent="-457200" eaLnBrk="1" hangingPunct="1">
              <a:buFont typeface="Arial" pitchFamily="34" charset="0"/>
              <a:buChar char="•"/>
            </a:pPr>
            <a:r>
              <a:rPr lang="lv-LV" dirty="0" smtClean="0">
                <a:latin typeface="+mj-lt"/>
              </a:rPr>
              <a:t>For known fixed probability distribution: </a:t>
            </a:r>
          </a:p>
          <a:p>
            <a:pPr marL="915988" lvl="1" indent="-457200" eaLnBrk="1" hangingPunct="1">
              <a:buFont typeface="Arial" pitchFamily="34" charset="0"/>
              <a:buChar char="•"/>
            </a:pPr>
            <a:r>
              <a:rPr lang="lv-LV" dirty="0" smtClean="0">
                <a:latin typeface="+mj-lt"/>
              </a:rPr>
              <a:t>«</a:t>
            </a:r>
            <a:r>
              <a:rPr lang="lv-LV" b="1" dirty="0" smtClean="0">
                <a:latin typeface="+mj-lt"/>
              </a:rPr>
              <a:t>Not allowed to share common randomness</a:t>
            </a:r>
            <a:r>
              <a:rPr lang="lv-LV" dirty="0" smtClean="0">
                <a:latin typeface="+mj-lt"/>
              </a:rPr>
              <a:t>» </a:t>
            </a:r>
          </a:p>
          <a:p>
            <a:pPr marL="458788" lvl="1" indent="0" eaLnBrk="1" hangingPunct="1">
              <a:buNone/>
            </a:pPr>
            <a:r>
              <a:rPr lang="lv-LV" b="1" dirty="0" smtClean="0">
                <a:latin typeface="+mj-lt"/>
              </a:rPr>
              <a:t>	equivalent to </a:t>
            </a:r>
          </a:p>
          <a:p>
            <a:pPr marL="915988" lvl="1" indent="-457200" eaLnBrk="1" hangingPunct="1">
              <a:buFont typeface="Arial" pitchFamily="34" charset="0"/>
              <a:buChar char="•"/>
            </a:pPr>
            <a:r>
              <a:rPr lang="lv-LV" dirty="0" smtClean="0">
                <a:latin typeface="+mj-lt"/>
              </a:rPr>
              <a:t>«</a:t>
            </a:r>
            <a:r>
              <a:rPr lang="lv-LV" b="1" dirty="0" smtClean="0">
                <a:latin typeface="+mj-lt"/>
              </a:rPr>
              <a:t>Allowed to share common randomness</a:t>
            </a:r>
            <a:r>
              <a:rPr lang="lv-LV" dirty="0" smtClean="0">
                <a:latin typeface="+mj-lt"/>
              </a:rPr>
              <a:t>»</a:t>
            </a:r>
          </a:p>
          <a:p>
            <a:pPr marL="0" indent="357188" algn="r" eaLnBrk="1" hangingPunct="1"/>
            <a:r>
              <a:rPr lang="lv-LV" sz="2400" dirty="0" smtClean="0">
                <a:latin typeface="+mj-lt"/>
              </a:rPr>
              <a:t>We just fix the best value for common randomness</a:t>
            </a:r>
            <a:endParaRPr lang="lv-LV" dirty="0" smtClean="0">
              <a:latin typeface="+mj-lt"/>
            </a:endParaRPr>
          </a:p>
          <a:p>
            <a:pPr marL="895350" indent="357188" eaLnBrk="1" hangingPunct="1">
              <a:buFont typeface="Arial" pitchFamily="34" charset="0"/>
              <a:buChar char="•"/>
            </a:pPr>
            <a:r>
              <a:rPr lang="lv-LV" dirty="0" smtClean="0">
                <a:latin typeface="+mj-lt"/>
              </a:rPr>
              <a:t>In the worst-case:</a:t>
            </a:r>
          </a:p>
          <a:p>
            <a:pPr marL="1354138" lvl="1" indent="357188" eaLnBrk="1" hangingPunct="1">
              <a:buFont typeface="Arial" pitchFamily="34" charset="0"/>
              <a:buChar char="•"/>
            </a:pPr>
            <a:r>
              <a:rPr lang="lv-LV" dirty="0" smtClean="0">
                <a:latin typeface="+mj-lt"/>
              </a:rPr>
              <a:t>For many games: unable to win with p&gt;0.5</a:t>
            </a:r>
          </a:p>
          <a:p>
            <a:pPr marL="895350" indent="357188" eaLnBrk="1" hangingPunct="1">
              <a:buFont typeface="Arial" pitchFamily="34" charset="0"/>
              <a:buChar char="•"/>
            </a:pPr>
            <a:r>
              <a:rPr lang="lv-LV" dirty="0" smtClean="0">
                <a:latin typeface="+mj-lt"/>
              </a:rPr>
              <a:t>Consider a game:</a:t>
            </a:r>
          </a:p>
          <a:p>
            <a:pPr marL="895350" indent="357188" eaLnBrk="1" hangingPunct="1">
              <a:buFont typeface="Arial" pitchFamily="34" charset="0"/>
              <a:buChar char="•"/>
            </a:pPr>
            <a:endParaRPr lang="lv-LV" dirty="0" smtClean="0">
              <a:latin typeface="+mj-lt"/>
            </a:endParaRPr>
          </a:p>
          <a:p>
            <a:pPr marL="0" indent="357188" eaLnBrk="1" hangingPunct="1"/>
            <a:endParaRPr lang="lv-LV" dirty="0" smtClean="0">
              <a:latin typeface="+mj-lt"/>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55775" y="6203504"/>
            <a:ext cx="3594720" cy="37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5377766"/>
            <a:ext cx="4248472" cy="4368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2484438" y="53975"/>
            <a:ext cx="6392862" cy="1008063"/>
          </a:xfrm>
        </p:spPr>
        <p:txBody>
          <a:bodyPr/>
          <a:lstStyle/>
          <a:p>
            <a:pPr eaLnBrk="1" hangingPunct="1"/>
            <a:r>
              <a:rPr lang="lv-LV" smtClean="0"/>
              <a:t>Conclusion</a:t>
            </a:r>
          </a:p>
        </p:txBody>
      </p:sp>
      <p:sp>
        <p:nvSpPr>
          <p:cNvPr id="10243" name="Content Placeholder 2"/>
          <p:cNvSpPr>
            <a:spLocks noGrp="1"/>
          </p:cNvSpPr>
          <p:nvPr>
            <p:ph idx="1"/>
          </p:nvPr>
        </p:nvSpPr>
        <p:spPr/>
        <p:txBody>
          <a:bodyPr>
            <a:normAutofit/>
          </a:bodyPr>
          <a:lstStyle/>
          <a:p>
            <a:pPr marL="457200" indent="-457200" eaLnBrk="1" hangingPunct="1">
              <a:lnSpc>
                <a:spcPct val="80000"/>
              </a:lnSpc>
              <a:buFontTx/>
              <a:buChar char="•"/>
            </a:pPr>
            <a:r>
              <a:rPr lang="lv-LV" sz="2500" dirty="0" smtClean="0">
                <a:latin typeface="Garamond" pitchFamily="18" charset="0"/>
              </a:rPr>
              <a:t>We have introduced and studied </a:t>
            </a:r>
            <a:r>
              <a:rPr lang="lv-LV" sz="2500" b="1" dirty="0" smtClean="0">
                <a:latin typeface="Garamond" pitchFamily="18" charset="0"/>
              </a:rPr>
              <a:t>worst-case scenarios for nonlocal games</a:t>
            </a:r>
          </a:p>
          <a:p>
            <a:pPr marL="457200" indent="-457200" eaLnBrk="1" hangingPunct="1">
              <a:lnSpc>
                <a:spcPct val="80000"/>
              </a:lnSpc>
              <a:buFontTx/>
              <a:buChar char="•"/>
            </a:pPr>
            <a:r>
              <a:rPr lang="lv-LV" sz="2500" dirty="0" smtClean="0">
                <a:latin typeface="Garamond" pitchFamily="18" charset="0"/>
              </a:rPr>
              <a:t>We analyzed and compared game values of </a:t>
            </a:r>
            <a:r>
              <a:rPr lang="lv-LV" sz="2500" b="1" dirty="0" smtClean="0">
                <a:latin typeface="Garamond" pitchFamily="18" charset="0"/>
              </a:rPr>
              <a:t>worst-case and average-case scenarios</a:t>
            </a:r>
          </a:p>
          <a:p>
            <a:pPr marL="811213" indent="-457200" eaLnBrk="1" hangingPunct="1">
              <a:lnSpc>
                <a:spcPct val="80000"/>
              </a:lnSpc>
              <a:buFontTx/>
              <a:buChar char="•"/>
            </a:pPr>
            <a:r>
              <a:rPr lang="lv-LV" sz="2500" dirty="0" smtClean="0">
                <a:latin typeface="Garamond" pitchFamily="18" charset="0"/>
              </a:rPr>
              <a:t>Worst-case </a:t>
            </a:r>
            <a:r>
              <a:rPr lang="lv-LV" sz="2500" b="1" dirty="0" smtClean="0">
                <a:latin typeface="Garamond" pitchFamily="18" charset="0"/>
              </a:rPr>
              <a:t>equal</a:t>
            </a:r>
            <a:r>
              <a:rPr lang="lv-LV" sz="2500" dirty="0" smtClean="0">
                <a:latin typeface="Garamond" pitchFamily="18" charset="0"/>
              </a:rPr>
              <a:t> to average-case game value:</a:t>
            </a:r>
          </a:p>
          <a:p>
            <a:pPr marL="1350963" lvl="1" indent="-457200" eaLnBrk="1" hangingPunct="1">
              <a:lnSpc>
                <a:spcPct val="80000"/>
              </a:lnSpc>
              <a:buFont typeface="Arial" charset="0"/>
              <a:buChar char="•"/>
            </a:pPr>
            <a:r>
              <a:rPr lang="lv-LV" sz="2200" dirty="0" smtClean="0">
                <a:latin typeface="Garamond" pitchFamily="18" charset="0"/>
              </a:rPr>
              <a:t>CHSH game</a:t>
            </a:r>
          </a:p>
          <a:p>
            <a:pPr marL="1350963" lvl="1" indent="-457200" eaLnBrk="1" hangingPunct="1">
              <a:lnSpc>
                <a:spcPct val="80000"/>
              </a:lnSpc>
              <a:buFont typeface="Arial" charset="0"/>
              <a:buChar char="•"/>
            </a:pPr>
            <a:r>
              <a:rPr lang="lv-LV" sz="2200" dirty="0" smtClean="0">
                <a:latin typeface="Garamond" pitchFamily="18" charset="0"/>
              </a:rPr>
              <a:t>Mermin-Ardehali game</a:t>
            </a:r>
          </a:p>
          <a:p>
            <a:pPr marL="1350963" lvl="1" indent="-457200" eaLnBrk="1" hangingPunct="1">
              <a:lnSpc>
                <a:spcPct val="80000"/>
              </a:lnSpc>
              <a:buFont typeface="Arial" charset="0"/>
              <a:buChar char="•"/>
            </a:pPr>
            <a:r>
              <a:rPr lang="lv-LV" sz="2200" dirty="0" smtClean="0">
                <a:latin typeface="Garamond" pitchFamily="18" charset="0"/>
              </a:rPr>
              <a:t>Odd cycle game</a:t>
            </a:r>
          </a:p>
          <a:p>
            <a:pPr marL="1350963" lvl="1" indent="-457200" eaLnBrk="1" hangingPunct="1">
              <a:lnSpc>
                <a:spcPct val="80000"/>
              </a:lnSpc>
              <a:buFont typeface="Arial" charset="0"/>
              <a:buChar char="•"/>
            </a:pPr>
            <a:r>
              <a:rPr lang="lv-LV" sz="2200" dirty="0" smtClean="0">
                <a:latin typeface="Garamond" pitchFamily="18" charset="0"/>
              </a:rPr>
              <a:t>Magic square game</a:t>
            </a:r>
          </a:p>
          <a:p>
            <a:pPr marL="1350963" indent="-457200" eaLnBrk="1" hangingPunct="1">
              <a:lnSpc>
                <a:spcPct val="80000"/>
              </a:lnSpc>
              <a:buFontTx/>
              <a:buChar char="•"/>
            </a:pPr>
            <a:r>
              <a:rPr lang="lv-LV" sz="2500" dirty="0" smtClean="0">
                <a:latin typeface="Garamond" pitchFamily="18" charset="0"/>
              </a:rPr>
              <a:t>Worst-case </a:t>
            </a:r>
            <a:r>
              <a:rPr lang="lv-LV" sz="2500" b="1" dirty="0" smtClean="0">
                <a:latin typeface="Garamond" pitchFamily="18" charset="0"/>
              </a:rPr>
              <a:t>not equal</a:t>
            </a:r>
            <a:r>
              <a:rPr lang="lv-LV" sz="2500" dirty="0" smtClean="0">
                <a:latin typeface="Garamond" pitchFamily="18" charset="0"/>
              </a:rPr>
              <a:t> to average-case game value:</a:t>
            </a:r>
          </a:p>
          <a:p>
            <a:pPr marL="1703388" lvl="1" indent="-457200" eaLnBrk="1" hangingPunct="1">
              <a:lnSpc>
                <a:spcPct val="80000"/>
              </a:lnSpc>
              <a:buFont typeface="Arial" charset="0"/>
              <a:buChar char="•"/>
            </a:pPr>
            <a:r>
              <a:rPr lang="lv-LV" sz="2200" dirty="0" smtClean="0">
                <a:latin typeface="Garamond" pitchFamily="18" charset="0"/>
              </a:rPr>
              <a:t>We introduce new games that have this property (by modifying classical ones)</a:t>
            </a:r>
          </a:p>
          <a:p>
            <a:pPr marL="2249488" lvl="2" indent="-358775" eaLnBrk="1" hangingPunct="1">
              <a:lnSpc>
                <a:spcPct val="80000"/>
              </a:lnSpc>
            </a:pPr>
            <a:r>
              <a:rPr lang="lv-LV" sz="1900" dirty="0">
                <a:latin typeface="Garamond" pitchFamily="18" charset="0"/>
              </a:rPr>
              <a:t>Equal-Equal game</a:t>
            </a:r>
          </a:p>
          <a:p>
            <a:pPr marL="2249488" lvl="2" indent="-358775" eaLnBrk="1" hangingPunct="1">
              <a:lnSpc>
                <a:spcPct val="80000"/>
              </a:lnSpc>
            </a:pPr>
            <a:r>
              <a:rPr lang="lv-LV" sz="1900" dirty="0">
                <a:latin typeface="Garamond" pitchFamily="18" charset="0"/>
              </a:rPr>
              <a:t>N-party AND game</a:t>
            </a:r>
          </a:p>
          <a:p>
            <a:pPr marL="2249488" lvl="2" indent="-358775" eaLnBrk="1" hangingPunct="1">
              <a:lnSpc>
                <a:spcPct val="80000"/>
              </a:lnSpc>
            </a:pPr>
            <a:r>
              <a:rPr lang="lv-LV" sz="1900" dirty="0">
                <a:latin typeface="Garamond" pitchFamily="18" charset="0"/>
              </a:rPr>
              <a:t>N-party MAJORITY game</a:t>
            </a:r>
          </a:p>
          <a:p>
            <a:pPr marL="1890713" lvl="2" indent="0" eaLnBrk="1" hangingPunct="1">
              <a:lnSpc>
                <a:spcPct val="80000"/>
              </a:lnSpc>
              <a:buNone/>
            </a:pPr>
            <a:endParaRPr lang="lv-LV" sz="1900" dirty="0" smtClean="0">
              <a:latin typeface="Garamond" pitchFamily="18" charset="0"/>
            </a:endParaRPr>
          </a:p>
          <a:p>
            <a:pPr marL="1708150" lvl="2" indent="-358775" eaLnBrk="1" hangingPunct="1">
              <a:lnSpc>
                <a:spcPct val="80000"/>
              </a:lnSpc>
            </a:pPr>
            <a:endParaRPr lang="lv-LV" sz="1900" dirty="0" smtClean="0">
              <a:latin typeface="Garamond" pitchFamily="18" charset="0"/>
            </a:endParaRPr>
          </a:p>
          <a:p>
            <a:pPr marL="1350963" lvl="1" indent="-457200" eaLnBrk="1" hangingPunct="1">
              <a:lnSpc>
                <a:spcPct val="80000"/>
              </a:lnSpc>
              <a:buFont typeface="Arial" charset="0"/>
              <a:buChar char="•"/>
            </a:pPr>
            <a:endParaRPr lang="lv-LV" sz="2200" dirty="0" smtClean="0">
              <a:latin typeface="Garamond" pitchFamily="18" charset="0"/>
            </a:endParaRPr>
          </a:p>
        </p:txBody>
      </p:sp>
    </p:spTree>
    <p:extLst>
      <p:ext uri="{BB962C8B-B14F-4D97-AF65-F5344CB8AC3E}">
        <p14:creationId xmlns:p14="http://schemas.microsoft.com/office/powerpoint/2010/main" val="24519092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lv-LV"/>
          </a:p>
        </p:txBody>
      </p:sp>
      <p:sp>
        <p:nvSpPr>
          <p:cNvPr id="3" name="Content Placeholder 2"/>
          <p:cNvSpPr>
            <a:spLocks noGrp="1"/>
          </p:cNvSpPr>
          <p:nvPr>
            <p:ph idx="1"/>
          </p:nvPr>
        </p:nvSpPr>
        <p:spPr/>
        <p:txBody>
          <a:bodyPr/>
          <a:lstStyle/>
          <a:p>
            <a:pPr algn="ctr"/>
            <a:endParaRPr lang="lv-LV" dirty="0" smtClean="0"/>
          </a:p>
          <a:p>
            <a:pPr algn="ctr"/>
            <a:endParaRPr lang="lv-LV" dirty="0"/>
          </a:p>
          <a:p>
            <a:pPr algn="ctr"/>
            <a:r>
              <a:rPr lang="lv-LV" dirty="0" smtClean="0"/>
              <a:t>Thank you</a:t>
            </a:r>
            <a:endParaRPr lang="lv-LV"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5886673"/>
            <a:ext cx="1005840" cy="1005840"/>
          </a:xfrm>
          <a:prstGeom prst="rect">
            <a:avLst/>
          </a:prstGeom>
        </p:spPr>
      </p:pic>
      <p:sp>
        <p:nvSpPr>
          <p:cNvPr id="5" name="TextBox 4"/>
          <p:cNvSpPr txBox="1"/>
          <p:nvPr/>
        </p:nvSpPr>
        <p:spPr>
          <a:xfrm>
            <a:off x="7524328" y="5825698"/>
            <a:ext cx="1872208" cy="276999"/>
          </a:xfrm>
          <a:prstGeom prst="rect">
            <a:avLst/>
          </a:prstGeom>
          <a:noFill/>
        </p:spPr>
        <p:txBody>
          <a:bodyPr wrap="square" rtlCol="0">
            <a:spAutoFit/>
          </a:bodyPr>
          <a:lstStyle/>
          <a:p>
            <a:r>
              <a:rPr lang="lv-LV" sz="1200" dirty="0" smtClean="0"/>
              <a:t>I invite You to visit </a:t>
            </a:r>
            <a:endParaRPr lang="lv-LV" sz="1200" dirty="0"/>
          </a:p>
        </p:txBody>
      </p:sp>
    </p:spTree>
    <p:extLst>
      <p:ext uri="{BB962C8B-B14F-4D97-AF65-F5344CB8AC3E}">
        <p14:creationId xmlns:p14="http://schemas.microsoft.com/office/powerpoint/2010/main" val="13823729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lv-LV" smtClean="0"/>
              <a:t>Overview</a:t>
            </a:r>
          </a:p>
        </p:txBody>
      </p:sp>
      <p:sp>
        <p:nvSpPr>
          <p:cNvPr id="4099" name="Rectangle 3"/>
          <p:cNvSpPr>
            <a:spLocks noGrp="1" noChangeArrowheads="1"/>
          </p:cNvSpPr>
          <p:nvPr>
            <p:ph type="body" idx="1"/>
          </p:nvPr>
        </p:nvSpPr>
        <p:spPr>
          <a:xfrm>
            <a:off x="1187450" y="1638300"/>
            <a:ext cx="7705725" cy="5238750"/>
          </a:xfrm>
        </p:spPr>
        <p:txBody>
          <a:bodyPr/>
          <a:lstStyle/>
          <a:p>
            <a:pPr marL="0" indent="357188" eaLnBrk="1" hangingPunct="1">
              <a:buFontTx/>
              <a:buChar char="•"/>
            </a:pPr>
            <a:r>
              <a:rPr lang="lv-LV" sz="3000" dirty="0" smtClean="0"/>
              <a:t>Motivation</a:t>
            </a:r>
          </a:p>
          <a:p>
            <a:pPr marL="0" indent="357188" eaLnBrk="1" hangingPunct="1">
              <a:buFontTx/>
              <a:buChar char="•"/>
            </a:pPr>
            <a:r>
              <a:rPr lang="lv-LV" sz="3000" dirty="0" smtClean="0"/>
              <a:t>Some preliminaries</a:t>
            </a:r>
          </a:p>
          <a:p>
            <a:pPr marL="0" indent="357188" eaLnBrk="1" hangingPunct="1">
              <a:buFontTx/>
              <a:buChar char="•"/>
            </a:pPr>
            <a:r>
              <a:rPr lang="lv-LV" sz="3000" dirty="0" smtClean="0"/>
              <a:t>“Worst-case” </a:t>
            </a:r>
            <a:r>
              <a:rPr lang="lv-LV" sz="3000" dirty="0" smtClean="0"/>
              <a:t>equal to </a:t>
            </a:r>
            <a:r>
              <a:rPr lang="lv-LV" sz="3000" dirty="0" smtClean="0"/>
              <a:t>“Average-case”</a:t>
            </a:r>
          </a:p>
          <a:p>
            <a:pPr marL="0" indent="357188" eaLnBrk="1" hangingPunct="1">
              <a:buFontTx/>
              <a:buChar char="•"/>
            </a:pPr>
            <a:r>
              <a:rPr lang="lv-LV" sz="3000" dirty="0" smtClean="0"/>
              <a:t>“Worst-case” </a:t>
            </a:r>
            <a:r>
              <a:rPr lang="lv-LV" sz="3000" dirty="0" smtClean="0"/>
              <a:t>different from </a:t>
            </a:r>
            <a:r>
              <a:rPr lang="lv-LV" sz="3000" dirty="0" smtClean="0"/>
              <a:t>“Average-case</a:t>
            </a:r>
            <a:r>
              <a:rPr lang="lv-LV" sz="3000" dirty="0" smtClean="0"/>
              <a:t>”</a:t>
            </a:r>
          </a:p>
          <a:p>
            <a:pPr marL="0" indent="357188" eaLnBrk="1" hangingPunct="1">
              <a:buFontTx/>
              <a:buChar char="•"/>
            </a:pPr>
            <a:r>
              <a:rPr lang="lv-LV" sz="3000" dirty="0" smtClean="0"/>
              <a:t>Games without common data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lv-LV" smtClean="0"/>
              <a:t>Motivation</a:t>
            </a:r>
          </a:p>
        </p:txBody>
      </p:sp>
      <p:sp>
        <p:nvSpPr>
          <p:cNvPr id="5123" name="Content Placeholder 2"/>
          <p:cNvSpPr>
            <a:spLocks noGrp="1"/>
          </p:cNvSpPr>
          <p:nvPr>
            <p:ph idx="1"/>
          </p:nvPr>
        </p:nvSpPr>
        <p:spPr/>
        <p:txBody>
          <a:bodyPr/>
          <a:lstStyle/>
          <a:p>
            <a:pPr marL="0" indent="357188" eaLnBrk="1" hangingPunct="1">
              <a:buFontTx/>
              <a:buChar char="•"/>
              <a:defRPr/>
            </a:pPr>
            <a:r>
              <a:rPr lang="lv-LV" sz="2800" dirty="0" err="1" smtClean="0"/>
              <a:t>Non-local</a:t>
            </a:r>
            <a:r>
              <a:rPr lang="lv-LV" sz="2800" dirty="0" smtClean="0"/>
              <a:t> </a:t>
            </a:r>
            <a:r>
              <a:rPr lang="lv-LV" sz="2800" dirty="0" err="1" smtClean="0"/>
              <a:t>games</a:t>
            </a:r>
            <a:endParaRPr lang="lv-LV" sz="2800" dirty="0" smtClean="0"/>
          </a:p>
          <a:p>
            <a:pPr marL="458788" lvl="1" indent="357188" eaLnBrk="1" hangingPunct="1">
              <a:buFont typeface="Arial" charset="0"/>
              <a:buChar char="•"/>
              <a:defRPr/>
            </a:pPr>
            <a:r>
              <a:rPr lang="lv-LV" sz="2400" dirty="0" smtClean="0">
                <a:latin typeface="Times New Roman" pitchFamily="18" charset="0"/>
              </a:rPr>
              <a:t>Computer scientist’s way of looking at:</a:t>
            </a:r>
          </a:p>
          <a:p>
            <a:pPr marL="823913" lvl="2" indent="357188" eaLnBrk="1" hangingPunct="1">
              <a:defRPr/>
            </a:pPr>
            <a:r>
              <a:rPr lang="lv-LV" sz="2000" dirty="0" smtClean="0">
                <a:latin typeface="Times New Roman" pitchFamily="18" charset="0"/>
              </a:rPr>
              <a:t>Local vs. Non-local;</a:t>
            </a:r>
          </a:p>
          <a:p>
            <a:pPr marL="823913" lvl="2" indent="357188" eaLnBrk="1" hangingPunct="1">
              <a:defRPr/>
            </a:pPr>
            <a:r>
              <a:rPr lang="lv-LV" sz="2000" dirty="0" smtClean="0">
                <a:latin typeface="Times New Roman" pitchFamily="18" charset="0"/>
              </a:rPr>
              <a:t>Quantum vs. Classial;</a:t>
            </a:r>
          </a:p>
          <a:p>
            <a:pPr marL="0" indent="357188" eaLnBrk="1" hangingPunct="1">
              <a:buFontTx/>
              <a:buChar char="•"/>
              <a:defRPr/>
            </a:pPr>
            <a:endParaRPr lang="lv-LV" sz="2800" dirty="0" smtClean="0"/>
          </a:p>
          <a:p>
            <a:pPr marL="1160463" indent="363538" eaLnBrk="1" hangingPunct="1">
              <a:buFontTx/>
              <a:buChar char="•"/>
              <a:defRPr/>
            </a:pPr>
            <a:r>
              <a:rPr lang="lv-LV" sz="2800" dirty="0" smtClean="0"/>
              <a:t>“Worst-case” vs. “</a:t>
            </a:r>
            <a:r>
              <a:rPr lang="lv-LV" sz="2800" dirty="0" err="1" smtClean="0"/>
              <a:t>Average-case”</a:t>
            </a:r>
            <a:r>
              <a:rPr lang="lv-LV" sz="2800" dirty="0" smtClean="0"/>
              <a:t> (</a:t>
            </a:r>
            <a:r>
              <a:rPr lang="lv-LV" sz="2800" dirty="0" err="1" smtClean="0"/>
              <a:t>intro</a:t>
            </a:r>
            <a:r>
              <a:rPr lang="lv-LV" sz="2800" dirty="0" smtClean="0"/>
              <a:t>)</a:t>
            </a:r>
          </a:p>
          <a:p>
            <a:pPr marL="1525588" lvl="2" indent="363538" eaLnBrk="1" hangingPunct="1">
              <a:buFont typeface="Arial" charset="0"/>
              <a:buChar char="•"/>
              <a:defRPr/>
            </a:pPr>
            <a:r>
              <a:rPr lang="lv-LV" sz="2000" dirty="0" smtClean="0">
                <a:latin typeface="Times New Roman" pitchFamily="18" charset="0"/>
              </a:rPr>
              <a:t>Worst-case and average-case complexity?</a:t>
            </a:r>
          </a:p>
          <a:p>
            <a:pPr marL="1973263" lvl="3" indent="363538" eaLnBrk="1" hangingPunct="1">
              <a:buFont typeface="Arial" charset="0"/>
              <a:buChar char="•"/>
              <a:defRPr/>
            </a:pPr>
            <a:r>
              <a:rPr lang="lv-LV" sz="1600" dirty="0" smtClean="0">
                <a:latin typeface="Times New Roman" pitchFamily="18" charset="0"/>
              </a:rPr>
              <a:t>«Real life» problems</a:t>
            </a:r>
          </a:p>
          <a:p>
            <a:pPr marL="1973263" lvl="3" indent="363538" eaLnBrk="1" hangingPunct="1">
              <a:buFont typeface="Arial" charset="0"/>
              <a:buChar char="•"/>
              <a:defRPr/>
            </a:pPr>
            <a:r>
              <a:rPr lang="lv-LV" sz="1600" dirty="0" smtClean="0">
                <a:latin typeface="Times New Roman" pitchFamily="18" charset="0"/>
              </a:rPr>
              <a:t>Crypograpy</a:t>
            </a:r>
          </a:p>
          <a:p>
            <a:pPr marL="1525588" lvl="2" indent="363538" eaLnBrk="1" hangingPunct="1">
              <a:buFont typeface="Arial" charset="0"/>
              <a:buChar char="•"/>
              <a:defRPr/>
            </a:pPr>
            <a:r>
              <a:rPr lang="lv-LV" dirty="0" smtClean="0">
                <a:latin typeface="Times New Roman" pitchFamily="18" charset="0"/>
              </a:rPr>
              <a:t>Connection to input data</a:t>
            </a:r>
          </a:p>
          <a:p>
            <a:pPr marL="1973263" lvl="3" indent="363538" eaLnBrk="1" hangingPunct="1">
              <a:buFont typeface="Arial" charset="0"/>
              <a:buChar char="•"/>
              <a:defRPr/>
            </a:pPr>
            <a:endParaRPr lang="lv-LV" sz="1600" dirty="0" smtClean="0">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lv-LV" dirty="0" smtClean="0"/>
              <a:t>Preliminaries -</a:t>
            </a:r>
            <a:br>
              <a:rPr lang="lv-LV" dirty="0" smtClean="0"/>
            </a:br>
            <a:r>
              <a:rPr lang="lv-LV" dirty="0" smtClean="0"/>
              <a:t>nonlocal </a:t>
            </a:r>
            <a:r>
              <a:rPr lang="lv-LV" dirty="0" smtClean="0"/>
              <a:t>games</a:t>
            </a:r>
          </a:p>
        </p:txBody>
      </p:sp>
      <mc:AlternateContent xmlns:mc="http://schemas.openxmlformats.org/markup-compatibility/2006" xmlns:a14="http://schemas.microsoft.com/office/drawing/2010/main">
        <mc:Choice Requires="a14">
          <p:sp>
            <p:nvSpPr>
              <p:cNvPr id="6147" name="Content Placeholder 2"/>
              <p:cNvSpPr>
                <a:spLocks noGrp="1"/>
              </p:cNvSpPr>
              <p:nvPr>
                <p:ph idx="1"/>
              </p:nvPr>
            </p:nvSpPr>
            <p:spPr/>
            <p:txBody>
              <a:bodyPr>
                <a:normAutofit fontScale="32500" lnSpcReduction="20000"/>
              </a:bodyPr>
              <a:lstStyle/>
              <a:p>
                <a:pPr marL="0" indent="357188" eaLnBrk="1" hangingPunct="1">
                  <a:buFont typeface="Arial" pitchFamily="34" charset="0"/>
                  <a:buChar char="•"/>
                  <a:defRPr/>
                </a:pPr>
                <a:r>
                  <a:rPr lang="lv-LV" sz="5500" dirty="0" smtClean="0"/>
                  <a:t>N </a:t>
                </a:r>
                <a:r>
                  <a:rPr lang="lv-LV" sz="5500" dirty="0" err="1" smtClean="0"/>
                  <a:t>cooperating</a:t>
                </a:r>
                <a:r>
                  <a:rPr lang="lv-LV" sz="5500" dirty="0" smtClean="0"/>
                  <a:t> </a:t>
                </a:r>
                <a:r>
                  <a:rPr lang="lv-LV" sz="5500" dirty="0" err="1" smtClean="0"/>
                  <a:t>players</a:t>
                </a:r>
                <a:r>
                  <a:rPr lang="lv-LV" sz="5500" dirty="0" smtClean="0"/>
                  <a:t>: </a:t>
                </a:r>
                <a:r>
                  <a:rPr lang="lv-LV" sz="5500" b="1" dirty="0" smtClean="0"/>
                  <a:t>A</a:t>
                </a:r>
                <a:r>
                  <a:rPr lang="lv-LV" sz="5500" b="1" baseline="-25000" dirty="0" smtClean="0"/>
                  <a:t>1</a:t>
                </a:r>
                <a:r>
                  <a:rPr lang="lv-LV" sz="5500" b="1" dirty="0" smtClean="0"/>
                  <a:t>, A</a:t>
                </a:r>
                <a:r>
                  <a:rPr lang="lv-LV" sz="5500" b="1" baseline="-25000" dirty="0" smtClean="0"/>
                  <a:t>2</a:t>
                </a:r>
                <a:r>
                  <a:rPr lang="lv-LV" sz="5500" b="1" dirty="0" smtClean="0"/>
                  <a:t>, ..., A</a:t>
                </a:r>
                <a:r>
                  <a:rPr lang="lv-LV" sz="5500" b="1" baseline="-25000" dirty="0" smtClean="0"/>
                  <a:t>N</a:t>
                </a:r>
              </a:p>
              <a:p>
                <a:pPr marL="0" indent="357188" eaLnBrk="1" hangingPunct="1">
                  <a:buFont typeface="Arial" pitchFamily="34" charset="0"/>
                  <a:buChar char="•"/>
                  <a:defRPr/>
                </a:pPr>
                <a:r>
                  <a:rPr lang="lv-LV" sz="5500" dirty="0" smtClean="0"/>
                  <a:t>They try to maximize game value</a:t>
                </a:r>
              </a:p>
              <a:p>
                <a:pPr marL="0" indent="363538" eaLnBrk="1" hangingPunct="1">
                  <a:lnSpc>
                    <a:spcPct val="120000"/>
                  </a:lnSpc>
                  <a:buFont typeface="Arial" pitchFamily="34" charset="0"/>
                  <a:buChar char="•"/>
                  <a:tabLst>
                    <a:tab pos="363538" algn="l"/>
                  </a:tabLst>
                  <a:defRPr/>
                </a:pPr>
                <a:r>
                  <a:rPr lang="lv-LV" sz="5500" dirty="0" err="1" smtClean="0"/>
                  <a:t>Before</a:t>
                </a:r>
                <a:r>
                  <a:rPr lang="lv-LV" sz="5500" dirty="0" smtClean="0"/>
                  <a:t> </a:t>
                </a:r>
                <a:r>
                  <a:rPr lang="lv-LV" sz="5500" dirty="0" err="1" smtClean="0"/>
                  <a:t>the</a:t>
                </a:r>
                <a:r>
                  <a:rPr lang="lv-LV" sz="5500" dirty="0" smtClean="0"/>
                  <a:t> </a:t>
                </a:r>
                <a:r>
                  <a:rPr lang="lv-LV" sz="5500" dirty="0" err="1" smtClean="0"/>
                  <a:t>game</a:t>
                </a:r>
                <a:r>
                  <a:rPr lang="lv-LV" sz="5500" dirty="0" smtClean="0"/>
                  <a:t> </a:t>
                </a:r>
                <a:r>
                  <a:rPr lang="lv-LV" sz="5500" dirty="0" err="1" smtClean="0"/>
                  <a:t>the</a:t>
                </a:r>
                <a:r>
                  <a:rPr lang="lv-LV" sz="5500" dirty="0" smtClean="0"/>
                  <a:t> </a:t>
                </a:r>
                <a:r>
                  <a:rPr lang="en-US" sz="5500" dirty="0" smtClean="0"/>
                  <a:t>players may share a </a:t>
                </a:r>
                <a:r>
                  <a:rPr lang="lv-LV" sz="5500" dirty="0" smtClean="0"/>
                  <a:t>c</a:t>
                </a:r>
                <a:r>
                  <a:rPr lang="en-US" sz="5500" dirty="0" err="1" smtClean="0"/>
                  <a:t>ommon</a:t>
                </a:r>
                <a:r>
                  <a:rPr lang="en-US" sz="5500" dirty="0" smtClean="0"/>
                  <a:t> source </a:t>
                </a:r>
                <a:r>
                  <a:rPr lang="lv-LV" sz="5500" dirty="0" smtClean="0"/>
                  <a:t>                                      	</a:t>
                </a:r>
                <a:r>
                  <a:rPr lang="en-US" sz="5500" dirty="0" smtClean="0"/>
                  <a:t>of </a:t>
                </a:r>
                <a:r>
                  <a:rPr lang="en-US" sz="5500" u="sng" dirty="0" smtClean="0"/>
                  <a:t>correlated random data</a:t>
                </a:r>
                <a:r>
                  <a:rPr lang="lv-LV" sz="5500" u="sng" dirty="0" smtClean="0"/>
                  <a:t>:</a:t>
                </a:r>
              </a:p>
              <a:p>
                <a:pPr marL="0" indent="363538" eaLnBrk="1" hangingPunct="1">
                  <a:lnSpc>
                    <a:spcPct val="120000"/>
                  </a:lnSpc>
                  <a:buFont typeface="Arial" pitchFamily="34" charset="0"/>
                  <a:buChar char="•"/>
                  <a:tabLst>
                    <a:tab pos="363538" algn="l"/>
                  </a:tabLst>
                  <a:defRPr/>
                </a:pPr>
                <a:endParaRPr lang="lv-LV" sz="1500" u="sng" dirty="0" smtClean="0"/>
              </a:p>
              <a:p>
                <a:pPr marL="458788" lvl="1" indent="357188" eaLnBrk="1" hangingPunct="1">
                  <a:buFont typeface="Arial" pitchFamily="34" charset="0"/>
                  <a:buChar char="•"/>
                  <a:defRPr/>
                </a:pPr>
                <a:r>
                  <a:rPr lang="lv-LV" sz="5500" dirty="0" smtClean="0">
                    <a:latin typeface="Times New Roman" pitchFamily="18" charset="0"/>
                    <a:ea typeface="+mn-ea"/>
                  </a:rPr>
                  <a:t>Classical model: </a:t>
                </a:r>
                <a:r>
                  <a:rPr lang="lv-LV" sz="5500" b="1" dirty="0" smtClean="0">
                    <a:latin typeface="Times New Roman" pitchFamily="18" charset="0"/>
                    <a:ea typeface="+mn-ea"/>
                  </a:rPr>
                  <a:t>common random variable</a:t>
                </a:r>
              </a:p>
              <a:p>
                <a:pPr marL="458788" lvl="1" indent="357188" eaLnBrk="1" hangingPunct="1">
                  <a:buFont typeface="Arial" pitchFamily="34" charset="0"/>
                  <a:buChar char="•"/>
                  <a:defRPr/>
                </a:pPr>
                <a:r>
                  <a:rPr lang="lv-LV" sz="5500" dirty="0" smtClean="0">
                    <a:latin typeface="Times New Roman" pitchFamily="18" charset="0"/>
                    <a:ea typeface="+mn-ea"/>
                  </a:rPr>
                  <a:t>Quantum model: </a:t>
                </a:r>
                <a14:m>
                  <m:oMath xmlns:m="http://schemas.openxmlformats.org/officeDocument/2006/math">
                    <m:r>
                      <a:rPr lang="lv-LV" sz="5500" b="0" i="1" smtClean="0">
                        <a:latin typeface="Cambria Math"/>
                        <a:ea typeface="+mn-ea"/>
                      </a:rPr>
                      <m:t>|</m:t>
                    </m:r>
                    <m:d>
                      <m:dPr>
                        <m:begChr m:val=""/>
                        <m:endChr m:val="⟩"/>
                        <m:ctrlPr>
                          <a:rPr lang="lv-LV" sz="5500" b="0" i="1" smtClean="0">
                            <a:latin typeface="Cambria Math"/>
                            <a:ea typeface="Cambria Math"/>
                          </a:rPr>
                        </m:ctrlPr>
                      </m:dPr>
                      <m:e>
                        <m:r>
                          <a:rPr lang="lv-LV" sz="5500" i="1">
                            <a:latin typeface="Cambria Math"/>
                            <a:ea typeface="Cambria Math"/>
                          </a:rPr>
                          <m:t>𝜓</m:t>
                        </m:r>
                      </m:e>
                    </m:d>
                    <m:r>
                      <a:rPr lang="lv-LV" sz="5500" b="0" i="1" smtClean="0">
                        <a:latin typeface="Cambria Math"/>
                        <a:ea typeface="Cambria Math"/>
                      </a:rPr>
                      <m:t>=</m:t>
                    </m:r>
                    <m:sSub>
                      <m:sSubPr>
                        <m:ctrlPr>
                          <a:rPr lang="lv-LV" sz="5500" b="0" i="1" smtClean="0">
                            <a:latin typeface="Cambria Math"/>
                            <a:ea typeface="Cambria Math"/>
                          </a:rPr>
                        </m:ctrlPr>
                      </m:sSubPr>
                      <m:e>
                        <m:r>
                          <a:rPr lang="lv-LV" sz="5500" b="0" i="1" smtClean="0">
                            <a:latin typeface="Cambria Math"/>
                            <a:ea typeface="Cambria Math"/>
                          </a:rPr>
                          <m:t>𝒜</m:t>
                        </m:r>
                      </m:e>
                      <m:sub>
                        <m:r>
                          <a:rPr lang="lv-LV" sz="5500" b="0" i="1" smtClean="0">
                            <a:latin typeface="Cambria Math"/>
                            <a:ea typeface="Cambria Math"/>
                          </a:rPr>
                          <m:t>1</m:t>
                        </m:r>
                      </m:sub>
                    </m:sSub>
                    <m:r>
                      <a:rPr lang="lv-LV" sz="5500" i="1">
                        <a:latin typeface="Cambria Math"/>
                        <a:ea typeface="Cambria Math"/>
                      </a:rPr>
                      <m:t>⨂</m:t>
                    </m:r>
                    <m:sSub>
                      <m:sSubPr>
                        <m:ctrlPr>
                          <a:rPr lang="lv-LV" sz="5500" b="0" i="1" smtClean="0">
                            <a:latin typeface="Cambria Math"/>
                            <a:ea typeface="Cambria Math"/>
                          </a:rPr>
                        </m:ctrlPr>
                      </m:sSubPr>
                      <m:e>
                        <m:r>
                          <a:rPr lang="lv-LV" sz="5500" i="1">
                            <a:latin typeface="Cambria Math"/>
                            <a:ea typeface="Cambria Math"/>
                          </a:rPr>
                          <m:t>𝒜</m:t>
                        </m:r>
                      </m:e>
                      <m:sub>
                        <m:r>
                          <a:rPr lang="lv-LV" sz="5500" b="0" i="1" smtClean="0">
                            <a:latin typeface="Cambria Math"/>
                            <a:ea typeface="Cambria Math"/>
                          </a:rPr>
                          <m:t>2</m:t>
                        </m:r>
                      </m:sub>
                    </m:sSub>
                    <m:r>
                      <a:rPr lang="lv-LV" sz="5500" i="1">
                        <a:latin typeface="Cambria Math"/>
                        <a:ea typeface="Cambria Math"/>
                      </a:rPr>
                      <m:t>⨂</m:t>
                    </m:r>
                    <m:r>
                      <a:rPr lang="lv-LV" sz="5500" b="0" i="1" smtClean="0">
                        <a:latin typeface="Cambria Math"/>
                        <a:ea typeface="Cambria Math"/>
                      </a:rPr>
                      <m:t>…</m:t>
                    </m:r>
                    <m:r>
                      <a:rPr lang="lv-LV" sz="5500" i="1">
                        <a:latin typeface="Cambria Math"/>
                        <a:ea typeface="Cambria Math"/>
                      </a:rPr>
                      <m:t>⨂</m:t>
                    </m:r>
                    <m:sSub>
                      <m:sSubPr>
                        <m:ctrlPr>
                          <a:rPr lang="lv-LV" sz="5500" b="0" i="1" smtClean="0">
                            <a:latin typeface="Cambria Math"/>
                            <a:ea typeface="Cambria Math"/>
                          </a:rPr>
                        </m:ctrlPr>
                      </m:sSubPr>
                      <m:e>
                        <m:r>
                          <a:rPr lang="lv-LV" sz="5500" i="1">
                            <a:latin typeface="Cambria Math"/>
                            <a:ea typeface="Cambria Math"/>
                          </a:rPr>
                          <m:t>𝒜</m:t>
                        </m:r>
                      </m:e>
                      <m:sub>
                        <m:r>
                          <a:rPr lang="lv-LV" sz="5500" b="0" i="1" smtClean="0">
                            <a:latin typeface="Cambria Math"/>
                            <a:ea typeface="Cambria Math"/>
                          </a:rPr>
                          <m:t>𝑁</m:t>
                        </m:r>
                      </m:sub>
                    </m:sSub>
                  </m:oMath>
                </a14:m>
                <a:r>
                  <a:rPr lang="lv-LV" sz="5500" dirty="0" smtClean="0">
                    <a:latin typeface="Times New Roman" pitchFamily="18" charset="0"/>
                    <a:ea typeface="+mn-ea"/>
                  </a:rPr>
                  <a:t> </a:t>
                </a:r>
                <a:endParaRPr lang="lv-LV" sz="4900" dirty="0" smtClean="0"/>
              </a:p>
              <a:p>
                <a:pPr marL="987425" indent="357188" eaLnBrk="1" hangingPunct="1">
                  <a:buFont typeface="Arial" pitchFamily="34" charset="0"/>
                  <a:buChar char="•"/>
                  <a:defRPr/>
                </a:pPr>
                <a:endParaRPr lang="lv-LV" sz="5500" i="1" dirty="0" smtClean="0"/>
              </a:p>
              <a:p>
                <a:pPr marL="987425" indent="357188" eaLnBrk="1" hangingPunct="1">
                  <a:buFont typeface="Arial" pitchFamily="34" charset="0"/>
                  <a:buChar char="•"/>
                  <a:defRPr/>
                </a:pPr>
                <a:r>
                  <a:rPr lang="lv-LV" sz="5500" i="1" dirty="0" smtClean="0"/>
                  <a:t>Input</a:t>
                </a:r>
                <a:r>
                  <a:rPr lang="lv-LV" sz="5500" dirty="0" smtClean="0"/>
                  <a:t>: </a:t>
                </a:r>
                <a:r>
                  <a:rPr lang="lv-LV" sz="5500" b="1" dirty="0" smtClean="0"/>
                  <a:t>x</a:t>
                </a:r>
                <a:r>
                  <a:rPr lang="lv-LV" sz="5500" dirty="0" smtClean="0"/>
                  <a:t> = (x</a:t>
                </a:r>
                <a:r>
                  <a:rPr lang="lv-LV" sz="5500" baseline="-25000" dirty="0" smtClean="0"/>
                  <a:t>1</a:t>
                </a:r>
                <a:r>
                  <a:rPr lang="lv-LV" sz="5500" dirty="0" smtClean="0"/>
                  <a:t>, x</a:t>
                </a:r>
                <a:r>
                  <a:rPr lang="lv-LV" sz="5500" baseline="-25000" dirty="0" smtClean="0"/>
                  <a:t>2</a:t>
                </a:r>
                <a:r>
                  <a:rPr lang="lv-LV" sz="5500" dirty="0" smtClean="0"/>
                  <a:t>, ..., x</a:t>
                </a:r>
                <a:r>
                  <a:rPr lang="lv-LV" sz="5500" baseline="-25000" dirty="0" smtClean="0"/>
                  <a:t>N</a:t>
                </a:r>
                <a:r>
                  <a:rPr lang="lv-LV" sz="5500" dirty="0" smtClean="0"/>
                  <a:t>);                  Probability distribution: </a:t>
                </a:r>
                <a:r>
                  <a:rPr lang="lv-LV" sz="5500" b="1" dirty="0" smtClean="0">
                    <a:sym typeface="Symbol"/>
                  </a:rPr>
                  <a:t></a:t>
                </a:r>
              </a:p>
              <a:p>
                <a:pPr marL="987425" indent="357188" eaLnBrk="1" hangingPunct="1">
                  <a:buFont typeface="Arial" pitchFamily="34" charset="0"/>
                  <a:buChar char="•"/>
                  <a:defRPr/>
                </a:pPr>
                <a:r>
                  <a:rPr lang="lv-LV" sz="5500" i="1" dirty="0" err="1" smtClean="0"/>
                  <a:t>Output</a:t>
                </a:r>
                <a:r>
                  <a:rPr lang="lv-LV" sz="5500" dirty="0" smtClean="0"/>
                  <a:t>: </a:t>
                </a:r>
                <a:r>
                  <a:rPr lang="lv-LV" sz="5500" b="1" dirty="0" smtClean="0"/>
                  <a:t>a</a:t>
                </a:r>
                <a:r>
                  <a:rPr lang="lv-LV" sz="5500" dirty="0" smtClean="0"/>
                  <a:t> = (a</a:t>
                </a:r>
                <a:r>
                  <a:rPr lang="lv-LV" sz="5500" baseline="-25000" dirty="0" smtClean="0"/>
                  <a:t>1</a:t>
                </a:r>
                <a:r>
                  <a:rPr lang="lv-LV" sz="5500" dirty="0" smtClean="0"/>
                  <a:t>, a</a:t>
                </a:r>
                <a:r>
                  <a:rPr lang="lv-LV" sz="5500" baseline="-25000" dirty="0" smtClean="0"/>
                  <a:t>2</a:t>
                </a:r>
                <a:r>
                  <a:rPr lang="lv-LV" sz="5500" dirty="0" smtClean="0"/>
                  <a:t>, ..., </a:t>
                </a:r>
                <a:r>
                  <a:rPr lang="lv-LV" sz="5500" dirty="0" err="1" smtClean="0"/>
                  <a:t>a</a:t>
                </a:r>
                <a:r>
                  <a:rPr lang="lv-LV" sz="5500" baseline="-25000" dirty="0" err="1" smtClean="0"/>
                  <a:t>N</a:t>
                </a:r>
                <a:r>
                  <a:rPr lang="lv-LV" sz="5500" dirty="0" smtClean="0"/>
                  <a:t>); A</a:t>
                </a:r>
                <a:r>
                  <a:rPr lang="lv-LV" sz="5500" baseline="-25000" dirty="0" smtClean="0"/>
                  <a:t>i</a:t>
                </a:r>
                <a:r>
                  <a:rPr lang="lv-LV" sz="5500" dirty="0" smtClean="0"/>
                  <a:t> </a:t>
                </a:r>
                <a:r>
                  <a:rPr lang="lv-LV" sz="5500" dirty="0" smtClean="0">
                    <a:sym typeface="Symbol"/>
                  </a:rPr>
                  <a:t> a</a:t>
                </a:r>
                <a:r>
                  <a:rPr lang="lv-LV" sz="5500" baseline="-25000" dirty="0" smtClean="0">
                    <a:sym typeface="Symbol"/>
                  </a:rPr>
                  <a:t>i</a:t>
                </a:r>
                <a:r>
                  <a:rPr lang="lv-LV" sz="5500" dirty="0" smtClean="0">
                    <a:sym typeface="Symbol"/>
                  </a:rPr>
                  <a:t> </a:t>
                </a:r>
                <a:r>
                  <a:rPr lang="lv-LV" sz="4900" dirty="0" smtClean="0">
                    <a:sym typeface="Symbol"/>
                  </a:rPr>
                  <a:t>              </a:t>
                </a:r>
                <a:r>
                  <a:rPr lang="lv-LV" sz="4900" dirty="0" err="1" smtClean="0">
                    <a:sym typeface="Symbol"/>
                  </a:rPr>
                  <a:t>In</a:t>
                </a:r>
                <a:r>
                  <a:rPr lang="lv-LV" sz="4900" dirty="0" smtClean="0">
                    <a:sym typeface="Symbol"/>
                  </a:rPr>
                  <a:t> </a:t>
                </a:r>
                <a:r>
                  <a:rPr lang="lv-LV" sz="4900" dirty="0" err="1" smtClean="0">
                    <a:sym typeface="Symbol"/>
                  </a:rPr>
                  <a:t>this</a:t>
                </a:r>
                <a:r>
                  <a:rPr lang="lv-LV" sz="4900" dirty="0" smtClean="0">
                    <a:sym typeface="Symbol"/>
                  </a:rPr>
                  <a:t> </a:t>
                </a:r>
                <a:r>
                  <a:rPr lang="lv-LV" sz="4900" dirty="0" err="1" smtClean="0">
                    <a:sym typeface="Symbol"/>
                  </a:rPr>
                  <a:t>talk</a:t>
                </a:r>
                <a:r>
                  <a:rPr lang="lv-LV" sz="4900" dirty="0" smtClean="0">
                    <a:sym typeface="Symbol"/>
                  </a:rPr>
                  <a:t>: a</a:t>
                </a:r>
                <a:r>
                  <a:rPr lang="lv-LV" sz="4900" baseline="-25000" dirty="0" smtClean="0">
                    <a:sym typeface="Symbol"/>
                  </a:rPr>
                  <a:t>i </a:t>
                </a:r>
                <a:r>
                  <a:rPr lang="lv-LV" sz="4900" dirty="0" smtClean="0">
                    <a:sym typeface="Symbol"/>
                  </a:rPr>
                  <a:t> {0; 1}</a:t>
                </a:r>
                <a:r>
                  <a:rPr lang="lv-LV" sz="5500" dirty="0" smtClean="0">
                    <a:sym typeface="Symbol"/>
                  </a:rPr>
                  <a:t> </a:t>
                </a:r>
              </a:p>
              <a:p>
                <a:pPr marL="987425" indent="357188" eaLnBrk="1" hangingPunct="1">
                  <a:buFont typeface="Arial" pitchFamily="34" charset="0"/>
                  <a:buChar char="•"/>
                  <a:defRPr/>
                </a:pPr>
                <a:r>
                  <a:rPr lang="lv-LV" sz="5500" i="1" dirty="0" smtClean="0">
                    <a:sym typeface="Symbol"/>
                  </a:rPr>
                  <a:t>Winning condition</a:t>
                </a:r>
                <a:r>
                  <a:rPr lang="lv-LV" sz="5500" dirty="0" smtClean="0">
                    <a:sym typeface="Symbol"/>
                  </a:rPr>
                  <a:t>: </a:t>
                </a:r>
                <a:r>
                  <a:rPr lang="lv-LV" sz="5500" b="1" dirty="0" smtClean="0">
                    <a:sym typeface="Symbol"/>
                  </a:rPr>
                  <a:t>V</a:t>
                </a:r>
                <a:r>
                  <a:rPr lang="lv-LV" sz="5500" dirty="0" smtClean="0">
                    <a:sym typeface="Symbol"/>
                  </a:rPr>
                  <a:t>(</a:t>
                </a:r>
                <a:r>
                  <a:rPr lang="lv-LV" sz="5500" b="1" dirty="0" smtClean="0">
                    <a:sym typeface="Symbol"/>
                  </a:rPr>
                  <a:t>a</a:t>
                </a:r>
                <a:r>
                  <a:rPr lang="lv-LV" sz="5500" dirty="0" smtClean="0">
                    <a:sym typeface="Symbol"/>
                  </a:rPr>
                  <a:t> | </a:t>
                </a:r>
                <a:r>
                  <a:rPr lang="lv-LV" sz="5500" b="1" dirty="0" smtClean="0">
                    <a:sym typeface="Symbol"/>
                  </a:rPr>
                  <a:t>x</a:t>
                </a:r>
                <a:r>
                  <a:rPr lang="lv-LV" sz="5500" dirty="0" smtClean="0">
                    <a:sym typeface="Symbol"/>
                  </a:rPr>
                  <a:t>)</a:t>
                </a:r>
              </a:p>
              <a:p>
                <a:pPr marL="987425" indent="357188" eaLnBrk="1" hangingPunct="1">
                  <a:buFont typeface="Arial" pitchFamily="34" charset="0"/>
                  <a:buChar char="•"/>
                  <a:defRPr/>
                </a:pPr>
                <a:endParaRPr lang="lv-LV" sz="3400" dirty="0" smtClean="0"/>
              </a:p>
              <a:p>
                <a:pPr marL="987425" indent="357188" eaLnBrk="1" hangingPunct="1">
                  <a:buFont typeface="Arial" pitchFamily="34" charset="0"/>
                  <a:buChar char="•"/>
                  <a:defRPr/>
                </a:pPr>
                <a:r>
                  <a:rPr lang="lv-LV" sz="5500" b="1" dirty="0" smtClean="0"/>
                  <a:t>Game value </a:t>
                </a:r>
                <a14:m>
                  <m:oMath xmlns:m="http://schemas.openxmlformats.org/officeDocument/2006/math">
                    <m:r>
                      <a:rPr lang="lv-LV" sz="8600" b="1" i="1" smtClean="0">
                        <a:latin typeface="Cambria Math"/>
                        <a:ea typeface="Cambria Math"/>
                      </a:rPr>
                      <m:t>𝝎</m:t>
                    </m:r>
                  </m:oMath>
                </a14:m>
                <a:r>
                  <a:rPr lang="lv-LV" sz="5500" b="1" dirty="0" smtClean="0">
                    <a:sym typeface="Mathematica1"/>
                  </a:rPr>
                  <a:t>:</a:t>
                </a:r>
              </a:p>
              <a:p>
                <a:pPr marL="987425" indent="357188" eaLnBrk="1" hangingPunct="1">
                  <a:buFont typeface="Arial" pitchFamily="34" charset="0"/>
                  <a:buChar char="•"/>
                  <a:defRPr/>
                </a:pPr>
                <a:endParaRPr lang="lv-LV" dirty="0" smtClean="0"/>
              </a:p>
              <a:p>
                <a:pPr marL="0" indent="357188" eaLnBrk="1" hangingPunct="1">
                  <a:defRPr/>
                </a:pPr>
                <a:endParaRPr lang="lv-LV" dirty="0" smtClean="0"/>
              </a:p>
            </p:txBody>
          </p:sp>
        </mc:Choice>
        <mc:Fallback xmlns="">
          <p:sp>
            <p:nvSpPr>
              <p:cNvPr id="6147"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427" t="-1630"/>
                </a:stretch>
              </a:blipFill>
            </p:spPr>
            <p:txBody>
              <a:bodyPr/>
              <a:lstStyle/>
              <a:p>
                <a:r>
                  <a:rPr lang="lv-LV">
                    <a:noFill/>
                  </a:rPr>
                  <a:t> </a:t>
                </a:r>
              </a:p>
            </p:txBody>
          </p:sp>
        </mc:Fallback>
      </mc:AlternateContent>
      <p:pic>
        <p:nvPicPr>
          <p:cNvPr id="6148"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76463" y="5094585"/>
            <a:ext cx="5708650"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92500" y="5815434"/>
            <a:ext cx="3240088"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Table 1"/>
          <p:cNvGraphicFramePr>
            <a:graphicFrameLocks noGrp="1"/>
          </p:cNvGraphicFramePr>
          <p:nvPr>
            <p:extLst>
              <p:ext uri="{D42A27DB-BD31-4B8C-83A1-F6EECF244321}">
                <p14:modId xmlns:p14="http://schemas.microsoft.com/office/powerpoint/2010/main" val="821534591"/>
              </p:ext>
            </p:extLst>
          </p:nvPr>
        </p:nvGraphicFramePr>
        <p:xfrm>
          <a:off x="7109172" y="1638201"/>
          <a:ext cx="1551881" cy="1854200"/>
        </p:xfrm>
        <a:graphic>
          <a:graphicData uri="http://schemas.openxmlformats.org/drawingml/2006/table">
            <a:tbl>
              <a:tblPr firstRow="1" bandRow="1">
                <a:tableStyleId>{1E171933-4619-4E11-9A3F-F7608DF75F80}</a:tableStyleId>
              </a:tblPr>
              <a:tblGrid>
                <a:gridCol w="418263"/>
                <a:gridCol w="585568"/>
                <a:gridCol w="548050"/>
              </a:tblGrid>
              <a:tr h="370840">
                <a:tc>
                  <a:txBody>
                    <a:bodyPr/>
                    <a:lstStyle/>
                    <a:p>
                      <a:pPr algn="ctr"/>
                      <a:r>
                        <a:rPr lang="lv-LV" sz="1800" b="1" dirty="0" smtClean="0">
                          <a:sym typeface="Symbol"/>
                        </a:rPr>
                        <a:t></a:t>
                      </a:r>
                      <a:endParaRPr lang="lv-LV" dirty="0"/>
                    </a:p>
                  </a:txBody>
                  <a:tcPr anchor="ctr"/>
                </a:tc>
                <a:tc>
                  <a:txBody>
                    <a:bodyPr/>
                    <a:lstStyle/>
                    <a:p>
                      <a:pPr algn="ctr"/>
                      <a:r>
                        <a:rPr lang="lv-LV" dirty="0" smtClean="0"/>
                        <a:t>P1</a:t>
                      </a:r>
                      <a:endParaRPr lang="lv-LV" dirty="0"/>
                    </a:p>
                  </a:txBody>
                  <a:tcPr anchor="ctr"/>
                </a:tc>
                <a:tc>
                  <a:txBody>
                    <a:bodyPr/>
                    <a:lstStyle/>
                    <a:p>
                      <a:pPr algn="ctr"/>
                      <a:r>
                        <a:rPr lang="lv-LV" dirty="0" smtClean="0"/>
                        <a:t>P2</a:t>
                      </a:r>
                      <a:endParaRPr lang="lv-LV" dirty="0"/>
                    </a:p>
                  </a:txBody>
                  <a:tcPr anchor="ctr"/>
                </a:tc>
              </a:tr>
              <a:tr h="370840">
                <a:tc>
                  <a:txBody>
                    <a:bodyPr/>
                    <a:lstStyle/>
                    <a:p>
                      <a:pPr algn="ctr"/>
                      <a:r>
                        <a:rPr lang="lv-LV" dirty="0" smtClean="0"/>
                        <a:t>p</a:t>
                      </a:r>
                      <a:r>
                        <a:rPr lang="lv-LV" baseline="-25000" dirty="0" smtClean="0"/>
                        <a:t>1</a:t>
                      </a:r>
                      <a:endParaRPr lang="lv-LV" baseline="-25000" dirty="0"/>
                    </a:p>
                  </a:txBody>
                  <a:tcPr anchor="ctr"/>
                </a:tc>
                <a:tc>
                  <a:txBody>
                    <a:bodyPr/>
                    <a:lstStyle/>
                    <a:p>
                      <a:pPr algn="ctr"/>
                      <a:r>
                        <a:rPr lang="lv-LV" dirty="0" smtClean="0"/>
                        <a:t>0</a:t>
                      </a:r>
                      <a:endParaRPr lang="lv-LV" dirty="0"/>
                    </a:p>
                  </a:txBody>
                  <a:tcPr anchor="ctr"/>
                </a:tc>
                <a:tc>
                  <a:txBody>
                    <a:bodyPr/>
                    <a:lstStyle/>
                    <a:p>
                      <a:pPr algn="ctr"/>
                      <a:r>
                        <a:rPr lang="lv-LV" dirty="0" smtClean="0"/>
                        <a:t>0</a:t>
                      </a:r>
                      <a:endParaRPr lang="lv-LV" dirty="0"/>
                    </a:p>
                  </a:txBody>
                  <a:tcPr anchor="ctr"/>
                </a:tc>
              </a:tr>
              <a:tr h="370840">
                <a:tc>
                  <a:txBody>
                    <a:bodyPr/>
                    <a:lstStyle/>
                    <a:p>
                      <a:pPr algn="ctr"/>
                      <a:r>
                        <a:rPr lang="lv-LV" baseline="0" dirty="0" smtClean="0"/>
                        <a:t>p</a:t>
                      </a:r>
                      <a:r>
                        <a:rPr lang="lv-LV" baseline="-25000" dirty="0" smtClean="0"/>
                        <a:t>2</a:t>
                      </a:r>
                      <a:endParaRPr lang="lv-LV" dirty="0"/>
                    </a:p>
                  </a:txBody>
                  <a:tcPr anchor="ctr"/>
                </a:tc>
                <a:tc>
                  <a:txBody>
                    <a:bodyPr/>
                    <a:lstStyle/>
                    <a:p>
                      <a:pPr algn="ctr"/>
                      <a:r>
                        <a:rPr lang="lv-LV" dirty="0" smtClean="0"/>
                        <a:t>0</a:t>
                      </a:r>
                      <a:endParaRPr lang="lv-LV" dirty="0"/>
                    </a:p>
                  </a:txBody>
                  <a:tcPr anchor="ctr"/>
                </a:tc>
                <a:tc>
                  <a:txBody>
                    <a:bodyPr/>
                    <a:lstStyle/>
                    <a:p>
                      <a:pPr algn="ctr"/>
                      <a:r>
                        <a:rPr lang="lv-LV" dirty="0" smtClean="0"/>
                        <a:t>1</a:t>
                      </a:r>
                      <a:endParaRPr lang="lv-LV" dirty="0"/>
                    </a:p>
                  </a:txBody>
                  <a:tcPr anchor="ctr"/>
                </a:tc>
              </a:tr>
              <a:tr h="370840">
                <a:tc>
                  <a:txBody>
                    <a:bodyPr/>
                    <a:lstStyle/>
                    <a:p>
                      <a:pPr algn="ctr"/>
                      <a:r>
                        <a:rPr lang="lv-LV" dirty="0" smtClean="0"/>
                        <a:t>p</a:t>
                      </a:r>
                      <a:r>
                        <a:rPr lang="lv-LV" baseline="-25000" dirty="0" smtClean="0"/>
                        <a:t>3</a:t>
                      </a:r>
                      <a:endParaRPr lang="lv-LV" baseline="-25000" dirty="0"/>
                    </a:p>
                  </a:txBody>
                  <a:tcPr anchor="ctr"/>
                </a:tc>
                <a:tc>
                  <a:txBody>
                    <a:bodyPr/>
                    <a:lstStyle/>
                    <a:p>
                      <a:pPr algn="ctr"/>
                      <a:r>
                        <a:rPr lang="lv-LV" dirty="0" smtClean="0"/>
                        <a:t>1</a:t>
                      </a:r>
                      <a:endParaRPr lang="lv-LV" dirty="0"/>
                    </a:p>
                  </a:txBody>
                  <a:tcPr anchor="ctr"/>
                </a:tc>
                <a:tc>
                  <a:txBody>
                    <a:bodyPr/>
                    <a:lstStyle/>
                    <a:p>
                      <a:pPr algn="ctr"/>
                      <a:r>
                        <a:rPr lang="lv-LV" dirty="0" smtClean="0"/>
                        <a:t>0</a:t>
                      </a:r>
                      <a:endParaRPr lang="lv-LV" dirty="0"/>
                    </a:p>
                  </a:txBody>
                  <a:tcPr anchor="ctr"/>
                </a:tc>
              </a:tr>
              <a:tr h="370840">
                <a:tc>
                  <a:txBody>
                    <a:bodyPr/>
                    <a:lstStyle/>
                    <a:p>
                      <a:pPr algn="ctr"/>
                      <a:r>
                        <a:rPr lang="lv-LV" dirty="0" smtClean="0"/>
                        <a:t>p</a:t>
                      </a:r>
                      <a:r>
                        <a:rPr lang="lv-LV" baseline="-25000" dirty="0" smtClean="0"/>
                        <a:t>4</a:t>
                      </a:r>
                      <a:endParaRPr lang="lv-LV" baseline="-25000" dirty="0"/>
                    </a:p>
                  </a:txBody>
                  <a:tcPr anchor="ctr"/>
                </a:tc>
                <a:tc>
                  <a:txBody>
                    <a:bodyPr/>
                    <a:lstStyle/>
                    <a:p>
                      <a:pPr algn="ctr"/>
                      <a:r>
                        <a:rPr lang="lv-LV" dirty="0" smtClean="0"/>
                        <a:t>1</a:t>
                      </a:r>
                      <a:endParaRPr lang="lv-LV" dirty="0"/>
                    </a:p>
                  </a:txBody>
                  <a:tcPr anchor="ctr"/>
                </a:tc>
                <a:tc>
                  <a:txBody>
                    <a:bodyPr/>
                    <a:lstStyle/>
                    <a:p>
                      <a:pPr algn="ctr"/>
                      <a:r>
                        <a:rPr lang="lv-LV" dirty="0" smtClean="0"/>
                        <a:t>1</a:t>
                      </a:r>
                      <a:endParaRPr lang="lv-LV" dirty="0"/>
                    </a:p>
                  </a:txBody>
                  <a:tcPr anchor="ctr"/>
                </a:tc>
              </a:tr>
            </a:tbl>
          </a:graphicData>
        </a:graphic>
      </p:graphicFrame>
      <p:cxnSp>
        <p:nvCxnSpPr>
          <p:cNvPr id="4" name="Straight Arrow Connector 3"/>
          <p:cNvCxnSpPr/>
          <p:nvPr/>
        </p:nvCxnSpPr>
        <p:spPr bwMode="auto">
          <a:xfrm flipV="1">
            <a:off x="7668344" y="3582417"/>
            <a:ext cx="0" cy="288032"/>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025"/>
            <a:ext cx="8409756" cy="1008062"/>
          </a:xfrm>
        </p:spPr>
        <p:txBody>
          <a:bodyPr/>
          <a:lstStyle/>
          <a:p>
            <a:r>
              <a:rPr lang="lv-LV" dirty="0" smtClean="0"/>
              <a:t>Average and </a:t>
            </a:r>
            <a:r>
              <a:rPr lang="lv-LV" dirty="0" smtClean="0"/>
              <a:t/>
            </a:r>
            <a:br>
              <a:rPr lang="lv-LV" dirty="0" smtClean="0"/>
            </a:br>
            <a:r>
              <a:rPr lang="lv-LV" dirty="0" smtClean="0"/>
              <a:t>worst </a:t>
            </a:r>
            <a:r>
              <a:rPr lang="lv-LV" dirty="0" smtClean="0"/>
              <a:t>case scenarios</a:t>
            </a:r>
            <a:endParaRPr lang="lv-LV" dirty="0"/>
          </a:p>
        </p:txBody>
      </p:sp>
      <p:sp>
        <p:nvSpPr>
          <p:cNvPr id="3" name="Content Placeholder 2"/>
          <p:cNvSpPr>
            <a:spLocks noGrp="1"/>
          </p:cNvSpPr>
          <p:nvPr>
            <p:ph idx="1"/>
          </p:nvPr>
        </p:nvSpPr>
        <p:spPr>
          <a:xfrm>
            <a:off x="323528" y="1350169"/>
            <a:ext cx="8569325" cy="5238750"/>
          </a:xfrm>
        </p:spPr>
        <p:txBody>
          <a:bodyPr>
            <a:normAutofit/>
          </a:bodyPr>
          <a:lstStyle/>
          <a:p>
            <a:pPr marL="685800" indent="-342900">
              <a:buFont typeface="Arial" pitchFamily="34" charset="0"/>
              <a:buChar char="•"/>
            </a:pPr>
            <a:r>
              <a:rPr lang="lv-LV" sz="2000" dirty="0" smtClean="0"/>
              <a:t>Maximum game value for fixed distribution </a:t>
            </a:r>
            <a:r>
              <a:rPr lang="lv-LV" sz="2000" b="1" dirty="0" smtClean="0">
                <a:sym typeface="Symbol"/>
              </a:rPr>
              <a:t></a:t>
            </a:r>
            <a:r>
              <a:rPr lang="lv-LV" sz="2000" b="1" dirty="0" smtClean="0">
                <a:sym typeface="Symbol"/>
              </a:rPr>
              <a:t>:</a:t>
            </a:r>
          </a:p>
          <a:p>
            <a:pPr marL="1144588" lvl="1" indent="-342900">
              <a:buFont typeface="Arial" pitchFamily="34" charset="0"/>
              <a:buChar char="•"/>
            </a:pPr>
            <a:endParaRPr lang="lv-LV" sz="1000" b="1" dirty="0" smtClean="0">
              <a:sym typeface="Symbol"/>
            </a:endParaRPr>
          </a:p>
          <a:p>
            <a:pPr marL="1144588" lvl="1" indent="-342900">
              <a:buFont typeface="Arial" pitchFamily="34" charset="0"/>
              <a:buChar char="•"/>
            </a:pPr>
            <a:r>
              <a:rPr lang="lv-LV" sz="1600" b="1" dirty="0" smtClean="0">
                <a:sym typeface="Symbol"/>
              </a:rPr>
              <a:t>Classical:</a:t>
            </a:r>
          </a:p>
          <a:p>
            <a:pPr marL="1144588" lvl="1" indent="-342900">
              <a:buFont typeface="Arial" pitchFamily="34" charset="0"/>
              <a:buChar char="•"/>
            </a:pPr>
            <a:endParaRPr lang="lv-LV" sz="1800" b="1" dirty="0">
              <a:sym typeface="Symbol"/>
            </a:endParaRPr>
          </a:p>
          <a:p>
            <a:pPr marL="1144588" lvl="1" indent="-342900">
              <a:buFont typeface="Arial" pitchFamily="34" charset="0"/>
              <a:buChar char="•"/>
            </a:pPr>
            <a:r>
              <a:rPr lang="lv-LV" sz="1600" b="1" dirty="0" smtClean="0">
                <a:sym typeface="Symbol"/>
              </a:rPr>
              <a:t>Quantum:</a:t>
            </a:r>
            <a:endParaRPr lang="lv-LV" sz="1600" dirty="0" smtClean="0"/>
          </a:p>
          <a:p>
            <a:pPr marL="685800" indent="-342900">
              <a:buFont typeface="Arial" pitchFamily="34" charset="0"/>
              <a:buChar char="•"/>
            </a:pPr>
            <a:endParaRPr lang="lv-LV" sz="2000" dirty="0" smtClean="0"/>
          </a:p>
          <a:p>
            <a:pPr marL="685800" indent="-342900">
              <a:buFont typeface="Arial" pitchFamily="34" charset="0"/>
              <a:buChar char="•"/>
            </a:pPr>
            <a:r>
              <a:rPr lang="lv-LV" sz="2000" b="1" dirty="0" smtClean="0"/>
              <a:t>In </a:t>
            </a:r>
            <a:r>
              <a:rPr lang="lv-LV" sz="2000" b="1" dirty="0" smtClean="0"/>
              <a:t>the most studied examples </a:t>
            </a:r>
            <a:r>
              <a:rPr lang="lv-LV" sz="2000" b="1" dirty="0">
                <a:sym typeface="Symbol"/>
              </a:rPr>
              <a:t></a:t>
            </a:r>
            <a:r>
              <a:rPr lang="lv-LV" sz="2000" b="1" dirty="0" smtClean="0"/>
              <a:t> is uniform distrubution </a:t>
            </a:r>
          </a:p>
          <a:p>
            <a:pPr algn="ctr"/>
            <a:r>
              <a:rPr lang="lv-LV" sz="2000" b="1" i="1" dirty="0" smtClean="0"/>
              <a:t>We will call it «average-case»</a:t>
            </a:r>
          </a:p>
          <a:p>
            <a:endParaRPr lang="lv-LV" sz="1600" dirty="0" smtClean="0"/>
          </a:p>
          <a:p>
            <a:pPr marL="1255713" indent="-342900">
              <a:buFont typeface="Arial" pitchFamily="34" charset="0"/>
              <a:buChar char="•"/>
            </a:pPr>
            <a:r>
              <a:rPr lang="lv-LV" sz="2000" dirty="0" smtClean="0"/>
              <a:t>Maximum game value for </a:t>
            </a:r>
            <a:r>
              <a:rPr lang="lv-LV" sz="2000" b="1" dirty="0" smtClean="0"/>
              <a:t>any</a:t>
            </a:r>
            <a:r>
              <a:rPr lang="lv-LV" sz="2000" dirty="0" smtClean="0"/>
              <a:t> distribution: </a:t>
            </a:r>
            <a:r>
              <a:rPr lang="lv-LV" sz="2000" b="1" dirty="0" smtClean="0"/>
              <a:t>worst-case</a:t>
            </a:r>
          </a:p>
          <a:p>
            <a:pPr marL="1255713" indent="-342900">
              <a:buFont typeface="Arial" pitchFamily="34" charset="0"/>
              <a:buChar char="•"/>
            </a:pPr>
            <a:endParaRPr lang="lv-LV" sz="700" b="1" dirty="0" smtClean="0"/>
          </a:p>
          <a:p>
            <a:pPr marL="1609725" lvl="1" indent="-342900">
              <a:buFont typeface="Arial" pitchFamily="34" charset="0"/>
              <a:buChar char="•"/>
            </a:pPr>
            <a:r>
              <a:rPr lang="lv-LV" sz="1600" b="1" dirty="0">
                <a:sym typeface="Symbol"/>
              </a:rPr>
              <a:t>Classical:</a:t>
            </a:r>
          </a:p>
          <a:p>
            <a:pPr marL="1609725" lvl="1" indent="-342900">
              <a:buFont typeface="Arial" pitchFamily="34" charset="0"/>
              <a:buChar char="•"/>
            </a:pPr>
            <a:endParaRPr lang="lv-LV" sz="1800" b="1" dirty="0">
              <a:sym typeface="Symbol"/>
            </a:endParaRPr>
          </a:p>
          <a:p>
            <a:pPr marL="1609725" lvl="1" indent="-342900">
              <a:buFont typeface="Arial" pitchFamily="34" charset="0"/>
              <a:buChar char="•"/>
            </a:pPr>
            <a:r>
              <a:rPr lang="lv-LV" sz="1600" b="1" dirty="0">
                <a:sym typeface="Symbol"/>
              </a:rPr>
              <a:t>Quantum:</a:t>
            </a:r>
            <a:endParaRPr lang="lv-LV" sz="1600" dirty="0"/>
          </a:p>
          <a:p>
            <a:pPr marL="1255713" indent="-342900">
              <a:buFont typeface="Arial" pitchFamily="34" charset="0"/>
              <a:buChar char="•"/>
            </a:pPr>
            <a:endParaRPr lang="lv-LV" sz="2000" b="1" dirty="0" smtClean="0"/>
          </a:p>
          <a:p>
            <a:endParaRPr lang="lv-LV" sz="2000" dirty="0"/>
          </a:p>
          <a:p>
            <a:endParaRPr lang="lv-LV" sz="2000" dirty="0" smtClean="0"/>
          </a:p>
          <a:p>
            <a:endParaRPr lang="lv-LV" sz="2000" dirty="0"/>
          </a:p>
          <a:p>
            <a:endParaRPr lang="lv-LV" sz="2000" dirty="0"/>
          </a:p>
          <a:p>
            <a:endParaRPr lang="lv-LV" sz="2000" dirty="0" smtClean="0"/>
          </a:p>
          <a:p>
            <a:endParaRPr lang="lv-LV" sz="2000" dirty="0" smtClean="0"/>
          </a:p>
          <a:p>
            <a:endParaRPr lang="lv-LV" sz="2000" dirty="0"/>
          </a:p>
        </p:txBody>
      </p:sp>
      <p:pic>
        <p:nvPicPr>
          <p:cNvPr id="2457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75781" y="1823107"/>
            <a:ext cx="5152603" cy="535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57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59832" y="4640105"/>
            <a:ext cx="5688632" cy="526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58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83618" y="6000204"/>
            <a:ext cx="4400550" cy="39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15816" y="2358281"/>
            <a:ext cx="4248472" cy="6201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45791" y="5166593"/>
            <a:ext cx="4738577" cy="642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32856" y="6523310"/>
            <a:ext cx="5943600"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Connector 4"/>
          <p:cNvCxnSpPr/>
          <p:nvPr/>
        </p:nvCxnSpPr>
        <p:spPr bwMode="auto">
          <a:xfrm flipH="1">
            <a:off x="1115616" y="4014465"/>
            <a:ext cx="7704856" cy="0"/>
          </a:xfrm>
          <a:prstGeom prst="line">
            <a:avLst/>
          </a:prstGeom>
          <a:ln w="38100">
            <a:headEnd type="none" w="med" len="med"/>
            <a:tailEnd type="none" w="med" len="med"/>
          </a:ln>
          <a:extLst/>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auto">
          <a:xfrm flipH="1">
            <a:off x="1691680" y="5886673"/>
            <a:ext cx="7128792" cy="0"/>
          </a:xfrm>
          <a:prstGeom prst="line">
            <a:avLst/>
          </a:prstGeom>
          <a:ln w="38100">
            <a:headEnd type="none" w="med" len="med"/>
            <a:tailEnd type="none" w="med" len="med"/>
          </a:ln>
          <a:ex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47963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5641540" y="0"/>
            <a:ext cx="3395179" cy="1331913"/>
          </a:xfrm>
        </p:spPr>
        <p:txBody>
          <a:bodyPr/>
          <a:lstStyle/>
          <a:p>
            <a:r>
              <a:rPr lang="en-US" dirty="0" smtClean="0"/>
              <a:t>CHSH game</a:t>
            </a:r>
          </a:p>
        </p:txBody>
      </p:sp>
      <p:sp>
        <p:nvSpPr>
          <p:cNvPr id="3" name="Content Placeholder 2"/>
          <p:cNvSpPr>
            <a:spLocks noGrp="1"/>
          </p:cNvSpPr>
          <p:nvPr>
            <p:ph idx="1"/>
          </p:nvPr>
        </p:nvSpPr>
        <p:spPr>
          <a:xfrm>
            <a:off x="468313" y="1735138"/>
            <a:ext cx="8229600" cy="5173662"/>
          </a:xfrm>
        </p:spPr>
        <p:txBody>
          <a:bodyPr>
            <a:normAutofit/>
          </a:bodyPr>
          <a:lstStyle/>
          <a:p>
            <a:pPr>
              <a:lnSpc>
                <a:spcPct val="90000"/>
              </a:lnSpc>
            </a:pPr>
            <a:r>
              <a:rPr lang="en-US" sz="2400" dirty="0" smtClean="0">
                <a:latin typeface="Garamond" pitchFamily="18" charset="0"/>
              </a:rPr>
              <a:t>Input</a:t>
            </a:r>
            <a:r>
              <a:rPr lang="en-US" sz="2400" b="1" dirty="0" smtClean="0">
                <a:latin typeface="Garamond" pitchFamily="18" charset="0"/>
              </a:rPr>
              <a:t>:  </a:t>
            </a:r>
            <a:r>
              <a:rPr lang="lv-LV" sz="2400" b="1" dirty="0" smtClean="0">
                <a:latin typeface="Garamond" pitchFamily="18" charset="0"/>
              </a:rPr>
              <a:t>x</a:t>
            </a:r>
            <a:r>
              <a:rPr lang="lv-LV" sz="2400" b="1" baseline="-25000" dirty="0" smtClean="0">
                <a:latin typeface="Garamond" pitchFamily="18" charset="0"/>
              </a:rPr>
              <a:t>1</a:t>
            </a:r>
            <a:r>
              <a:rPr lang="en-US" sz="2400" b="1" dirty="0" smtClean="0">
                <a:latin typeface="Garamond" pitchFamily="18" charset="0"/>
              </a:rPr>
              <a:t>,</a:t>
            </a:r>
            <a:r>
              <a:rPr lang="lv-LV" sz="2400" b="1" dirty="0" smtClean="0">
                <a:latin typeface="Garamond" pitchFamily="18" charset="0"/>
              </a:rPr>
              <a:t> x</a:t>
            </a:r>
            <a:r>
              <a:rPr lang="lv-LV" sz="2400" b="1" baseline="-25000" dirty="0" smtClean="0">
                <a:latin typeface="Garamond" pitchFamily="18" charset="0"/>
              </a:rPr>
              <a:t>2</a:t>
            </a:r>
            <a:r>
              <a:rPr lang="en-US" sz="2400" dirty="0" smtClean="0">
                <a:latin typeface="Garamond" pitchFamily="18" charset="0"/>
                <a:sym typeface="Symbol" pitchFamily="18" charset="2"/>
              </a:rPr>
              <a:t> {0,1} </a:t>
            </a:r>
            <a:endParaRPr lang="en-US" sz="2400" b="1" dirty="0" smtClean="0">
              <a:latin typeface="Garamond" pitchFamily="18" charset="0"/>
            </a:endParaRPr>
          </a:p>
          <a:p>
            <a:pPr>
              <a:lnSpc>
                <a:spcPct val="90000"/>
              </a:lnSpc>
            </a:pPr>
            <a:r>
              <a:rPr lang="en-US" sz="2400" dirty="0" smtClean="0">
                <a:latin typeface="Garamond" pitchFamily="18" charset="0"/>
              </a:rPr>
              <a:t>Output:  </a:t>
            </a:r>
            <a:r>
              <a:rPr lang="lv-LV" sz="2400" b="1" dirty="0" smtClean="0">
                <a:latin typeface="Garamond" pitchFamily="18" charset="0"/>
              </a:rPr>
              <a:t>a</a:t>
            </a:r>
            <a:r>
              <a:rPr lang="lv-LV" sz="2400" b="1" baseline="-25000" dirty="0" smtClean="0">
                <a:latin typeface="Garamond" pitchFamily="18" charset="0"/>
              </a:rPr>
              <a:t>1</a:t>
            </a:r>
            <a:r>
              <a:rPr lang="en-US" sz="2400" b="1" dirty="0" smtClean="0">
                <a:latin typeface="Garamond" pitchFamily="18" charset="0"/>
              </a:rPr>
              <a:t>,</a:t>
            </a:r>
            <a:r>
              <a:rPr lang="lv-LV" sz="2400" b="1" dirty="0" smtClean="0">
                <a:latin typeface="Garamond" pitchFamily="18" charset="0"/>
              </a:rPr>
              <a:t> a</a:t>
            </a:r>
            <a:r>
              <a:rPr lang="lv-LV" sz="2400" b="1" baseline="-25000" dirty="0" smtClean="0">
                <a:latin typeface="Garamond" pitchFamily="18" charset="0"/>
              </a:rPr>
              <a:t>2</a:t>
            </a:r>
            <a:r>
              <a:rPr lang="en-US" sz="2400" dirty="0" smtClean="0">
                <a:latin typeface="Garamond" pitchFamily="18" charset="0"/>
                <a:sym typeface="Symbol" pitchFamily="18" charset="2"/>
              </a:rPr>
              <a:t> {0,1} </a:t>
            </a:r>
            <a:endParaRPr lang="en-US" sz="2400" b="1" dirty="0" smtClean="0">
              <a:latin typeface="Garamond" pitchFamily="18" charset="0"/>
            </a:endParaRPr>
          </a:p>
          <a:p>
            <a:pPr>
              <a:lnSpc>
                <a:spcPct val="90000"/>
              </a:lnSpc>
            </a:pPr>
            <a:endParaRPr lang="en-US" sz="2000" dirty="0" smtClean="0">
              <a:latin typeface="Garamond" pitchFamily="18" charset="0"/>
            </a:endParaRPr>
          </a:p>
          <a:p>
            <a:pPr>
              <a:lnSpc>
                <a:spcPct val="90000"/>
              </a:lnSpc>
            </a:pPr>
            <a:r>
              <a:rPr lang="en-US" sz="2400" dirty="0" smtClean="0">
                <a:latin typeface="Garamond" pitchFamily="18" charset="0"/>
              </a:rPr>
              <a:t>Rules:</a:t>
            </a:r>
          </a:p>
          <a:p>
            <a:pPr lvl="1">
              <a:lnSpc>
                <a:spcPct val="90000"/>
              </a:lnSpc>
              <a:buFont typeface="Arial" charset="0"/>
              <a:buChar char="•"/>
            </a:pPr>
            <a:r>
              <a:rPr lang="en-US" sz="2400" dirty="0" smtClean="0">
                <a:latin typeface="Garamond" pitchFamily="18" charset="0"/>
              </a:rPr>
              <a:t>No communication after inputs received</a:t>
            </a:r>
          </a:p>
          <a:p>
            <a:pPr lvl="1">
              <a:lnSpc>
                <a:spcPct val="90000"/>
              </a:lnSpc>
              <a:buFont typeface="Arial" charset="0"/>
              <a:buChar char="•"/>
            </a:pPr>
            <a:r>
              <a:rPr lang="en-US" sz="2400" dirty="0" smtClean="0">
                <a:latin typeface="Garamond" pitchFamily="18" charset="0"/>
              </a:rPr>
              <a:t>Players win, </a:t>
            </a:r>
          </a:p>
          <a:p>
            <a:pPr lvl="2">
              <a:lnSpc>
                <a:spcPct val="90000"/>
              </a:lnSpc>
            </a:pPr>
            <a:r>
              <a:rPr lang="en-US" dirty="0" smtClean="0">
                <a:latin typeface="Garamond" pitchFamily="18" charset="0"/>
              </a:rPr>
              <a:t>If </a:t>
            </a:r>
            <a:r>
              <a:rPr lang="lv-LV" dirty="0" smtClean="0">
                <a:latin typeface="Garamond" pitchFamily="18" charset="0"/>
              </a:rPr>
              <a:t>given</a:t>
            </a:r>
            <a:r>
              <a:rPr lang="lv-LV" dirty="0" smtClean="0"/>
              <a:t> </a:t>
            </a:r>
            <a:r>
              <a:rPr lang="lv-LV" dirty="0" smtClean="0">
                <a:latin typeface="Garamond" pitchFamily="18" charset="0"/>
              </a:rPr>
              <a:t>x</a:t>
            </a:r>
            <a:r>
              <a:rPr lang="lv-LV" baseline="-25000" dirty="0" smtClean="0">
                <a:latin typeface="Garamond" pitchFamily="18" charset="0"/>
              </a:rPr>
              <a:t>1</a:t>
            </a:r>
            <a:r>
              <a:rPr lang="en-US" dirty="0" smtClean="0">
                <a:latin typeface="Garamond" pitchFamily="18" charset="0"/>
              </a:rPr>
              <a:t>=</a:t>
            </a:r>
            <a:r>
              <a:rPr lang="lv-LV" dirty="0" smtClean="0">
                <a:latin typeface="Garamond" pitchFamily="18" charset="0"/>
              </a:rPr>
              <a:t>x</a:t>
            </a:r>
            <a:r>
              <a:rPr lang="lv-LV" baseline="-25000" dirty="0" smtClean="0">
                <a:latin typeface="Garamond" pitchFamily="18" charset="0"/>
              </a:rPr>
              <a:t>2</a:t>
            </a:r>
            <a:r>
              <a:rPr lang="en-US" dirty="0" smtClean="0">
                <a:latin typeface="Garamond" pitchFamily="18" charset="0"/>
              </a:rPr>
              <a:t>=1, </a:t>
            </a:r>
            <a:r>
              <a:rPr lang="lv-LV" dirty="0" smtClean="0">
                <a:latin typeface="Garamond" pitchFamily="18" charset="0"/>
              </a:rPr>
              <a:t>they output</a:t>
            </a:r>
            <a:r>
              <a:rPr lang="en-US" dirty="0" smtClean="0">
                <a:latin typeface="Garamond" pitchFamily="18" charset="0"/>
              </a:rPr>
              <a:t> </a:t>
            </a:r>
            <a:r>
              <a:rPr lang="lv-LV" dirty="0" smtClean="0">
                <a:latin typeface="Garamond" pitchFamily="18" charset="0"/>
              </a:rPr>
              <a:t>a</a:t>
            </a:r>
            <a:r>
              <a:rPr lang="lv-LV" baseline="-25000" dirty="0" smtClean="0">
                <a:latin typeface="Garamond" pitchFamily="18" charset="0"/>
              </a:rPr>
              <a:t>1</a:t>
            </a:r>
            <a:r>
              <a:rPr lang="en-US" dirty="0" smtClean="0">
                <a:latin typeface="Garamond" pitchFamily="18" charset="0"/>
                <a:sym typeface="Symbol" pitchFamily="18" charset="2"/>
              </a:rPr>
              <a:t></a:t>
            </a:r>
            <a:r>
              <a:rPr lang="lv-LV" dirty="0" smtClean="0">
                <a:latin typeface="Garamond" pitchFamily="18" charset="0"/>
                <a:sym typeface="Symbol" pitchFamily="18" charset="2"/>
              </a:rPr>
              <a:t>a</a:t>
            </a:r>
            <a:r>
              <a:rPr lang="lv-LV" baseline="-25000" dirty="0" smtClean="0">
                <a:latin typeface="Garamond" pitchFamily="18" charset="0"/>
                <a:sym typeface="Symbol" pitchFamily="18" charset="2"/>
              </a:rPr>
              <a:t>2</a:t>
            </a:r>
            <a:r>
              <a:rPr lang="en-US" dirty="0" smtClean="0">
                <a:latin typeface="Garamond" pitchFamily="18" charset="0"/>
                <a:sym typeface="Symbol" pitchFamily="18" charset="2"/>
              </a:rPr>
              <a:t>=1</a:t>
            </a:r>
          </a:p>
          <a:p>
            <a:pPr lvl="2">
              <a:lnSpc>
                <a:spcPct val="90000"/>
              </a:lnSpc>
            </a:pPr>
            <a:r>
              <a:rPr lang="en-US" dirty="0" smtClean="0">
                <a:latin typeface="Garamond" pitchFamily="18" charset="0"/>
              </a:rPr>
              <a:t>If </a:t>
            </a:r>
            <a:r>
              <a:rPr lang="lv-LV" dirty="0" smtClean="0">
                <a:latin typeface="Garamond" pitchFamily="18" charset="0"/>
              </a:rPr>
              <a:t>given x</a:t>
            </a:r>
            <a:r>
              <a:rPr lang="lv-LV" baseline="-25000" dirty="0" smtClean="0">
                <a:latin typeface="Garamond" pitchFamily="18" charset="0"/>
              </a:rPr>
              <a:t>1</a:t>
            </a:r>
            <a:r>
              <a:rPr lang="en-US" dirty="0" smtClean="0">
                <a:latin typeface="Garamond" pitchFamily="18" charset="0"/>
              </a:rPr>
              <a:t>=0 or </a:t>
            </a:r>
            <a:r>
              <a:rPr lang="lv-LV" dirty="0" smtClean="0">
                <a:latin typeface="Garamond" pitchFamily="18" charset="0"/>
              </a:rPr>
              <a:t>x</a:t>
            </a:r>
            <a:r>
              <a:rPr lang="lv-LV" baseline="-25000" dirty="0" smtClean="0">
                <a:latin typeface="Garamond" pitchFamily="18" charset="0"/>
              </a:rPr>
              <a:t>2</a:t>
            </a:r>
            <a:r>
              <a:rPr lang="en-US" dirty="0" smtClean="0">
                <a:latin typeface="Garamond" pitchFamily="18" charset="0"/>
              </a:rPr>
              <a:t>=0, </a:t>
            </a:r>
            <a:r>
              <a:rPr lang="lv-LV" dirty="0" smtClean="0">
                <a:latin typeface="Garamond" pitchFamily="18" charset="0"/>
              </a:rPr>
              <a:t>they output</a:t>
            </a:r>
            <a:r>
              <a:rPr lang="en-US" dirty="0" smtClean="0">
                <a:latin typeface="Garamond" pitchFamily="18" charset="0"/>
              </a:rPr>
              <a:t> </a:t>
            </a:r>
            <a:r>
              <a:rPr lang="lv-LV" dirty="0" smtClean="0">
                <a:latin typeface="Garamond" pitchFamily="18" charset="0"/>
              </a:rPr>
              <a:t>a</a:t>
            </a:r>
            <a:r>
              <a:rPr lang="lv-LV" baseline="-25000" dirty="0" smtClean="0">
                <a:latin typeface="Garamond" pitchFamily="18" charset="0"/>
              </a:rPr>
              <a:t>1</a:t>
            </a:r>
            <a:r>
              <a:rPr lang="en-US" dirty="0" smtClean="0">
                <a:latin typeface="Garamond" pitchFamily="18" charset="0"/>
                <a:sym typeface="Symbol" pitchFamily="18" charset="2"/>
              </a:rPr>
              <a:t></a:t>
            </a:r>
            <a:r>
              <a:rPr lang="lv-LV" dirty="0" smtClean="0">
                <a:latin typeface="Garamond" pitchFamily="18" charset="0"/>
                <a:sym typeface="Symbol" pitchFamily="18" charset="2"/>
              </a:rPr>
              <a:t>a</a:t>
            </a:r>
            <a:r>
              <a:rPr lang="lv-LV" baseline="-25000" dirty="0" smtClean="0">
                <a:latin typeface="Garamond" pitchFamily="18" charset="0"/>
                <a:sym typeface="Symbol" pitchFamily="18" charset="2"/>
              </a:rPr>
              <a:t>2</a:t>
            </a:r>
            <a:r>
              <a:rPr lang="en-US" dirty="0" smtClean="0">
                <a:latin typeface="Garamond" pitchFamily="18" charset="0"/>
                <a:sym typeface="Symbol" pitchFamily="18" charset="2"/>
              </a:rPr>
              <a:t>=0</a:t>
            </a:r>
            <a:endParaRPr lang="en-US" dirty="0" smtClean="0">
              <a:latin typeface="Garamond" pitchFamily="18" charset="0"/>
            </a:endParaRPr>
          </a:p>
          <a:p>
            <a:pPr marL="903288">
              <a:lnSpc>
                <a:spcPct val="90000"/>
              </a:lnSpc>
            </a:pPr>
            <a:r>
              <a:rPr lang="en-US" sz="2400" dirty="0" smtClean="0">
                <a:latin typeface="Garamond" pitchFamily="18" charset="0"/>
              </a:rPr>
              <a:t>With classical resources, </a:t>
            </a:r>
            <a:endParaRPr lang="lv-LV" sz="2400" dirty="0" smtClean="0">
              <a:latin typeface="Garamond" pitchFamily="18" charset="0"/>
            </a:endParaRPr>
          </a:p>
          <a:p>
            <a:pPr>
              <a:lnSpc>
                <a:spcPct val="90000"/>
              </a:lnSpc>
              <a:tabLst>
                <a:tab pos="1800225" algn="l"/>
              </a:tabLst>
            </a:pPr>
            <a:r>
              <a:rPr lang="lv-LV" sz="2400" dirty="0" smtClean="0">
                <a:latin typeface="Garamond" pitchFamily="18" charset="0"/>
              </a:rPr>
              <a:t>	</a:t>
            </a:r>
            <a:r>
              <a:rPr lang="en-US" sz="2400" dirty="0" err="1" smtClean="0">
                <a:latin typeface="Garamond" pitchFamily="18" charset="0"/>
              </a:rPr>
              <a:t>Pr</a:t>
            </a:r>
            <a:r>
              <a:rPr lang="en-US" sz="2400" dirty="0" smtClean="0">
                <a:latin typeface="Garamond" pitchFamily="18" charset="0"/>
              </a:rPr>
              <a:t>[</a:t>
            </a:r>
            <a:r>
              <a:rPr lang="lv-LV" sz="2400" dirty="0" smtClean="0">
                <a:solidFill>
                  <a:srgbClr val="4597A0"/>
                </a:solidFill>
                <a:latin typeface="Garamond" pitchFamily="18" charset="0"/>
              </a:rPr>
              <a:t>a</a:t>
            </a:r>
            <a:r>
              <a:rPr lang="lv-LV" sz="2400" baseline="-25000" dirty="0" smtClean="0">
                <a:solidFill>
                  <a:srgbClr val="4597A0"/>
                </a:solidFill>
                <a:latin typeface="Garamond" pitchFamily="18" charset="0"/>
              </a:rPr>
              <a:t>1</a:t>
            </a:r>
            <a:r>
              <a:rPr lang="en-US" sz="2400" dirty="0" smtClean="0">
                <a:solidFill>
                  <a:srgbClr val="4597A0"/>
                </a:solidFill>
                <a:latin typeface="Garamond" pitchFamily="18" charset="0"/>
                <a:sym typeface="Symbol" pitchFamily="18" charset="2"/>
              </a:rPr>
              <a:t></a:t>
            </a:r>
            <a:r>
              <a:rPr lang="lv-LV" sz="2400" dirty="0" smtClean="0">
                <a:solidFill>
                  <a:srgbClr val="4597A0"/>
                </a:solidFill>
                <a:latin typeface="Garamond" pitchFamily="18" charset="0"/>
                <a:sym typeface="Symbol" pitchFamily="18" charset="2"/>
              </a:rPr>
              <a:t>a</a:t>
            </a:r>
            <a:r>
              <a:rPr lang="lv-LV" sz="2400" baseline="-25000" dirty="0" smtClean="0">
                <a:solidFill>
                  <a:srgbClr val="4597A0"/>
                </a:solidFill>
                <a:latin typeface="Garamond" pitchFamily="18" charset="0"/>
                <a:sym typeface="Symbol" pitchFamily="18" charset="2"/>
              </a:rPr>
              <a:t>2</a:t>
            </a:r>
            <a:r>
              <a:rPr lang="en-US" sz="2400" dirty="0" smtClean="0">
                <a:solidFill>
                  <a:srgbClr val="4597A0"/>
                </a:solidFill>
                <a:latin typeface="Garamond" pitchFamily="18" charset="0"/>
              </a:rPr>
              <a:t> = </a:t>
            </a:r>
            <a:r>
              <a:rPr lang="lv-LV" sz="2400" dirty="0" smtClean="0">
                <a:solidFill>
                  <a:srgbClr val="4597A0"/>
                </a:solidFill>
                <a:latin typeface="Garamond" pitchFamily="18" charset="0"/>
              </a:rPr>
              <a:t>x</a:t>
            </a:r>
            <a:r>
              <a:rPr lang="lv-LV" sz="2400" baseline="-25000" dirty="0" smtClean="0">
                <a:solidFill>
                  <a:srgbClr val="4597A0"/>
                </a:solidFill>
                <a:latin typeface="Garamond" pitchFamily="18" charset="0"/>
              </a:rPr>
              <a:t>1</a:t>
            </a:r>
            <a:r>
              <a:rPr lang="en-US" sz="2400" dirty="0" smtClean="0">
                <a:solidFill>
                  <a:srgbClr val="4597A0"/>
                </a:solidFill>
                <a:latin typeface="Garamond" pitchFamily="18" charset="0"/>
                <a:sym typeface="Symbol" pitchFamily="18" charset="2"/>
              </a:rPr>
              <a:t></a:t>
            </a:r>
            <a:r>
              <a:rPr lang="lv-LV" sz="2400" dirty="0" smtClean="0">
                <a:solidFill>
                  <a:srgbClr val="4597A0"/>
                </a:solidFill>
                <a:latin typeface="Garamond" pitchFamily="18" charset="0"/>
                <a:sym typeface="Symbol" pitchFamily="18" charset="2"/>
              </a:rPr>
              <a:t>x</a:t>
            </a:r>
            <a:r>
              <a:rPr lang="lv-LV" sz="2400" baseline="-25000" dirty="0" smtClean="0">
                <a:solidFill>
                  <a:srgbClr val="4597A0"/>
                </a:solidFill>
                <a:latin typeface="Garamond" pitchFamily="18" charset="0"/>
                <a:sym typeface="Symbol" pitchFamily="18" charset="2"/>
              </a:rPr>
              <a:t>2</a:t>
            </a:r>
            <a:r>
              <a:rPr lang="en-US" sz="2400" dirty="0" smtClean="0">
                <a:latin typeface="Garamond" pitchFamily="18" charset="0"/>
              </a:rPr>
              <a:t>] ≤ 0.75</a:t>
            </a:r>
          </a:p>
          <a:p>
            <a:pPr>
              <a:lnSpc>
                <a:spcPct val="90000"/>
              </a:lnSpc>
            </a:pPr>
            <a:endParaRPr lang="lv-LV" sz="1100" dirty="0" smtClean="0">
              <a:latin typeface="Garamond" pitchFamily="18" charset="0"/>
            </a:endParaRPr>
          </a:p>
          <a:p>
            <a:pPr marL="1236663" indent="-265113">
              <a:lnSpc>
                <a:spcPct val="90000"/>
              </a:lnSpc>
            </a:pPr>
            <a:r>
              <a:rPr lang="en-US" sz="2400" dirty="0" smtClean="0">
                <a:latin typeface="Garamond" pitchFamily="18" charset="0"/>
              </a:rPr>
              <a:t>But, with entangle</a:t>
            </a:r>
            <a:r>
              <a:rPr lang="lv-LV" sz="2400" dirty="0" smtClean="0">
                <a:latin typeface="Garamond" pitchFamily="18" charset="0"/>
              </a:rPr>
              <a:t>d quantum</a:t>
            </a:r>
            <a:r>
              <a:rPr lang="en-US" sz="2400" dirty="0" smtClean="0">
                <a:latin typeface="Garamond" pitchFamily="18" charset="0"/>
              </a:rPr>
              <a:t> state </a:t>
            </a:r>
            <a:r>
              <a:rPr lang="en-US" sz="2400" dirty="0" smtClean="0">
                <a:solidFill>
                  <a:srgbClr val="9900CC"/>
                </a:solidFill>
                <a:latin typeface="Garamond" pitchFamily="18" charset="0"/>
                <a:sym typeface="Symbol" pitchFamily="18" charset="2"/>
              </a:rPr>
              <a:t></a:t>
            </a:r>
            <a:r>
              <a:rPr lang="en-US" sz="2400" dirty="0" smtClean="0">
                <a:solidFill>
                  <a:srgbClr val="9900CC"/>
                </a:solidFill>
                <a:latin typeface="Garamond" pitchFamily="18" charset="0"/>
              </a:rPr>
              <a:t>00</a:t>
            </a:r>
            <a:r>
              <a:rPr lang="en-US" sz="2400" b="1" dirty="0" smtClean="0">
                <a:solidFill>
                  <a:srgbClr val="9900CC"/>
                </a:solidFill>
                <a:latin typeface="Garamond" pitchFamily="18" charset="0"/>
                <a:sym typeface="Symbol" pitchFamily="18" charset="2"/>
              </a:rPr>
              <a:t> </a:t>
            </a:r>
            <a:r>
              <a:rPr lang="en-US" sz="2400" b="1" dirty="0" smtClean="0">
                <a:solidFill>
                  <a:srgbClr val="9900CC"/>
                </a:solidFill>
                <a:latin typeface="Garamond" pitchFamily="18" charset="0"/>
                <a:cs typeface="Arial" charset="0"/>
                <a:sym typeface="Symbol" pitchFamily="18" charset="2"/>
              </a:rPr>
              <a:t>–</a:t>
            </a:r>
            <a:r>
              <a:rPr lang="en-US" sz="2400" dirty="0" smtClean="0">
                <a:solidFill>
                  <a:srgbClr val="9900CC"/>
                </a:solidFill>
                <a:latin typeface="Garamond" pitchFamily="18" charset="0"/>
              </a:rPr>
              <a:t> </a:t>
            </a:r>
            <a:r>
              <a:rPr lang="en-US" sz="2400" dirty="0" smtClean="0">
                <a:solidFill>
                  <a:srgbClr val="9900CC"/>
                </a:solidFill>
                <a:latin typeface="Garamond" pitchFamily="18" charset="0"/>
                <a:sym typeface="Symbol" pitchFamily="18" charset="2"/>
              </a:rPr>
              <a:t></a:t>
            </a:r>
            <a:r>
              <a:rPr lang="en-US" sz="2400" dirty="0" smtClean="0">
                <a:solidFill>
                  <a:srgbClr val="9900CC"/>
                </a:solidFill>
                <a:latin typeface="Garamond" pitchFamily="18" charset="0"/>
              </a:rPr>
              <a:t>11</a:t>
            </a:r>
            <a:r>
              <a:rPr lang="en-US" sz="2400" b="1" dirty="0" smtClean="0">
                <a:solidFill>
                  <a:srgbClr val="9900CC"/>
                </a:solidFill>
                <a:latin typeface="Garamond" pitchFamily="18" charset="0"/>
                <a:sym typeface="Symbol" pitchFamily="18" charset="2"/>
              </a:rPr>
              <a:t></a:t>
            </a:r>
          </a:p>
          <a:p>
            <a:pPr marL="1236663" lvl="1">
              <a:lnSpc>
                <a:spcPct val="90000"/>
              </a:lnSpc>
              <a:buFont typeface="Arial" charset="0"/>
              <a:buChar char="•"/>
            </a:pPr>
            <a:r>
              <a:rPr lang="en-US" sz="2400" dirty="0" err="1" smtClean="0">
                <a:latin typeface="Garamond" pitchFamily="18" charset="0"/>
              </a:rPr>
              <a:t>Pr</a:t>
            </a:r>
            <a:r>
              <a:rPr lang="en-US" sz="2400" dirty="0" smtClean="0">
                <a:latin typeface="Garamond" pitchFamily="18" charset="0"/>
              </a:rPr>
              <a:t>[</a:t>
            </a:r>
            <a:r>
              <a:rPr lang="lv-LV" sz="2400" dirty="0" smtClean="0">
                <a:solidFill>
                  <a:srgbClr val="4597A0"/>
                </a:solidFill>
                <a:latin typeface="Garamond" pitchFamily="18" charset="0"/>
              </a:rPr>
              <a:t>a</a:t>
            </a:r>
            <a:r>
              <a:rPr lang="lv-LV" sz="2400" baseline="-25000" dirty="0" smtClean="0">
                <a:solidFill>
                  <a:srgbClr val="4597A0"/>
                </a:solidFill>
                <a:latin typeface="Garamond" pitchFamily="18" charset="0"/>
              </a:rPr>
              <a:t>1</a:t>
            </a:r>
            <a:r>
              <a:rPr lang="en-US" sz="2400" dirty="0" smtClean="0">
                <a:solidFill>
                  <a:srgbClr val="4597A0"/>
                </a:solidFill>
                <a:latin typeface="Garamond" pitchFamily="18" charset="0"/>
                <a:sym typeface="Symbol" pitchFamily="18" charset="2"/>
              </a:rPr>
              <a:t></a:t>
            </a:r>
            <a:r>
              <a:rPr lang="lv-LV" sz="2400" dirty="0" smtClean="0">
                <a:solidFill>
                  <a:srgbClr val="4597A0"/>
                </a:solidFill>
                <a:latin typeface="Garamond" pitchFamily="18" charset="0"/>
                <a:sym typeface="Symbol" pitchFamily="18" charset="2"/>
              </a:rPr>
              <a:t>a</a:t>
            </a:r>
            <a:r>
              <a:rPr lang="lv-LV" sz="2400" baseline="-25000" dirty="0" smtClean="0">
                <a:solidFill>
                  <a:srgbClr val="4597A0"/>
                </a:solidFill>
                <a:latin typeface="Garamond" pitchFamily="18" charset="0"/>
                <a:sym typeface="Symbol" pitchFamily="18" charset="2"/>
              </a:rPr>
              <a:t>2</a:t>
            </a:r>
            <a:r>
              <a:rPr lang="en-US" sz="2400" dirty="0" smtClean="0">
                <a:solidFill>
                  <a:srgbClr val="4597A0"/>
                </a:solidFill>
                <a:latin typeface="Garamond" pitchFamily="18" charset="0"/>
              </a:rPr>
              <a:t> = </a:t>
            </a:r>
            <a:r>
              <a:rPr lang="lv-LV" sz="2400" dirty="0" smtClean="0">
                <a:solidFill>
                  <a:srgbClr val="4597A0"/>
                </a:solidFill>
                <a:latin typeface="Garamond" pitchFamily="18" charset="0"/>
              </a:rPr>
              <a:t>x</a:t>
            </a:r>
            <a:r>
              <a:rPr lang="lv-LV" sz="2400" baseline="-25000" dirty="0" smtClean="0">
                <a:solidFill>
                  <a:srgbClr val="4597A0"/>
                </a:solidFill>
                <a:latin typeface="Garamond" pitchFamily="18" charset="0"/>
              </a:rPr>
              <a:t>1</a:t>
            </a:r>
            <a:r>
              <a:rPr lang="en-US" sz="2400" dirty="0" smtClean="0">
                <a:solidFill>
                  <a:srgbClr val="4597A0"/>
                </a:solidFill>
                <a:latin typeface="Garamond" pitchFamily="18" charset="0"/>
                <a:sym typeface="Symbol" pitchFamily="18" charset="2"/>
              </a:rPr>
              <a:t></a:t>
            </a:r>
            <a:r>
              <a:rPr lang="lv-LV" sz="2400" dirty="0" smtClean="0">
                <a:solidFill>
                  <a:srgbClr val="4597A0"/>
                </a:solidFill>
                <a:latin typeface="Garamond" pitchFamily="18" charset="0"/>
                <a:sym typeface="Symbol" pitchFamily="18" charset="2"/>
              </a:rPr>
              <a:t>x</a:t>
            </a:r>
            <a:r>
              <a:rPr lang="lv-LV" sz="2400" baseline="-25000" dirty="0" smtClean="0">
                <a:solidFill>
                  <a:srgbClr val="4597A0"/>
                </a:solidFill>
                <a:latin typeface="Garamond" pitchFamily="18" charset="0"/>
                <a:sym typeface="Symbol" pitchFamily="18" charset="2"/>
              </a:rPr>
              <a:t>2</a:t>
            </a:r>
            <a:r>
              <a:rPr lang="en-US" sz="2400" dirty="0" smtClean="0">
                <a:latin typeface="Garamond" pitchFamily="18" charset="0"/>
              </a:rPr>
              <a:t>] = cos</a:t>
            </a:r>
            <a:r>
              <a:rPr lang="en-US" sz="2400" baseline="30000" dirty="0" smtClean="0">
                <a:latin typeface="Garamond" pitchFamily="18" charset="0"/>
              </a:rPr>
              <a:t>2</a:t>
            </a:r>
            <a:r>
              <a:rPr lang="en-US" sz="2400" dirty="0" smtClean="0">
                <a:latin typeface="Garamond" pitchFamily="18" charset="0"/>
              </a:rPr>
              <a:t>(</a:t>
            </a:r>
            <a:r>
              <a:rPr lang="en-US" sz="2400" dirty="0" smtClean="0">
                <a:latin typeface="Garamond" pitchFamily="18" charset="0"/>
                <a:sym typeface="Symbol" pitchFamily="18" charset="2"/>
              </a:rPr>
              <a:t></a:t>
            </a:r>
            <a:r>
              <a:rPr lang="en-US" sz="2400" dirty="0" smtClean="0">
                <a:latin typeface="Garamond" pitchFamily="18" charset="0"/>
              </a:rPr>
              <a:t>/8) = ½ + ¼√2 = </a:t>
            </a:r>
            <a:r>
              <a:rPr lang="en-US" sz="2400" b="1" dirty="0" smtClean="0">
                <a:latin typeface="Garamond" pitchFamily="18" charset="0"/>
              </a:rPr>
              <a:t>0.853…</a:t>
            </a:r>
            <a:endParaRPr lang="en-US" sz="2400" b="1" dirty="0" smtClean="0">
              <a:latin typeface="Garamond" pitchFamily="18" charset="0"/>
              <a:sym typeface="Symbol" pitchFamily="18" charset="2"/>
            </a:endParaRPr>
          </a:p>
          <a:p>
            <a:pPr>
              <a:lnSpc>
                <a:spcPct val="90000"/>
              </a:lnSpc>
            </a:pPr>
            <a:endParaRPr lang="en-US" sz="2400" dirty="0" smtClean="0">
              <a:latin typeface="Garamond" pitchFamily="18" charset="0"/>
            </a:endParaRPr>
          </a:p>
        </p:txBody>
      </p:sp>
      <p:grpSp>
        <p:nvGrpSpPr>
          <p:cNvPr id="26627" name="Group 6"/>
          <p:cNvGrpSpPr>
            <a:grpSpLocks/>
          </p:cNvGrpSpPr>
          <p:nvPr/>
        </p:nvGrpSpPr>
        <p:grpSpPr bwMode="auto">
          <a:xfrm rot="2595632">
            <a:off x="4324092" y="303397"/>
            <a:ext cx="4522787" cy="2751138"/>
            <a:chOff x="4427985" y="234246"/>
            <a:chExt cx="4320479" cy="3160948"/>
          </a:xfrm>
        </p:grpSpPr>
        <p:sp>
          <p:nvSpPr>
            <p:cNvPr id="4" name="Oval 3"/>
            <p:cNvSpPr/>
            <p:nvPr/>
          </p:nvSpPr>
          <p:spPr>
            <a:xfrm rot="20671255">
              <a:off x="6617354" y="2589983"/>
              <a:ext cx="1224136" cy="805211"/>
            </a:xfrm>
            <a:prstGeom prst="ellipse">
              <a:avLst/>
            </a:prstGeom>
          </p:spPr>
          <p:style>
            <a:lnRef idx="0">
              <a:schemeClr val="dk1"/>
            </a:lnRef>
            <a:fillRef idx="1002">
              <a:schemeClr val="dk1"/>
            </a:fillRef>
            <a:effectRef idx="3">
              <a:schemeClr val="dk1"/>
            </a:effectRef>
            <a:fontRef idx="minor">
              <a:schemeClr val="lt1"/>
            </a:fontRef>
          </p:style>
          <p:txBody>
            <a:bodyPr anchor="ctr"/>
            <a:lstStyle/>
            <a:p>
              <a:pPr algn="ctr" eaLnBrk="0" hangingPunct="0">
                <a:defRPr/>
              </a:pPr>
              <a:r>
                <a:rPr lang="en-US" sz="1100" b="1"/>
                <a:t>Referee</a:t>
              </a:r>
            </a:p>
          </p:txBody>
        </p:sp>
        <p:sp>
          <p:nvSpPr>
            <p:cNvPr id="5" name="Oval 4"/>
            <p:cNvSpPr/>
            <p:nvPr/>
          </p:nvSpPr>
          <p:spPr>
            <a:xfrm rot="20671255">
              <a:off x="7578658" y="1090920"/>
              <a:ext cx="809469" cy="674748"/>
            </a:xfrm>
            <a:prstGeom prst="ellipse">
              <a:avLst/>
            </a:prstGeom>
          </p:spPr>
          <p:style>
            <a:lnRef idx="0">
              <a:schemeClr val="accent5"/>
            </a:lnRef>
            <a:fillRef idx="1002">
              <a:schemeClr val="dk2"/>
            </a:fillRef>
            <a:effectRef idx="3">
              <a:schemeClr val="accent5"/>
            </a:effectRef>
            <a:fontRef idx="minor">
              <a:schemeClr val="lt1"/>
            </a:fontRef>
          </p:style>
          <p:txBody>
            <a:bodyPr anchor="ctr"/>
            <a:lstStyle/>
            <a:p>
              <a:pPr algn="ctr" eaLnBrk="0" hangingPunct="0">
                <a:defRPr/>
              </a:pPr>
              <a:r>
                <a:rPr lang="en-US" sz="1200" b="1"/>
                <a:t>Bob</a:t>
              </a:r>
            </a:p>
          </p:txBody>
        </p:sp>
        <p:sp>
          <p:nvSpPr>
            <p:cNvPr id="6" name="Oval 5"/>
            <p:cNvSpPr/>
            <p:nvPr/>
          </p:nvSpPr>
          <p:spPr>
            <a:xfrm rot="20671255">
              <a:off x="5129767" y="1848686"/>
              <a:ext cx="809469" cy="674748"/>
            </a:xfrm>
            <a:prstGeom prst="ellipse">
              <a:avLst/>
            </a:prstGeom>
          </p:spPr>
          <p:style>
            <a:lnRef idx="0">
              <a:schemeClr val="accent5"/>
            </a:lnRef>
            <a:fillRef idx="1002">
              <a:schemeClr val="dk2"/>
            </a:fillRef>
            <a:effectRef idx="3">
              <a:schemeClr val="accent5"/>
            </a:effectRef>
            <a:fontRef idx="minor">
              <a:schemeClr val="lt1"/>
            </a:fontRef>
          </p:style>
          <p:txBody>
            <a:bodyPr anchor="ctr"/>
            <a:lstStyle/>
            <a:p>
              <a:pPr algn="ctr" eaLnBrk="0" hangingPunct="0">
                <a:defRPr/>
              </a:pPr>
              <a:r>
                <a:rPr lang="en-US" sz="1200" b="1" dirty="0"/>
                <a:t>Alice</a:t>
              </a:r>
            </a:p>
          </p:txBody>
        </p:sp>
        <p:cxnSp>
          <p:nvCxnSpPr>
            <p:cNvPr id="8" name="Straight Arrow Connector 7"/>
            <p:cNvCxnSpPr/>
            <p:nvPr/>
          </p:nvCxnSpPr>
          <p:spPr>
            <a:xfrm rot="20671255">
              <a:off x="5987735" y="2349348"/>
              <a:ext cx="606596" cy="47240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3" name="Straight Arrow Connector 12"/>
            <p:cNvCxnSpPr/>
            <p:nvPr/>
          </p:nvCxnSpPr>
          <p:spPr>
            <a:xfrm>
              <a:off x="4426844" y="2042980"/>
              <a:ext cx="647541" cy="94847"/>
            </a:xfrm>
            <a:prstGeom prst="straightConnector1">
              <a:avLst/>
            </a:prstGeom>
            <a:ln cmpd="sng">
              <a:prstDash val="solid"/>
              <a:headEnd type="oval"/>
              <a:tailEnd type="arrow"/>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rot="10800000" flipV="1">
              <a:off x="8170875" y="507701"/>
              <a:ext cx="576266" cy="538073"/>
            </a:xfrm>
            <a:prstGeom prst="straightConnector1">
              <a:avLst/>
            </a:prstGeom>
            <a:ln>
              <a:headEnd type="oval"/>
              <a:tailEnd type="arrow"/>
            </a:ln>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rot="5400000">
              <a:off x="7179472" y="1938425"/>
              <a:ext cx="614680" cy="360925"/>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6656" name="TextBox 17"/>
            <p:cNvSpPr txBox="1">
              <a:spLocks noChangeArrowheads="1"/>
            </p:cNvSpPr>
            <p:nvPr/>
          </p:nvSpPr>
          <p:spPr bwMode="auto">
            <a:xfrm rot="-928745">
              <a:off x="4542142" y="1659368"/>
              <a:ext cx="393437" cy="424131"/>
            </a:xfrm>
            <a:prstGeom prst="rect">
              <a:avLst/>
            </a:prstGeom>
            <a:noFill/>
            <a:ln w="9525">
              <a:noFill/>
              <a:miter lim="800000"/>
              <a:headEnd/>
              <a:tailEnd/>
            </a:ln>
          </p:spPr>
          <p:txBody>
            <a:bodyPr>
              <a:spAutoFit/>
            </a:bodyPr>
            <a:lstStyle/>
            <a:p>
              <a:pPr eaLnBrk="0" hangingPunct="0"/>
              <a:r>
                <a:rPr lang="lv-LV" b="1"/>
                <a:t>x</a:t>
              </a:r>
              <a:r>
                <a:rPr lang="lv-LV" b="1" baseline="-25000"/>
                <a:t>1</a:t>
              </a:r>
              <a:endParaRPr lang="en-US" b="1" baseline="-25000"/>
            </a:p>
          </p:txBody>
        </p:sp>
        <p:sp>
          <p:nvSpPr>
            <p:cNvPr id="26657" name="TextBox 18"/>
            <p:cNvSpPr txBox="1">
              <a:spLocks noChangeArrowheads="1"/>
            </p:cNvSpPr>
            <p:nvPr/>
          </p:nvSpPr>
          <p:spPr bwMode="auto">
            <a:xfrm rot="-928745">
              <a:off x="8266857" y="234246"/>
              <a:ext cx="378753" cy="424130"/>
            </a:xfrm>
            <a:prstGeom prst="rect">
              <a:avLst/>
            </a:prstGeom>
            <a:noFill/>
            <a:ln w="9525">
              <a:noFill/>
              <a:miter lim="800000"/>
              <a:headEnd/>
              <a:tailEnd/>
            </a:ln>
          </p:spPr>
          <p:txBody>
            <a:bodyPr>
              <a:spAutoFit/>
            </a:bodyPr>
            <a:lstStyle/>
            <a:p>
              <a:pPr eaLnBrk="0" hangingPunct="0"/>
              <a:r>
                <a:rPr lang="lv-LV" b="1"/>
                <a:t>x</a:t>
              </a:r>
              <a:r>
                <a:rPr lang="lv-LV" b="1" baseline="-25000"/>
                <a:t>2</a:t>
              </a:r>
              <a:endParaRPr lang="en-US" b="1" baseline="-25000"/>
            </a:p>
          </p:txBody>
        </p:sp>
        <p:sp>
          <p:nvSpPr>
            <p:cNvPr id="26658" name="TextBox 19"/>
            <p:cNvSpPr txBox="1">
              <a:spLocks noChangeArrowheads="1"/>
            </p:cNvSpPr>
            <p:nvPr/>
          </p:nvSpPr>
          <p:spPr bwMode="auto">
            <a:xfrm rot="-928745">
              <a:off x="5816276" y="2460134"/>
              <a:ext cx="381106" cy="424131"/>
            </a:xfrm>
            <a:prstGeom prst="rect">
              <a:avLst/>
            </a:prstGeom>
            <a:noFill/>
            <a:ln w="9525">
              <a:noFill/>
              <a:miter lim="800000"/>
              <a:headEnd/>
              <a:tailEnd/>
            </a:ln>
          </p:spPr>
          <p:txBody>
            <a:bodyPr>
              <a:spAutoFit/>
            </a:bodyPr>
            <a:lstStyle/>
            <a:p>
              <a:pPr eaLnBrk="0" hangingPunct="0"/>
              <a:r>
                <a:rPr lang="lv-LV" b="1"/>
                <a:t>a</a:t>
              </a:r>
              <a:r>
                <a:rPr lang="lv-LV" b="1" baseline="-25000"/>
                <a:t>1</a:t>
              </a:r>
              <a:endParaRPr lang="en-US" b="1" baseline="-25000"/>
            </a:p>
          </p:txBody>
        </p:sp>
        <p:sp>
          <p:nvSpPr>
            <p:cNvPr id="26659" name="TextBox 20"/>
            <p:cNvSpPr txBox="1">
              <a:spLocks noChangeArrowheads="1"/>
            </p:cNvSpPr>
            <p:nvPr/>
          </p:nvSpPr>
          <p:spPr bwMode="auto">
            <a:xfrm rot="-928745">
              <a:off x="7554253" y="1807067"/>
              <a:ext cx="429531" cy="424131"/>
            </a:xfrm>
            <a:prstGeom prst="rect">
              <a:avLst/>
            </a:prstGeom>
            <a:noFill/>
            <a:ln w="9525">
              <a:noFill/>
              <a:miter lim="800000"/>
              <a:headEnd/>
              <a:tailEnd/>
            </a:ln>
          </p:spPr>
          <p:txBody>
            <a:bodyPr>
              <a:spAutoFit/>
            </a:bodyPr>
            <a:lstStyle/>
            <a:p>
              <a:pPr eaLnBrk="0" hangingPunct="0"/>
              <a:r>
                <a:rPr lang="lv-LV" b="1"/>
                <a:t>a</a:t>
              </a:r>
              <a:r>
                <a:rPr lang="lv-LV" b="1" baseline="-25000"/>
                <a:t>2</a:t>
              </a:r>
              <a:endParaRPr lang="en-US" b="1" baseline="-25000"/>
            </a:p>
          </p:txBody>
        </p:sp>
      </p:grpSp>
      <p:graphicFrame>
        <p:nvGraphicFramePr>
          <p:cNvPr id="22" name="Table 21"/>
          <p:cNvGraphicFramePr>
            <a:graphicFrameLocks noGrp="1"/>
          </p:cNvGraphicFramePr>
          <p:nvPr/>
        </p:nvGraphicFramePr>
        <p:xfrm>
          <a:off x="7243763" y="3725863"/>
          <a:ext cx="1361313" cy="1478650"/>
        </p:xfrm>
        <a:graphic>
          <a:graphicData uri="http://schemas.openxmlformats.org/drawingml/2006/table">
            <a:tbl>
              <a:tblPr firstRow="1" bandRow="1">
                <a:tableStyleId>{9D7B26C5-4107-4FEC-AEDC-1716B250A1EF}</a:tableStyleId>
              </a:tblPr>
              <a:tblGrid>
                <a:gridCol w="641233"/>
                <a:gridCol w="720080"/>
              </a:tblGrid>
              <a:tr h="357322">
                <a:tc>
                  <a:txBody>
                    <a:bodyPr/>
                    <a:lstStyle/>
                    <a:p>
                      <a:pPr algn="ctr"/>
                      <a:r>
                        <a:rPr lang="lv-LV" sz="1700" baseline="0" dirty="0" smtClean="0">
                          <a:latin typeface="+mj-lt"/>
                        </a:rPr>
                        <a:t>x</a:t>
                      </a:r>
                      <a:r>
                        <a:rPr lang="lv-LV" sz="1700" baseline="-25000" dirty="0" smtClean="0">
                          <a:latin typeface="+mj-lt"/>
                        </a:rPr>
                        <a:t>1</a:t>
                      </a:r>
                      <a:r>
                        <a:rPr lang="lv-LV" sz="1700" baseline="0" dirty="0" smtClean="0">
                          <a:latin typeface="+mj-lt"/>
                        </a:rPr>
                        <a:t>x</a:t>
                      </a:r>
                      <a:r>
                        <a:rPr lang="lv-LV" sz="1700" baseline="-25000" dirty="0" smtClean="0">
                          <a:latin typeface="+mj-lt"/>
                        </a:rPr>
                        <a:t>2</a:t>
                      </a:r>
                      <a:endParaRPr lang="lv-LV" sz="1700" baseline="-25000" dirty="0">
                        <a:latin typeface="+mj-lt"/>
                      </a:endParaRPr>
                    </a:p>
                  </a:txBody>
                  <a:tcPr marT="48726" marB="48726"/>
                </a:tc>
                <a:tc>
                  <a:txBody>
                    <a:bodyPr/>
                    <a:lstStyle/>
                    <a:p>
                      <a:pPr algn="ctr"/>
                      <a:r>
                        <a:rPr lang="lv-LV" sz="1500" dirty="0" smtClean="0">
                          <a:latin typeface="+mj-lt"/>
                          <a:sym typeface="Symbol"/>
                        </a:rPr>
                        <a:t>a</a:t>
                      </a:r>
                      <a:r>
                        <a:rPr lang="lv-LV" sz="1500" baseline="-25000" dirty="0" smtClean="0">
                          <a:latin typeface="+mj-lt"/>
                          <a:sym typeface="Symbol"/>
                        </a:rPr>
                        <a:t>1</a:t>
                      </a:r>
                      <a:r>
                        <a:rPr lang="lv-LV" sz="1500" dirty="0" smtClean="0">
                          <a:latin typeface="+mj-lt"/>
                          <a:sym typeface="Symbol"/>
                        </a:rPr>
                        <a:t>a</a:t>
                      </a:r>
                      <a:r>
                        <a:rPr lang="lv-LV" sz="1500" baseline="-25000" dirty="0" smtClean="0">
                          <a:latin typeface="+mj-lt"/>
                          <a:sym typeface="Symbol"/>
                        </a:rPr>
                        <a:t>2</a:t>
                      </a:r>
                      <a:endParaRPr lang="lv-LV" sz="1500" baseline="-25000" dirty="0">
                        <a:latin typeface="+mj-lt"/>
                      </a:endParaRPr>
                    </a:p>
                  </a:txBody>
                  <a:tcPr marT="48726" marB="48726"/>
                </a:tc>
              </a:tr>
              <a:tr h="280173">
                <a:tc>
                  <a:txBody>
                    <a:bodyPr/>
                    <a:lstStyle/>
                    <a:p>
                      <a:pPr algn="ctr"/>
                      <a:r>
                        <a:rPr lang="lv-LV" sz="1200" b="1" dirty="0" smtClean="0"/>
                        <a:t>00</a:t>
                      </a:r>
                      <a:endParaRPr lang="lv-LV" sz="1200" b="1" dirty="0"/>
                    </a:p>
                  </a:txBody>
                  <a:tcPr marT="48726" marB="48726"/>
                </a:tc>
                <a:tc>
                  <a:txBody>
                    <a:bodyPr/>
                    <a:lstStyle/>
                    <a:p>
                      <a:pPr algn="ctr"/>
                      <a:r>
                        <a:rPr lang="lv-LV" sz="1200" b="1" dirty="0" smtClean="0"/>
                        <a:t>0</a:t>
                      </a:r>
                      <a:endParaRPr lang="lv-LV" sz="1200" b="1" dirty="0"/>
                    </a:p>
                  </a:txBody>
                  <a:tcPr marT="48726" marB="48726"/>
                </a:tc>
              </a:tr>
              <a:tr h="280173">
                <a:tc>
                  <a:txBody>
                    <a:bodyPr/>
                    <a:lstStyle/>
                    <a:p>
                      <a:pPr algn="ctr"/>
                      <a:r>
                        <a:rPr lang="lv-LV" sz="1200" b="1" dirty="0" smtClean="0"/>
                        <a:t>01</a:t>
                      </a:r>
                      <a:endParaRPr lang="lv-LV" sz="1200" b="1" dirty="0"/>
                    </a:p>
                  </a:txBody>
                  <a:tcPr marT="48726" marB="48726"/>
                </a:tc>
                <a:tc>
                  <a:txBody>
                    <a:bodyPr/>
                    <a:lstStyle/>
                    <a:p>
                      <a:pPr algn="ctr"/>
                      <a:r>
                        <a:rPr lang="lv-LV" sz="1200" b="1" dirty="0" smtClean="0"/>
                        <a:t>0</a:t>
                      </a:r>
                      <a:endParaRPr lang="lv-LV" sz="1200" b="1" dirty="0"/>
                    </a:p>
                  </a:txBody>
                  <a:tcPr marT="48726" marB="48726"/>
                </a:tc>
              </a:tr>
              <a:tr h="280173">
                <a:tc>
                  <a:txBody>
                    <a:bodyPr/>
                    <a:lstStyle/>
                    <a:p>
                      <a:pPr algn="ctr"/>
                      <a:r>
                        <a:rPr lang="lv-LV" sz="1200" b="1" dirty="0" smtClean="0"/>
                        <a:t>10</a:t>
                      </a:r>
                      <a:endParaRPr lang="lv-LV" sz="1200" b="1" dirty="0"/>
                    </a:p>
                  </a:txBody>
                  <a:tcPr marT="48726" marB="48726"/>
                </a:tc>
                <a:tc>
                  <a:txBody>
                    <a:bodyPr/>
                    <a:lstStyle/>
                    <a:p>
                      <a:pPr algn="ctr"/>
                      <a:r>
                        <a:rPr lang="lv-LV" sz="1200" b="1" dirty="0" smtClean="0"/>
                        <a:t>0</a:t>
                      </a:r>
                      <a:endParaRPr lang="lv-LV" sz="1200" b="1" dirty="0"/>
                    </a:p>
                  </a:txBody>
                  <a:tcPr marT="48726" marB="48726"/>
                </a:tc>
              </a:tr>
              <a:tr h="280173">
                <a:tc>
                  <a:txBody>
                    <a:bodyPr/>
                    <a:lstStyle/>
                    <a:p>
                      <a:pPr algn="ctr"/>
                      <a:r>
                        <a:rPr lang="lv-LV" sz="1200" b="1" dirty="0" smtClean="0"/>
                        <a:t>11</a:t>
                      </a:r>
                      <a:endParaRPr lang="lv-LV" sz="1200" b="1" dirty="0"/>
                    </a:p>
                  </a:txBody>
                  <a:tcPr marT="48726" marB="48726"/>
                </a:tc>
                <a:tc>
                  <a:txBody>
                    <a:bodyPr/>
                    <a:lstStyle/>
                    <a:p>
                      <a:pPr algn="ctr"/>
                      <a:r>
                        <a:rPr lang="lv-LV" sz="1200" b="1" dirty="0" smtClean="0"/>
                        <a:t>1</a:t>
                      </a:r>
                      <a:endParaRPr lang="lv-LV" sz="1200" b="1" dirty="0"/>
                    </a:p>
                  </a:txBody>
                  <a:tcPr marT="48726" marB="48726"/>
                </a:tc>
              </a:tr>
            </a:tbl>
          </a:graphicData>
        </a:graphic>
      </p:graphicFrame>
      <p:cxnSp>
        <p:nvCxnSpPr>
          <p:cNvPr id="23" name="Straight Arrow Connector 22"/>
          <p:cNvCxnSpPr/>
          <p:nvPr/>
        </p:nvCxnSpPr>
        <p:spPr>
          <a:xfrm>
            <a:off x="6505534" y="4279612"/>
            <a:ext cx="598996" cy="762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8" name="Title 1"/>
          <p:cNvSpPr txBox="1">
            <a:spLocks/>
          </p:cNvSpPr>
          <p:nvPr/>
        </p:nvSpPr>
        <p:spPr bwMode="auto">
          <a:xfrm>
            <a:off x="1532644" y="128885"/>
            <a:ext cx="3039356"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rtl="0" eaLnBrk="0" fontAlgn="base" hangingPunct="0">
              <a:lnSpc>
                <a:spcPct val="80000"/>
              </a:lnSpc>
              <a:spcBef>
                <a:spcPct val="0"/>
              </a:spcBef>
              <a:spcAft>
                <a:spcPct val="0"/>
              </a:spcAft>
              <a:defRPr sz="4400" b="1">
                <a:solidFill>
                  <a:srgbClr val="0070C0"/>
                </a:solidFill>
                <a:latin typeface="+mj-lt"/>
                <a:ea typeface="+mj-ea"/>
                <a:cs typeface="+mj-cs"/>
              </a:defRPr>
            </a:lvl1pPr>
            <a:lvl2pPr algn="r" rtl="0" eaLnBrk="0" fontAlgn="base" hangingPunct="0">
              <a:lnSpc>
                <a:spcPct val="80000"/>
              </a:lnSpc>
              <a:spcBef>
                <a:spcPct val="0"/>
              </a:spcBef>
              <a:spcAft>
                <a:spcPct val="0"/>
              </a:spcAft>
              <a:defRPr sz="4400" b="1">
                <a:solidFill>
                  <a:schemeClr val="bg1"/>
                </a:solidFill>
                <a:latin typeface="Garamond" pitchFamily="18" charset="0"/>
              </a:defRPr>
            </a:lvl2pPr>
            <a:lvl3pPr algn="r" rtl="0" eaLnBrk="0" fontAlgn="base" hangingPunct="0">
              <a:lnSpc>
                <a:spcPct val="80000"/>
              </a:lnSpc>
              <a:spcBef>
                <a:spcPct val="0"/>
              </a:spcBef>
              <a:spcAft>
                <a:spcPct val="0"/>
              </a:spcAft>
              <a:defRPr sz="4400" b="1">
                <a:solidFill>
                  <a:schemeClr val="bg1"/>
                </a:solidFill>
                <a:latin typeface="Garamond" pitchFamily="18" charset="0"/>
              </a:defRPr>
            </a:lvl3pPr>
            <a:lvl4pPr algn="r" rtl="0" eaLnBrk="0" fontAlgn="base" hangingPunct="0">
              <a:lnSpc>
                <a:spcPct val="80000"/>
              </a:lnSpc>
              <a:spcBef>
                <a:spcPct val="0"/>
              </a:spcBef>
              <a:spcAft>
                <a:spcPct val="0"/>
              </a:spcAft>
              <a:defRPr sz="4400" b="1">
                <a:solidFill>
                  <a:schemeClr val="bg1"/>
                </a:solidFill>
                <a:latin typeface="Garamond" pitchFamily="18" charset="0"/>
              </a:defRPr>
            </a:lvl4pPr>
            <a:lvl5pPr algn="r" rtl="0" eaLnBrk="0" fontAlgn="base" hangingPunct="0">
              <a:lnSpc>
                <a:spcPct val="80000"/>
              </a:lnSpc>
              <a:spcBef>
                <a:spcPct val="0"/>
              </a:spcBef>
              <a:spcAft>
                <a:spcPct val="0"/>
              </a:spcAft>
              <a:defRPr sz="4400" b="1">
                <a:solidFill>
                  <a:schemeClr val="bg1"/>
                </a:solidFill>
                <a:latin typeface="Garamond" pitchFamily="18" charset="0"/>
              </a:defRPr>
            </a:lvl5pPr>
            <a:lvl6pPr marL="457200" algn="r" rtl="0" fontAlgn="base">
              <a:lnSpc>
                <a:spcPct val="80000"/>
              </a:lnSpc>
              <a:spcBef>
                <a:spcPct val="0"/>
              </a:spcBef>
              <a:spcAft>
                <a:spcPct val="0"/>
              </a:spcAft>
              <a:defRPr sz="4400" b="1">
                <a:solidFill>
                  <a:schemeClr val="bg1"/>
                </a:solidFill>
                <a:latin typeface="Garamond" pitchFamily="18" charset="0"/>
              </a:defRPr>
            </a:lvl6pPr>
            <a:lvl7pPr marL="914400" algn="r" rtl="0" fontAlgn="base">
              <a:lnSpc>
                <a:spcPct val="80000"/>
              </a:lnSpc>
              <a:spcBef>
                <a:spcPct val="0"/>
              </a:spcBef>
              <a:spcAft>
                <a:spcPct val="0"/>
              </a:spcAft>
              <a:defRPr sz="4400" b="1">
                <a:solidFill>
                  <a:schemeClr val="bg1"/>
                </a:solidFill>
                <a:latin typeface="Garamond" pitchFamily="18" charset="0"/>
              </a:defRPr>
            </a:lvl7pPr>
            <a:lvl8pPr marL="1371600" algn="r" rtl="0" fontAlgn="base">
              <a:lnSpc>
                <a:spcPct val="80000"/>
              </a:lnSpc>
              <a:spcBef>
                <a:spcPct val="0"/>
              </a:spcBef>
              <a:spcAft>
                <a:spcPct val="0"/>
              </a:spcAft>
              <a:defRPr sz="4400" b="1">
                <a:solidFill>
                  <a:schemeClr val="bg1"/>
                </a:solidFill>
                <a:latin typeface="Garamond" pitchFamily="18" charset="0"/>
              </a:defRPr>
            </a:lvl8pPr>
            <a:lvl9pPr marL="1828800" algn="r" rtl="0" fontAlgn="base">
              <a:lnSpc>
                <a:spcPct val="80000"/>
              </a:lnSpc>
              <a:spcBef>
                <a:spcPct val="0"/>
              </a:spcBef>
              <a:spcAft>
                <a:spcPct val="0"/>
              </a:spcAft>
              <a:defRPr sz="4400" b="1">
                <a:solidFill>
                  <a:schemeClr val="bg1"/>
                </a:solidFill>
                <a:latin typeface="Garamond" pitchFamily="18" charset="0"/>
              </a:defRPr>
            </a:lvl9pPr>
          </a:lstStyle>
          <a:p>
            <a:pPr algn="ctr" eaLnBrk="1" hangingPunct="1"/>
            <a:r>
              <a:rPr lang="en-US" sz="2000" dirty="0" smtClean="0">
                <a:solidFill>
                  <a:srgbClr val="D5A211"/>
                </a:solidFill>
              </a:rPr>
              <a:t>Games with worst case </a:t>
            </a:r>
            <a:r>
              <a:rPr lang="lv-LV" sz="2000" dirty="0" smtClean="0">
                <a:solidFill>
                  <a:srgbClr val="D5A211"/>
                </a:solidFill>
              </a:rPr>
              <a:t>equal to</a:t>
            </a:r>
            <a:r>
              <a:rPr lang="en-US" sz="2000" dirty="0" smtClean="0">
                <a:solidFill>
                  <a:srgbClr val="D5A211"/>
                </a:solidFill>
              </a:rPr>
              <a:t> average case</a:t>
            </a:r>
            <a:endParaRPr lang="lv-LV" sz="2000" dirty="0" smtClean="0">
              <a:solidFill>
                <a:srgbClr val="D5A211"/>
              </a:solidFill>
            </a:endParaRPr>
          </a:p>
        </p:txBody>
      </p:sp>
      <mc:AlternateContent xmlns:mc="http://schemas.openxmlformats.org/markup-compatibility/2006">
        <mc:Choice xmlns:a14="http://schemas.microsoft.com/office/drawing/2010/main" Requires="a14">
          <p:sp>
            <p:nvSpPr>
              <p:cNvPr id="7" name="Rectangle 6"/>
              <p:cNvSpPr/>
              <p:nvPr/>
            </p:nvSpPr>
            <p:spPr>
              <a:xfrm>
                <a:off x="7367863" y="5310609"/>
                <a:ext cx="1089209" cy="369332"/>
              </a:xfrm>
              <a:prstGeom prst="rect">
                <a:avLst/>
              </a:prstGeom>
            </p:spPr>
            <p:txBody>
              <a:bodyPr wrap="none">
                <a:spAutoFit/>
              </a:bodyPr>
              <a:lstStyle/>
              <a:p>
                <a14:m>
                  <m:oMath xmlns:m="http://schemas.openxmlformats.org/officeDocument/2006/math">
                    <m:sSub>
                      <m:sSubPr>
                        <m:ctrlPr>
                          <a:rPr lang="lv-LV" i="1" smtClean="0">
                            <a:latin typeface="Cambria Math"/>
                            <a:ea typeface="Cambria Math"/>
                          </a:rPr>
                        </m:ctrlPr>
                      </m:sSubPr>
                      <m:e>
                        <m:r>
                          <a:rPr lang="lv-LV" b="0" i="1" smtClean="0">
                            <a:latin typeface="Cambria Math"/>
                            <a:ea typeface="Cambria Math"/>
                          </a:rPr>
                          <m:t>:</m:t>
                        </m:r>
                        <m:r>
                          <m:rPr>
                            <m:sty m:val="p"/>
                          </m:rPr>
                          <a:rPr lang="el-GR" i="1">
                            <a:latin typeface="Cambria Math"/>
                            <a:ea typeface="Cambria Math"/>
                          </a:rPr>
                          <m:t>ω</m:t>
                        </m:r>
                      </m:e>
                      <m:sub>
                        <m:r>
                          <a:rPr lang="lv-LV" i="1">
                            <a:latin typeface="Cambria Math"/>
                            <a:ea typeface="Cambria Math"/>
                          </a:rPr>
                          <m:t>𝑐</m:t>
                        </m:r>
                      </m:sub>
                    </m:sSub>
                    <m:r>
                      <a:rPr lang="lv-LV" i="1">
                        <a:latin typeface="Cambria Math"/>
                        <a:ea typeface="Cambria Math"/>
                      </a:rPr>
                      <m:t>=</m:t>
                    </m:r>
                  </m:oMath>
                </a14:m>
                <a:r>
                  <a:rPr lang="lv-LV" dirty="0" smtClean="0"/>
                  <a:t>0.5</a:t>
                </a:r>
                <a:endParaRPr lang="lv-LV" dirty="0"/>
              </a:p>
            </p:txBody>
          </p:sp>
        </mc:Choice>
        <mc:Fallback>
          <p:sp>
            <p:nvSpPr>
              <p:cNvPr id="7" name="Rectangle 6"/>
              <p:cNvSpPr>
                <a:spLocks noRot="1" noChangeAspect="1" noMove="1" noResize="1" noEditPoints="1" noAdjustHandles="1" noChangeArrowheads="1" noChangeShapeType="1" noTextEdit="1"/>
              </p:cNvSpPr>
              <p:nvPr/>
            </p:nvSpPr>
            <p:spPr>
              <a:xfrm>
                <a:off x="7367863" y="5310609"/>
                <a:ext cx="1089209" cy="369332"/>
              </a:xfrm>
              <a:prstGeom prst="rect">
                <a:avLst/>
              </a:prstGeom>
              <a:blipFill rotWithShape="1">
                <a:blip r:embed="rId3"/>
                <a:stretch>
                  <a:fillRect t="-8197" r="-4494" b="-24590"/>
                </a:stretch>
              </a:blipFill>
            </p:spPr>
            <p:txBody>
              <a:bodyPr/>
              <a:lstStyle/>
              <a:p>
                <a:r>
                  <a:rPr lang="lv-LV">
                    <a:noFill/>
                  </a:rPr>
                  <a:t> </a:t>
                </a:r>
              </a:p>
            </p:txBody>
          </p:sp>
        </mc:Fallback>
      </mc:AlternateContent>
      <mc:AlternateContent xmlns:mc="http://schemas.openxmlformats.org/markup-compatibility/2006">
        <mc:Choice xmlns:a14="http://schemas.microsoft.com/office/drawing/2010/main" Requires="a14">
          <p:sp>
            <p:nvSpPr>
              <p:cNvPr id="9" name="Rectangle 8"/>
              <p:cNvSpPr/>
              <p:nvPr/>
            </p:nvSpPr>
            <p:spPr>
              <a:xfrm>
                <a:off x="7308304" y="5582107"/>
                <a:ext cx="1192442" cy="664606"/>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sSub>
                        <m:sSubPr>
                          <m:ctrlPr>
                            <a:rPr lang="lv-LV" i="1" smtClean="0">
                              <a:latin typeface="Cambria Math"/>
                              <a:ea typeface="Cambria Math"/>
                            </a:rPr>
                          </m:ctrlPr>
                        </m:sSubPr>
                        <m:e>
                          <m:r>
                            <a:rPr lang="lv-LV" b="0" i="1" smtClean="0">
                              <a:latin typeface="Cambria Math"/>
                              <a:ea typeface="Cambria Math"/>
                            </a:rPr>
                            <m:t>:</m:t>
                          </m:r>
                          <m:r>
                            <m:rPr>
                              <m:sty m:val="p"/>
                            </m:rPr>
                            <a:rPr lang="el-GR" i="1">
                              <a:latin typeface="Cambria Math"/>
                              <a:ea typeface="Cambria Math"/>
                            </a:rPr>
                            <m:t>ω</m:t>
                          </m:r>
                        </m:e>
                        <m:sub>
                          <m:r>
                            <a:rPr lang="lv-LV" i="1">
                              <a:latin typeface="Cambria Math"/>
                              <a:ea typeface="Cambria Math"/>
                            </a:rPr>
                            <m:t>𝑞</m:t>
                          </m:r>
                        </m:sub>
                      </m:sSub>
                      <m:r>
                        <a:rPr lang="lv-LV" i="1">
                          <a:latin typeface="Cambria Math"/>
                          <a:ea typeface="Cambria Math"/>
                        </a:rPr>
                        <m:t>=</m:t>
                      </m:r>
                      <m:f>
                        <m:fPr>
                          <m:ctrlPr>
                            <a:rPr lang="lv-LV" i="1">
                              <a:latin typeface="Cambria Math"/>
                            </a:rPr>
                          </m:ctrlPr>
                        </m:fPr>
                        <m:num>
                          <m:r>
                            <a:rPr lang="lv-LV" b="0" i="1" smtClean="0">
                              <a:latin typeface="Cambria Math"/>
                            </a:rPr>
                            <m:t>1</m:t>
                          </m:r>
                        </m:num>
                        <m:den>
                          <m:rad>
                            <m:radPr>
                              <m:degHide m:val="on"/>
                              <m:ctrlPr>
                                <a:rPr lang="lv-LV" i="1" smtClean="0">
                                  <a:latin typeface="Cambria Math"/>
                                </a:rPr>
                              </m:ctrlPr>
                            </m:radPr>
                            <m:deg/>
                            <m:e>
                              <m:r>
                                <a:rPr lang="lv-LV" b="0" i="1" smtClean="0">
                                  <a:latin typeface="Cambria Math"/>
                                </a:rPr>
                                <m:t>2</m:t>
                              </m:r>
                            </m:e>
                          </m:rad>
                        </m:den>
                      </m:f>
                    </m:oMath>
                  </m:oMathPara>
                </a14:m>
                <a:endParaRPr lang="lv-LV" dirty="0"/>
              </a:p>
            </p:txBody>
          </p:sp>
        </mc:Choice>
        <mc:Fallback>
          <p:sp>
            <p:nvSpPr>
              <p:cNvPr id="9" name="Rectangle 8"/>
              <p:cNvSpPr>
                <a:spLocks noRot="1" noChangeAspect="1" noMove="1" noResize="1" noEditPoints="1" noAdjustHandles="1" noChangeArrowheads="1" noChangeShapeType="1" noTextEdit="1"/>
              </p:cNvSpPr>
              <p:nvPr/>
            </p:nvSpPr>
            <p:spPr>
              <a:xfrm>
                <a:off x="7308304" y="5582107"/>
                <a:ext cx="1192442" cy="664606"/>
              </a:xfrm>
              <a:prstGeom prst="rect">
                <a:avLst/>
              </a:prstGeom>
              <a:blipFill rotWithShape="1">
                <a:blip r:embed="rId4"/>
                <a:stretch>
                  <a:fillRect/>
                </a:stretch>
              </a:blipFill>
            </p:spPr>
            <p:txBody>
              <a:bodyPr/>
              <a:lstStyle/>
              <a:p>
                <a:r>
                  <a:rPr lang="lv-LV">
                    <a:noFill/>
                  </a:rPr>
                  <a:t> </a:t>
                </a:r>
              </a:p>
            </p:txBody>
          </p:sp>
        </mc:Fallback>
      </mc:AlternateContent>
    </p:spTree>
    <p:extLst>
      <p:ext uri="{BB962C8B-B14F-4D97-AF65-F5344CB8AC3E}">
        <p14:creationId xmlns:p14="http://schemas.microsoft.com/office/powerpoint/2010/main" val="254787753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par>
                          <p:cTn id="31" fill="hold">
                            <p:stCondLst>
                              <p:cond delay="0"/>
                            </p:stCondLst>
                            <p:childTnLst>
                              <p:par>
                                <p:cTn id="32" presetID="1" presetClass="entr" presetSubtype="0" fill="hold" grpId="0" nodeType="afterEffect">
                                  <p:stCondLst>
                                    <p:cond delay="0"/>
                                  </p:stCondLst>
                                  <p:childTnLst>
                                    <p:set>
                                      <p:cBhvr>
                                        <p:cTn id="33"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CHSH game</a:t>
            </a:r>
            <a:r>
              <a:rPr lang="lv-LV" dirty="0" smtClean="0"/>
              <a:t>:</a:t>
            </a:r>
            <a:br>
              <a:rPr lang="lv-LV" dirty="0" smtClean="0"/>
            </a:br>
            <a:r>
              <a:rPr lang="lv-LV" dirty="0" smtClean="0"/>
              <a:t>worst-case</a:t>
            </a:r>
            <a:endParaRPr lang="en-US" dirty="0"/>
          </a:p>
        </p:txBody>
      </p:sp>
      <p:sp>
        <p:nvSpPr>
          <p:cNvPr id="10" name="Content Placeholder 9"/>
          <p:cNvSpPr>
            <a:spLocks noGrp="1"/>
          </p:cNvSpPr>
          <p:nvPr>
            <p:ph idx="1"/>
          </p:nvPr>
        </p:nvSpPr>
        <p:spPr>
          <a:xfrm>
            <a:off x="251520" y="1422177"/>
            <a:ext cx="8568952" cy="5472608"/>
          </a:xfrm>
        </p:spPr>
        <p:txBody>
          <a:bodyPr>
            <a:normAutofit/>
          </a:bodyPr>
          <a:lstStyle/>
          <a:p>
            <a:r>
              <a:rPr lang="lv-LV" sz="2000" b="1" dirty="0" smtClean="0">
                <a:latin typeface="+mj-lt"/>
              </a:rPr>
              <a:t>Average-case:</a:t>
            </a:r>
          </a:p>
          <a:p>
            <a:endParaRPr lang="lv-LV" sz="2000" b="1" dirty="0">
              <a:latin typeface="+mj-lt"/>
            </a:endParaRPr>
          </a:p>
          <a:p>
            <a:endParaRPr lang="lv-LV" sz="2000" b="1" dirty="0" smtClean="0">
              <a:latin typeface="+mj-lt"/>
            </a:endParaRPr>
          </a:p>
          <a:p>
            <a:endParaRPr lang="lv-LV" sz="2000" b="1" dirty="0">
              <a:latin typeface="+mj-lt"/>
            </a:endParaRPr>
          </a:p>
          <a:p>
            <a:endParaRPr lang="lv-LV" sz="2800" b="1" dirty="0" smtClean="0">
              <a:latin typeface="+mj-lt"/>
            </a:endParaRPr>
          </a:p>
          <a:p>
            <a:r>
              <a:rPr lang="lv-LV" sz="2000" b="1" dirty="0" smtClean="0">
                <a:latin typeface="+mj-lt"/>
              </a:rPr>
              <a:t>Worst-case:</a:t>
            </a:r>
            <a:endParaRPr lang="en-US" sz="1800" dirty="0" smtClean="0">
              <a:latin typeface="+mj-lt"/>
            </a:endParaRPr>
          </a:p>
          <a:p>
            <a:endParaRPr lang="en-US" sz="2000" dirty="0" smtClean="0">
              <a:latin typeface="+mj-lt"/>
            </a:endParaRPr>
          </a:p>
          <a:p>
            <a:endParaRPr lang="en-US" sz="2000" dirty="0" smtClean="0">
              <a:latin typeface="+mj-lt"/>
            </a:endParaRPr>
          </a:p>
          <a:p>
            <a:endParaRPr lang="lv-LV" dirty="0" smtClean="0">
              <a:latin typeface="+mj-lt"/>
            </a:endParaRPr>
          </a:p>
          <a:p>
            <a:endParaRPr lang="lv-LV" sz="2000" dirty="0" smtClean="0">
              <a:latin typeface="+mj-lt"/>
            </a:endParaRPr>
          </a:p>
          <a:p>
            <a:r>
              <a:rPr lang="lv-LV" sz="2000" dirty="0" smtClean="0">
                <a:latin typeface="+mj-lt"/>
              </a:rPr>
              <a:t>                   In quantum case the same result is achieved on every input.</a:t>
            </a:r>
            <a:endParaRPr lang="lv-LV" sz="2000" dirty="0">
              <a:latin typeface="+mj-lt"/>
            </a:endParaRPr>
          </a:p>
          <a:p>
            <a:r>
              <a:rPr lang="lv-LV" sz="2000" dirty="0" smtClean="0">
                <a:latin typeface="+mj-lt"/>
              </a:rPr>
              <a:t>                   This leads to worst-case game values:</a:t>
            </a:r>
            <a:endParaRPr lang="en-US" sz="2000" dirty="0">
              <a:latin typeface="+mj-lt"/>
            </a:endParaRPr>
          </a:p>
        </p:txBody>
      </p:sp>
      <p:graphicFrame>
        <p:nvGraphicFramePr>
          <p:cNvPr id="6" name="Table 5"/>
          <p:cNvGraphicFramePr>
            <a:graphicFrameLocks noGrp="1"/>
          </p:cNvGraphicFramePr>
          <p:nvPr>
            <p:extLst>
              <p:ext uri="{D42A27DB-BD31-4B8C-83A1-F6EECF244321}">
                <p14:modId xmlns:p14="http://schemas.microsoft.com/office/powerpoint/2010/main" val="2786828957"/>
              </p:ext>
            </p:extLst>
          </p:nvPr>
        </p:nvGraphicFramePr>
        <p:xfrm>
          <a:off x="2339752" y="1422177"/>
          <a:ext cx="4429155" cy="1870244"/>
        </p:xfrm>
        <a:graphic>
          <a:graphicData uri="http://schemas.openxmlformats.org/drawingml/2006/table">
            <a:tbl>
              <a:tblPr firstRow="1">
                <a:tableStyleId>{9D7B26C5-4107-4FEC-AEDC-1716B250A1EF}</a:tableStyleId>
              </a:tblPr>
              <a:tblGrid>
                <a:gridCol w="786387"/>
                <a:gridCol w="985275"/>
                <a:gridCol w="885831"/>
                <a:gridCol w="885831"/>
                <a:gridCol w="885831"/>
              </a:tblGrid>
              <a:tr h="552224">
                <a:tc>
                  <a:txBody>
                    <a:bodyPr/>
                    <a:lstStyle/>
                    <a:p>
                      <a:pPr algn="ctr"/>
                      <a:r>
                        <a:rPr lang="lv-LV" sz="2100" dirty="0" smtClean="0"/>
                        <a:t>x</a:t>
                      </a:r>
                      <a:r>
                        <a:rPr lang="lv-LV" sz="2100" baseline="-25000" dirty="0" smtClean="0"/>
                        <a:t>1</a:t>
                      </a:r>
                      <a:r>
                        <a:rPr lang="lv-LV" sz="2100" dirty="0" smtClean="0"/>
                        <a:t> x</a:t>
                      </a:r>
                      <a:r>
                        <a:rPr lang="lv-LV" sz="2100" baseline="-25000" dirty="0" smtClean="0"/>
                        <a:t>2</a:t>
                      </a:r>
                      <a:endParaRPr lang="lv-LV" sz="2100" baseline="-25000"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lv-LV" sz="1500" dirty="0" err="1" smtClean="0"/>
                        <a:t>Correct</a:t>
                      </a:r>
                      <a:r>
                        <a:rPr lang="lv-LV" sz="1500" dirty="0" smtClean="0"/>
                        <a:t> </a:t>
                      </a:r>
                      <a:r>
                        <a:rPr lang="lv-LV" sz="1500" dirty="0" err="1" smtClean="0"/>
                        <a:t>Answer</a:t>
                      </a:r>
                      <a:endParaRPr lang="lv-LV" sz="1500"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lv-LV" sz="2100" baseline="0" dirty="0" smtClean="0"/>
                        <a:t>a</a:t>
                      </a:r>
                      <a:r>
                        <a:rPr lang="lv-LV" sz="2100" baseline="-25000" dirty="0" smtClean="0"/>
                        <a:t>1</a:t>
                      </a:r>
                      <a:r>
                        <a:rPr lang="lv-LV" sz="2100" baseline="0" dirty="0" smtClean="0"/>
                        <a:t> a</a:t>
                      </a:r>
                      <a:r>
                        <a:rPr lang="lv-LV" sz="2100" baseline="-25000" dirty="0" smtClean="0"/>
                        <a:t>2</a:t>
                      </a:r>
                      <a:endParaRPr lang="lv-LV" sz="2100" baseline="-25000"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lv-LV" sz="2100" baseline="0" dirty="0" smtClean="0"/>
                        <a:t>a</a:t>
                      </a:r>
                      <a:r>
                        <a:rPr lang="lv-LV" sz="2100" baseline="-25000" dirty="0" smtClean="0"/>
                        <a:t>1</a:t>
                      </a:r>
                      <a:r>
                        <a:rPr lang="lv-LV" sz="2100" dirty="0" smtClean="0">
                          <a:sym typeface="Symbol"/>
                        </a:rPr>
                        <a:t></a:t>
                      </a:r>
                      <a:r>
                        <a:rPr lang="lv-LV" sz="2100" baseline="0" dirty="0" smtClean="0"/>
                        <a:t>a</a:t>
                      </a:r>
                      <a:r>
                        <a:rPr lang="lv-LV" sz="2100" baseline="-25000" dirty="0" smtClean="0"/>
                        <a:t>2</a:t>
                      </a:r>
                      <a:endParaRPr lang="lv-LV" sz="2100"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lv-LV" sz="1500" dirty="0" err="1" smtClean="0"/>
                        <a:t>Satisfy</a:t>
                      </a:r>
                      <a:endParaRPr lang="lv-LV" sz="1500"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328898">
                <a:tc>
                  <a:txBody>
                    <a:bodyPr/>
                    <a:lstStyle/>
                    <a:p>
                      <a:pPr algn="ctr"/>
                      <a:r>
                        <a:rPr lang="lv-LV" sz="1500" b="1" dirty="0" smtClean="0"/>
                        <a:t>00</a:t>
                      </a:r>
                      <a:endParaRPr lang="lv-LV" sz="1500" b="1"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0</a:t>
                      </a:r>
                      <a:endParaRPr lang="lv-LV" sz="1500" b="1"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0</a:t>
                      </a:r>
                      <a:r>
                        <a:rPr lang="lv-LV" sz="1500" b="1" baseline="0" dirty="0" smtClean="0"/>
                        <a:t> 0 </a:t>
                      </a:r>
                      <a:endParaRPr lang="lv-LV" sz="1500" b="1"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0</a:t>
                      </a:r>
                      <a:endParaRPr lang="lv-LV" sz="1500" b="1"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a:t>
                      </a:r>
                      <a:endParaRPr lang="lv-LV" sz="1500" b="1"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FF66"/>
                    </a:solidFill>
                  </a:tcPr>
                </a:tc>
              </a:tr>
              <a:tr h="328898">
                <a:tc>
                  <a:txBody>
                    <a:bodyPr/>
                    <a:lstStyle/>
                    <a:p>
                      <a:pPr algn="ctr"/>
                      <a:r>
                        <a:rPr lang="lv-LV" sz="1500" b="1" dirty="0" smtClean="0"/>
                        <a:t>01</a:t>
                      </a:r>
                      <a:endParaRPr lang="lv-LV" sz="1500" b="1"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0</a:t>
                      </a:r>
                      <a:endParaRPr lang="lv-LV" sz="1500" b="1"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0 0</a:t>
                      </a:r>
                      <a:endParaRPr lang="lv-LV" sz="1500" b="1"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0</a:t>
                      </a:r>
                      <a:endParaRPr lang="lv-LV" sz="1500" b="1"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a:t>
                      </a:r>
                      <a:endParaRPr lang="lv-LV" sz="1500" b="1"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FF66"/>
                    </a:solidFill>
                  </a:tcPr>
                </a:tc>
              </a:tr>
              <a:tr h="328898">
                <a:tc>
                  <a:txBody>
                    <a:bodyPr/>
                    <a:lstStyle/>
                    <a:p>
                      <a:pPr algn="ctr"/>
                      <a:r>
                        <a:rPr lang="lv-LV" sz="1500" b="1" dirty="0" smtClean="0"/>
                        <a:t>10</a:t>
                      </a:r>
                      <a:endParaRPr lang="lv-LV" sz="1500" b="1"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0</a:t>
                      </a:r>
                      <a:endParaRPr lang="lv-LV" sz="1500" b="1"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0 0</a:t>
                      </a:r>
                      <a:endParaRPr lang="lv-LV" sz="1500" b="1"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0</a:t>
                      </a:r>
                      <a:endParaRPr lang="lv-LV" sz="1500" b="1"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a:t>
                      </a:r>
                      <a:endParaRPr lang="lv-LV" sz="1500" b="1"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FF66"/>
                    </a:solidFill>
                  </a:tcPr>
                </a:tc>
              </a:tr>
              <a:tr h="328898">
                <a:tc>
                  <a:txBody>
                    <a:bodyPr/>
                    <a:lstStyle/>
                    <a:p>
                      <a:pPr algn="ctr"/>
                      <a:r>
                        <a:rPr lang="lv-LV" sz="1500" b="1" dirty="0" smtClean="0"/>
                        <a:t>11</a:t>
                      </a:r>
                      <a:endParaRPr lang="lv-LV" sz="1500" b="1"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1</a:t>
                      </a:r>
                      <a:endParaRPr lang="lv-LV" sz="1500" b="1"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0 0</a:t>
                      </a:r>
                      <a:endParaRPr lang="lv-LV" sz="1500" b="1"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0</a:t>
                      </a:r>
                      <a:endParaRPr lang="lv-LV" sz="1500" b="1"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a:t>
                      </a:r>
                      <a:endParaRPr lang="lv-LV" sz="1500" b="1"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2675C"/>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790893612"/>
              </p:ext>
            </p:extLst>
          </p:nvPr>
        </p:nvGraphicFramePr>
        <p:xfrm>
          <a:off x="2339752" y="3481893"/>
          <a:ext cx="6751962" cy="1900724"/>
        </p:xfrm>
        <a:graphic>
          <a:graphicData uri="http://schemas.openxmlformats.org/drawingml/2006/table">
            <a:tbl>
              <a:tblPr firstRow="1">
                <a:tableStyleId>{9D7B26C5-4107-4FEC-AEDC-1716B250A1EF}</a:tableStyleId>
              </a:tblPr>
              <a:tblGrid>
                <a:gridCol w="687591"/>
                <a:gridCol w="880371"/>
                <a:gridCol w="720000"/>
                <a:gridCol w="288000"/>
                <a:gridCol w="288000"/>
                <a:gridCol w="720000"/>
                <a:gridCol w="288000"/>
                <a:gridCol w="288000"/>
                <a:gridCol w="720000"/>
                <a:gridCol w="288000"/>
                <a:gridCol w="288000"/>
                <a:gridCol w="720000"/>
                <a:gridCol w="288000"/>
                <a:gridCol w="288000"/>
              </a:tblGrid>
              <a:tr h="552224">
                <a:tc>
                  <a:txBody>
                    <a:bodyPr/>
                    <a:lstStyle/>
                    <a:p>
                      <a:pPr algn="ctr"/>
                      <a:r>
                        <a:rPr lang="lv-LV" sz="1800" dirty="0" smtClean="0"/>
                        <a:t>x</a:t>
                      </a:r>
                      <a:r>
                        <a:rPr lang="lv-LV" sz="1800" baseline="-25000" dirty="0" smtClean="0"/>
                        <a:t>1</a:t>
                      </a:r>
                      <a:r>
                        <a:rPr lang="lv-LV" sz="1800" dirty="0" smtClean="0"/>
                        <a:t> x</a:t>
                      </a:r>
                      <a:r>
                        <a:rPr lang="lv-LV" sz="1800" baseline="-25000" dirty="0" smtClean="0"/>
                        <a:t>2</a:t>
                      </a:r>
                      <a:endParaRPr lang="lv-LV" sz="1800" baseline="-25000"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lv-LV" sz="1500" dirty="0" err="1" smtClean="0"/>
                        <a:t>Correct</a:t>
                      </a:r>
                      <a:r>
                        <a:rPr lang="lv-LV" sz="1500" dirty="0" smtClean="0"/>
                        <a:t> </a:t>
                      </a:r>
                      <a:r>
                        <a:rPr lang="lv-LV" sz="1500" dirty="0" err="1" smtClean="0"/>
                        <a:t>Answer</a:t>
                      </a:r>
                      <a:endParaRPr lang="lv-LV" sz="1500" dirty="0"/>
                    </a:p>
                  </a:txBody>
                  <a:tcPr marT="48726" marB="48726"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lv-LV" sz="1600" baseline="0" dirty="0" smtClean="0"/>
                        <a:t>a</a:t>
                      </a:r>
                      <a:r>
                        <a:rPr lang="lv-LV" sz="1600" baseline="-25000" dirty="0" smtClean="0"/>
                        <a:t>1</a:t>
                      </a:r>
                      <a:r>
                        <a:rPr lang="lv-LV" sz="1500" dirty="0" smtClean="0"/>
                        <a:t>=0</a:t>
                      </a:r>
                    </a:p>
                    <a:p>
                      <a:pPr algn="ctr"/>
                      <a:r>
                        <a:rPr lang="lv-LV" sz="1600" baseline="0" dirty="0" smtClean="0"/>
                        <a:t>a</a:t>
                      </a:r>
                      <a:r>
                        <a:rPr lang="lv-LV" sz="1600" baseline="-25000" dirty="0" smtClean="0"/>
                        <a:t>2</a:t>
                      </a:r>
                      <a:r>
                        <a:rPr lang="lv-LV" sz="1500" dirty="0" smtClean="0"/>
                        <a:t>=0</a:t>
                      </a:r>
                      <a:endParaRPr lang="lv-LV" sz="1500" dirty="0"/>
                    </a:p>
                  </a:txBody>
                  <a:tcPr marT="48726" marB="48726"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lv-LV" sz="1500" dirty="0" smtClean="0">
                          <a:sym typeface="Symbol"/>
                        </a:rPr>
                        <a:t></a:t>
                      </a:r>
                      <a:endParaRPr lang="lv-LV" sz="1500"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lv-LV" sz="1500" dirty="0"/>
                    </a:p>
                  </a:txBody>
                  <a:tcPr marT="48726" marB="48726"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lv-LV" sz="1600" baseline="0" dirty="0" smtClean="0"/>
                        <a:t>a</a:t>
                      </a:r>
                      <a:r>
                        <a:rPr lang="lv-LV" sz="1600" baseline="-25000" dirty="0" smtClean="0"/>
                        <a:t>1</a:t>
                      </a:r>
                      <a:r>
                        <a:rPr lang="lv-LV" sz="1500" dirty="0" smtClean="0"/>
                        <a:t>=0</a:t>
                      </a:r>
                    </a:p>
                    <a:p>
                      <a:pPr algn="ctr"/>
                      <a:r>
                        <a:rPr lang="lv-LV" sz="1600" baseline="0" dirty="0" smtClean="0"/>
                        <a:t>a</a:t>
                      </a:r>
                      <a:r>
                        <a:rPr lang="lv-LV" sz="1600" baseline="-25000" dirty="0" smtClean="0"/>
                        <a:t>2</a:t>
                      </a:r>
                      <a:r>
                        <a:rPr lang="lv-LV" sz="1500" dirty="0" smtClean="0"/>
                        <a:t>=</a:t>
                      </a:r>
                      <a:r>
                        <a:rPr lang="lv-LV" sz="1600" dirty="0" smtClean="0"/>
                        <a:t>x</a:t>
                      </a:r>
                      <a:r>
                        <a:rPr lang="lv-LV" sz="1600" baseline="-25000" dirty="0" smtClean="0"/>
                        <a:t>2</a:t>
                      </a:r>
                      <a:endParaRPr lang="lv-LV" sz="1500" dirty="0"/>
                    </a:p>
                  </a:txBody>
                  <a:tcPr marT="48726" marB="48726"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lv-LV" sz="1500" dirty="0" smtClean="0">
                          <a:sym typeface="Symbol"/>
                        </a:rPr>
                        <a:t></a:t>
                      </a:r>
                      <a:endParaRPr lang="lv-LV" sz="1500"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lv-LV" sz="1500" dirty="0"/>
                    </a:p>
                  </a:txBody>
                  <a:tcPr marT="48726" marB="48726"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lv-LV" sz="1600" baseline="0" dirty="0" smtClean="0"/>
                        <a:t>a</a:t>
                      </a:r>
                      <a:r>
                        <a:rPr lang="lv-LV" sz="1600" baseline="-25000" dirty="0" smtClean="0"/>
                        <a:t>1</a:t>
                      </a:r>
                      <a:r>
                        <a:rPr lang="lv-LV" sz="1500" dirty="0" smtClean="0"/>
                        <a:t>=</a:t>
                      </a:r>
                      <a:r>
                        <a:rPr lang="lv-LV" sz="1600" dirty="0" smtClean="0"/>
                        <a:t>x</a:t>
                      </a:r>
                      <a:r>
                        <a:rPr lang="lv-LV" sz="1600" baseline="-25000" dirty="0" smtClean="0"/>
                        <a:t>1</a:t>
                      </a:r>
                      <a:endParaRPr lang="lv-LV" sz="1500" dirty="0" smtClean="0"/>
                    </a:p>
                    <a:p>
                      <a:pPr algn="ctr"/>
                      <a:r>
                        <a:rPr lang="lv-LV" sz="1600" baseline="0" dirty="0" smtClean="0"/>
                        <a:t>a</a:t>
                      </a:r>
                      <a:r>
                        <a:rPr lang="lv-LV" sz="1600" baseline="-25000" dirty="0" smtClean="0"/>
                        <a:t>2</a:t>
                      </a:r>
                      <a:r>
                        <a:rPr lang="lv-LV" sz="1500" dirty="0" smtClean="0"/>
                        <a:t>=0</a:t>
                      </a:r>
                      <a:endParaRPr lang="lv-LV" sz="1500" dirty="0"/>
                    </a:p>
                  </a:txBody>
                  <a:tcPr marT="48726" marB="48726"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lv-LV" sz="1500" dirty="0" smtClean="0">
                          <a:sym typeface="Symbol"/>
                        </a:rPr>
                        <a:t></a:t>
                      </a:r>
                      <a:endParaRPr lang="lv-LV" sz="1500"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lv-LV" sz="1500" dirty="0"/>
                    </a:p>
                  </a:txBody>
                  <a:tcPr marT="48726" marB="48726"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lv-LV" sz="1600" baseline="0" dirty="0" smtClean="0"/>
                        <a:t>a</a:t>
                      </a:r>
                      <a:r>
                        <a:rPr lang="lv-LV" sz="1600" baseline="-25000" dirty="0" smtClean="0"/>
                        <a:t>1</a:t>
                      </a:r>
                      <a:r>
                        <a:rPr lang="lv-LV" sz="1500" dirty="0" smtClean="0"/>
                        <a:t>=</a:t>
                      </a:r>
                      <a:r>
                        <a:rPr lang="lv-LV" sz="1600" dirty="0" smtClean="0"/>
                        <a:t>x</a:t>
                      </a:r>
                      <a:r>
                        <a:rPr lang="lv-LV" sz="1600" baseline="-25000" dirty="0" smtClean="0"/>
                        <a:t>1</a:t>
                      </a:r>
                      <a:endParaRPr lang="lv-LV" sz="1500" dirty="0" smtClean="0"/>
                    </a:p>
                    <a:p>
                      <a:pPr algn="ctr"/>
                      <a:r>
                        <a:rPr lang="lv-LV" sz="1200" baseline="0" dirty="0" smtClean="0"/>
                        <a:t>a</a:t>
                      </a:r>
                      <a:r>
                        <a:rPr lang="lv-LV" sz="1200" baseline="-25000" dirty="0" smtClean="0"/>
                        <a:t>2</a:t>
                      </a:r>
                      <a:r>
                        <a:rPr lang="lv-LV" sz="1200" dirty="0" smtClean="0"/>
                        <a:t>=! x</a:t>
                      </a:r>
                      <a:r>
                        <a:rPr lang="lv-LV" sz="1200" baseline="-25000" dirty="0" smtClean="0"/>
                        <a:t>2</a:t>
                      </a:r>
                      <a:endParaRPr lang="lv-LV" sz="1200" dirty="0"/>
                    </a:p>
                  </a:txBody>
                  <a:tcPr marT="48726" marB="48726"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r>
                        <a:rPr lang="lv-LV" sz="1500" dirty="0" smtClean="0">
                          <a:sym typeface="Symbol"/>
                        </a:rPr>
                        <a:t></a:t>
                      </a:r>
                      <a:endParaRPr lang="lv-LV" sz="1500"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pPr algn="ctr"/>
                      <a:endParaRPr lang="lv-LV" sz="1500"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328898">
                <a:tc>
                  <a:txBody>
                    <a:bodyPr/>
                    <a:lstStyle/>
                    <a:p>
                      <a:pPr algn="ctr"/>
                      <a:r>
                        <a:rPr lang="lv-LV" sz="1500" b="1" dirty="0" smtClean="0"/>
                        <a:t>0 0</a:t>
                      </a:r>
                      <a:endParaRPr lang="lv-LV" sz="1500" b="1"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0</a:t>
                      </a:r>
                      <a:endParaRPr lang="lv-LV" sz="1500" b="1" dirty="0"/>
                    </a:p>
                  </a:txBody>
                  <a:tcPr marT="48726" marB="48726"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0</a:t>
                      </a:r>
                      <a:r>
                        <a:rPr lang="lv-LV" sz="1500" b="1" baseline="0" dirty="0" smtClean="0"/>
                        <a:t> 0 </a:t>
                      </a:r>
                      <a:endParaRPr lang="lv-LV" sz="1500" b="1" dirty="0"/>
                    </a:p>
                  </a:txBody>
                  <a:tcPr marT="48726" marB="48726"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0</a:t>
                      </a:r>
                      <a:endParaRPr lang="lv-LV" sz="1500" b="1"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a:t>
                      </a:r>
                      <a:endParaRPr lang="lv-LV" sz="1500" b="1" dirty="0"/>
                    </a:p>
                  </a:txBody>
                  <a:tcPr marT="48726" marB="48726"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FF66"/>
                    </a:solidFill>
                  </a:tcPr>
                </a:tc>
                <a:tc>
                  <a:txBody>
                    <a:bodyPr/>
                    <a:lstStyle/>
                    <a:p>
                      <a:pPr algn="ctr"/>
                      <a:r>
                        <a:rPr lang="lv-LV" sz="1500" b="1" dirty="0" smtClean="0"/>
                        <a:t>0 0</a:t>
                      </a:r>
                      <a:endParaRPr lang="lv-LV" sz="1500" b="1" dirty="0"/>
                    </a:p>
                  </a:txBody>
                  <a:tcPr marT="48726" marB="48726"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0</a:t>
                      </a:r>
                      <a:endParaRPr lang="lv-LV" sz="1500" b="1"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a:t>
                      </a:r>
                      <a:endParaRPr lang="lv-LV" sz="1500" b="1" dirty="0"/>
                    </a:p>
                  </a:txBody>
                  <a:tcPr marT="48726" marB="48726"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FF66"/>
                    </a:solidFill>
                  </a:tcPr>
                </a:tc>
                <a:tc>
                  <a:txBody>
                    <a:bodyPr/>
                    <a:lstStyle/>
                    <a:p>
                      <a:pPr algn="ctr"/>
                      <a:r>
                        <a:rPr lang="lv-LV" sz="1500" b="1" dirty="0" smtClean="0"/>
                        <a:t>0 0</a:t>
                      </a:r>
                      <a:endParaRPr lang="lv-LV" sz="1500" b="1" dirty="0"/>
                    </a:p>
                  </a:txBody>
                  <a:tcPr marT="48726" marB="48726"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0</a:t>
                      </a:r>
                      <a:endParaRPr lang="lv-LV" sz="1500" b="1"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a:t>
                      </a:r>
                      <a:endParaRPr lang="lv-LV" sz="1500" b="1" dirty="0"/>
                    </a:p>
                  </a:txBody>
                  <a:tcPr marT="48726" marB="48726"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FF66"/>
                    </a:solidFill>
                  </a:tcPr>
                </a:tc>
                <a:tc>
                  <a:txBody>
                    <a:bodyPr/>
                    <a:lstStyle/>
                    <a:p>
                      <a:pPr algn="ctr"/>
                      <a:r>
                        <a:rPr lang="lv-LV" sz="1500" b="1" dirty="0" smtClean="0"/>
                        <a:t>0 1</a:t>
                      </a:r>
                      <a:endParaRPr lang="lv-LV" sz="1500" b="1" dirty="0"/>
                    </a:p>
                  </a:txBody>
                  <a:tcPr marT="48726" marB="48726"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1</a:t>
                      </a:r>
                      <a:endParaRPr lang="lv-LV" sz="1500" b="1"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a:t>
                      </a:r>
                      <a:endParaRPr lang="lv-LV" sz="1500" b="1"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2675C"/>
                    </a:solidFill>
                  </a:tcPr>
                </a:tc>
              </a:tr>
              <a:tr h="328898">
                <a:tc>
                  <a:txBody>
                    <a:bodyPr/>
                    <a:lstStyle/>
                    <a:p>
                      <a:pPr algn="ctr"/>
                      <a:r>
                        <a:rPr lang="lv-LV" sz="1500" b="1" dirty="0" smtClean="0"/>
                        <a:t>0 1</a:t>
                      </a:r>
                      <a:endParaRPr lang="lv-LV" sz="1500" b="1"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0</a:t>
                      </a:r>
                      <a:endParaRPr lang="lv-LV" sz="1500" b="1" dirty="0"/>
                    </a:p>
                  </a:txBody>
                  <a:tcPr marT="48726" marB="48726"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0 0</a:t>
                      </a:r>
                      <a:endParaRPr lang="lv-LV" sz="1500" b="1" dirty="0"/>
                    </a:p>
                  </a:txBody>
                  <a:tcPr marT="48726" marB="48726"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0</a:t>
                      </a:r>
                      <a:endParaRPr lang="lv-LV" sz="1500" b="1"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a:t>
                      </a:r>
                      <a:endParaRPr lang="lv-LV" sz="1500" b="1" dirty="0"/>
                    </a:p>
                  </a:txBody>
                  <a:tcPr marT="48726" marB="48726"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FF66"/>
                    </a:solidFill>
                  </a:tcPr>
                </a:tc>
                <a:tc>
                  <a:txBody>
                    <a:bodyPr/>
                    <a:lstStyle/>
                    <a:p>
                      <a:pPr algn="ctr"/>
                      <a:r>
                        <a:rPr lang="lv-LV" sz="1500" b="1" dirty="0" smtClean="0"/>
                        <a:t>0 1</a:t>
                      </a:r>
                      <a:endParaRPr lang="lv-LV" sz="1500" b="1" dirty="0"/>
                    </a:p>
                  </a:txBody>
                  <a:tcPr marT="48726" marB="48726"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1</a:t>
                      </a:r>
                      <a:endParaRPr lang="lv-LV" sz="1500" b="1"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a:t>
                      </a:r>
                      <a:endParaRPr lang="lv-LV" sz="1500" b="1" dirty="0"/>
                    </a:p>
                  </a:txBody>
                  <a:tcPr marT="48726" marB="48726"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2675C"/>
                    </a:solidFill>
                  </a:tcPr>
                </a:tc>
                <a:tc>
                  <a:txBody>
                    <a:bodyPr/>
                    <a:lstStyle/>
                    <a:p>
                      <a:pPr algn="ctr"/>
                      <a:r>
                        <a:rPr lang="lv-LV" sz="1500" b="1" dirty="0" smtClean="0"/>
                        <a:t>0 0</a:t>
                      </a:r>
                      <a:endParaRPr lang="lv-LV" sz="1500" b="1" dirty="0"/>
                    </a:p>
                  </a:txBody>
                  <a:tcPr marT="48726" marB="48726"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0</a:t>
                      </a:r>
                      <a:endParaRPr lang="lv-LV" sz="1500" b="1"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a:t>
                      </a:r>
                      <a:endParaRPr lang="lv-LV" sz="1500" b="1" dirty="0"/>
                    </a:p>
                  </a:txBody>
                  <a:tcPr marT="48726" marB="48726"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FF66"/>
                    </a:solidFill>
                  </a:tcPr>
                </a:tc>
                <a:tc>
                  <a:txBody>
                    <a:bodyPr/>
                    <a:lstStyle/>
                    <a:p>
                      <a:pPr algn="ctr"/>
                      <a:r>
                        <a:rPr lang="lv-LV" sz="1500" b="1" dirty="0" smtClean="0"/>
                        <a:t>0 0</a:t>
                      </a:r>
                      <a:endParaRPr lang="lv-LV" sz="1500" b="1" dirty="0"/>
                    </a:p>
                  </a:txBody>
                  <a:tcPr marT="48726" marB="48726"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0</a:t>
                      </a:r>
                      <a:endParaRPr lang="lv-LV" sz="1500" b="1"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a:t>
                      </a:r>
                      <a:endParaRPr lang="lv-LV" sz="1500" b="1"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FF66"/>
                    </a:solidFill>
                  </a:tcPr>
                </a:tc>
              </a:tr>
              <a:tr h="328898">
                <a:tc>
                  <a:txBody>
                    <a:bodyPr/>
                    <a:lstStyle/>
                    <a:p>
                      <a:pPr algn="ctr"/>
                      <a:r>
                        <a:rPr lang="lv-LV" sz="1500" b="1" dirty="0" smtClean="0"/>
                        <a:t>1 0</a:t>
                      </a:r>
                      <a:endParaRPr lang="lv-LV" sz="1500" b="1"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0</a:t>
                      </a:r>
                      <a:endParaRPr lang="lv-LV" sz="1500" b="1" dirty="0"/>
                    </a:p>
                  </a:txBody>
                  <a:tcPr marT="48726" marB="48726"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0 0</a:t>
                      </a:r>
                      <a:endParaRPr lang="lv-LV" sz="1500" b="1" dirty="0"/>
                    </a:p>
                  </a:txBody>
                  <a:tcPr marT="48726" marB="48726"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0</a:t>
                      </a:r>
                      <a:endParaRPr lang="lv-LV" sz="1500" b="1"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a:t>
                      </a:r>
                      <a:endParaRPr lang="lv-LV" sz="1500" b="1" dirty="0"/>
                    </a:p>
                  </a:txBody>
                  <a:tcPr marT="48726" marB="48726"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FF66"/>
                    </a:solidFill>
                  </a:tcPr>
                </a:tc>
                <a:tc>
                  <a:txBody>
                    <a:bodyPr/>
                    <a:lstStyle/>
                    <a:p>
                      <a:pPr algn="ctr"/>
                      <a:r>
                        <a:rPr lang="lv-LV" sz="1500" b="1" dirty="0" smtClean="0"/>
                        <a:t>0 0</a:t>
                      </a:r>
                      <a:endParaRPr lang="lv-LV" sz="1500" b="1" dirty="0"/>
                    </a:p>
                  </a:txBody>
                  <a:tcPr marT="48726" marB="48726"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0</a:t>
                      </a:r>
                      <a:endParaRPr lang="lv-LV" sz="1500" b="1"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a:t>
                      </a:r>
                      <a:endParaRPr lang="lv-LV" sz="1500" b="1" dirty="0"/>
                    </a:p>
                  </a:txBody>
                  <a:tcPr marT="48726" marB="48726"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FF66"/>
                    </a:solidFill>
                  </a:tcPr>
                </a:tc>
                <a:tc>
                  <a:txBody>
                    <a:bodyPr/>
                    <a:lstStyle/>
                    <a:p>
                      <a:pPr algn="ctr"/>
                      <a:r>
                        <a:rPr lang="lv-LV" sz="1500" b="1" dirty="0" smtClean="0"/>
                        <a:t>1 0</a:t>
                      </a:r>
                      <a:endParaRPr lang="lv-LV" sz="1500" b="1" dirty="0"/>
                    </a:p>
                  </a:txBody>
                  <a:tcPr marT="48726" marB="48726"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1</a:t>
                      </a:r>
                      <a:endParaRPr lang="lv-LV" sz="1500" b="1"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a:t>
                      </a:r>
                      <a:endParaRPr lang="lv-LV" sz="1500" b="1" dirty="0"/>
                    </a:p>
                  </a:txBody>
                  <a:tcPr marT="48726" marB="48726"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2675C"/>
                    </a:solidFill>
                  </a:tcPr>
                </a:tc>
                <a:tc>
                  <a:txBody>
                    <a:bodyPr/>
                    <a:lstStyle/>
                    <a:p>
                      <a:pPr algn="ctr"/>
                      <a:r>
                        <a:rPr lang="lv-LV" sz="1500" b="1" dirty="0" smtClean="0"/>
                        <a:t>1 1</a:t>
                      </a:r>
                      <a:endParaRPr lang="lv-LV" sz="1500" b="1" dirty="0"/>
                    </a:p>
                  </a:txBody>
                  <a:tcPr marT="48726" marB="48726"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0</a:t>
                      </a:r>
                      <a:endParaRPr lang="lv-LV" sz="1500" b="1"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a:t>
                      </a:r>
                      <a:endParaRPr lang="lv-LV" sz="1500" b="1"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FF66"/>
                    </a:solidFill>
                  </a:tcPr>
                </a:tc>
              </a:tr>
              <a:tr h="328898">
                <a:tc>
                  <a:txBody>
                    <a:bodyPr/>
                    <a:lstStyle/>
                    <a:p>
                      <a:pPr algn="ctr"/>
                      <a:r>
                        <a:rPr lang="lv-LV" sz="1500" b="1" dirty="0" smtClean="0"/>
                        <a:t>1 1</a:t>
                      </a:r>
                      <a:endParaRPr lang="lv-LV" sz="1500" b="1"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1</a:t>
                      </a:r>
                      <a:endParaRPr lang="lv-LV" sz="1500" b="1" dirty="0"/>
                    </a:p>
                  </a:txBody>
                  <a:tcPr marT="48726" marB="48726"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0 0</a:t>
                      </a:r>
                      <a:endParaRPr lang="lv-LV" sz="1500" b="1" dirty="0"/>
                    </a:p>
                  </a:txBody>
                  <a:tcPr marT="48726" marB="48726"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0</a:t>
                      </a:r>
                      <a:endParaRPr lang="lv-LV" sz="1500" b="1"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a:t>
                      </a:r>
                      <a:endParaRPr lang="lv-LV" sz="1500" b="1" dirty="0"/>
                    </a:p>
                  </a:txBody>
                  <a:tcPr marT="48726" marB="48726"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2675C"/>
                    </a:solidFill>
                  </a:tcPr>
                </a:tc>
                <a:tc>
                  <a:txBody>
                    <a:bodyPr/>
                    <a:lstStyle/>
                    <a:p>
                      <a:pPr algn="ctr"/>
                      <a:r>
                        <a:rPr lang="lv-LV" sz="1500" b="1" dirty="0" smtClean="0"/>
                        <a:t>0 1</a:t>
                      </a:r>
                      <a:endParaRPr lang="lv-LV" sz="1500" b="1" dirty="0"/>
                    </a:p>
                  </a:txBody>
                  <a:tcPr marT="48726" marB="48726"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1</a:t>
                      </a:r>
                      <a:endParaRPr lang="lv-LV" sz="1500" b="1"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a:t>
                      </a:r>
                      <a:endParaRPr lang="lv-LV" sz="1500" b="1" dirty="0"/>
                    </a:p>
                  </a:txBody>
                  <a:tcPr marT="48726" marB="48726"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FF66"/>
                    </a:solidFill>
                  </a:tcPr>
                </a:tc>
                <a:tc>
                  <a:txBody>
                    <a:bodyPr/>
                    <a:lstStyle/>
                    <a:p>
                      <a:pPr algn="ctr"/>
                      <a:r>
                        <a:rPr lang="lv-LV" sz="1500" b="1" dirty="0" smtClean="0"/>
                        <a:t>1 0</a:t>
                      </a:r>
                    </a:p>
                  </a:txBody>
                  <a:tcPr marT="48726" marB="48726"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1</a:t>
                      </a:r>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a:t>
                      </a:r>
                      <a:endParaRPr lang="lv-LV" sz="1500" b="1" dirty="0"/>
                    </a:p>
                  </a:txBody>
                  <a:tcPr marT="48726" marB="48726"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FF66"/>
                    </a:solidFill>
                  </a:tcPr>
                </a:tc>
                <a:tc>
                  <a:txBody>
                    <a:bodyPr/>
                    <a:lstStyle/>
                    <a:p>
                      <a:pPr algn="ctr"/>
                      <a:r>
                        <a:rPr lang="lv-LV" sz="1500" b="1" dirty="0" smtClean="0"/>
                        <a:t>1 0</a:t>
                      </a:r>
                      <a:endParaRPr lang="lv-LV" sz="1500" b="1" dirty="0"/>
                    </a:p>
                  </a:txBody>
                  <a:tcPr marT="48726" marB="48726"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1</a:t>
                      </a:r>
                      <a:endParaRPr lang="lv-LV" sz="1500" b="1"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lv-LV" sz="1500" b="1" dirty="0" smtClean="0"/>
                        <a:t>+</a:t>
                      </a:r>
                      <a:endParaRPr lang="lv-LV" sz="1500" b="1" dirty="0"/>
                    </a:p>
                  </a:txBody>
                  <a:tcPr marT="48726" marB="48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9FF66"/>
                    </a:solidFill>
                  </a:tcPr>
                </a:tc>
              </a:tr>
            </a:tbl>
          </a:graphicData>
        </a:graphic>
      </p:graphicFrame>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7744" y="6293197"/>
            <a:ext cx="504825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itle 1"/>
          <p:cNvSpPr txBox="1">
            <a:spLocks/>
          </p:cNvSpPr>
          <p:nvPr/>
        </p:nvSpPr>
        <p:spPr bwMode="auto">
          <a:xfrm>
            <a:off x="1532644" y="126083"/>
            <a:ext cx="3039356"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rtl="0" eaLnBrk="0" fontAlgn="base" hangingPunct="0">
              <a:lnSpc>
                <a:spcPct val="80000"/>
              </a:lnSpc>
              <a:spcBef>
                <a:spcPct val="0"/>
              </a:spcBef>
              <a:spcAft>
                <a:spcPct val="0"/>
              </a:spcAft>
              <a:defRPr sz="4400" b="1">
                <a:solidFill>
                  <a:srgbClr val="0070C0"/>
                </a:solidFill>
                <a:latin typeface="+mj-lt"/>
                <a:ea typeface="+mj-ea"/>
                <a:cs typeface="+mj-cs"/>
              </a:defRPr>
            </a:lvl1pPr>
            <a:lvl2pPr algn="r" rtl="0" eaLnBrk="0" fontAlgn="base" hangingPunct="0">
              <a:lnSpc>
                <a:spcPct val="80000"/>
              </a:lnSpc>
              <a:spcBef>
                <a:spcPct val="0"/>
              </a:spcBef>
              <a:spcAft>
                <a:spcPct val="0"/>
              </a:spcAft>
              <a:defRPr sz="4400" b="1">
                <a:solidFill>
                  <a:schemeClr val="bg1"/>
                </a:solidFill>
                <a:latin typeface="Garamond" pitchFamily="18" charset="0"/>
              </a:defRPr>
            </a:lvl2pPr>
            <a:lvl3pPr algn="r" rtl="0" eaLnBrk="0" fontAlgn="base" hangingPunct="0">
              <a:lnSpc>
                <a:spcPct val="80000"/>
              </a:lnSpc>
              <a:spcBef>
                <a:spcPct val="0"/>
              </a:spcBef>
              <a:spcAft>
                <a:spcPct val="0"/>
              </a:spcAft>
              <a:defRPr sz="4400" b="1">
                <a:solidFill>
                  <a:schemeClr val="bg1"/>
                </a:solidFill>
                <a:latin typeface="Garamond" pitchFamily="18" charset="0"/>
              </a:defRPr>
            </a:lvl3pPr>
            <a:lvl4pPr algn="r" rtl="0" eaLnBrk="0" fontAlgn="base" hangingPunct="0">
              <a:lnSpc>
                <a:spcPct val="80000"/>
              </a:lnSpc>
              <a:spcBef>
                <a:spcPct val="0"/>
              </a:spcBef>
              <a:spcAft>
                <a:spcPct val="0"/>
              </a:spcAft>
              <a:defRPr sz="4400" b="1">
                <a:solidFill>
                  <a:schemeClr val="bg1"/>
                </a:solidFill>
                <a:latin typeface="Garamond" pitchFamily="18" charset="0"/>
              </a:defRPr>
            </a:lvl4pPr>
            <a:lvl5pPr algn="r" rtl="0" eaLnBrk="0" fontAlgn="base" hangingPunct="0">
              <a:lnSpc>
                <a:spcPct val="80000"/>
              </a:lnSpc>
              <a:spcBef>
                <a:spcPct val="0"/>
              </a:spcBef>
              <a:spcAft>
                <a:spcPct val="0"/>
              </a:spcAft>
              <a:defRPr sz="4400" b="1">
                <a:solidFill>
                  <a:schemeClr val="bg1"/>
                </a:solidFill>
                <a:latin typeface="Garamond" pitchFamily="18" charset="0"/>
              </a:defRPr>
            </a:lvl5pPr>
            <a:lvl6pPr marL="457200" algn="r" rtl="0" fontAlgn="base">
              <a:lnSpc>
                <a:spcPct val="80000"/>
              </a:lnSpc>
              <a:spcBef>
                <a:spcPct val="0"/>
              </a:spcBef>
              <a:spcAft>
                <a:spcPct val="0"/>
              </a:spcAft>
              <a:defRPr sz="4400" b="1">
                <a:solidFill>
                  <a:schemeClr val="bg1"/>
                </a:solidFill>
                <a:latin typeface="Garamond" pitchFamily="18" charset="0"/>
              </a:defRPr>
            </a:lvl6pPr>
            <a:lvl7pPr marL="914400" algn="r" rtl="0" fontAlgn="base">
              <a:lnSpc>
                <a:spcPct val="80000"/>
              </a:lnSpc>
              <a:spcBef>
                <a:spcPct val="0"/>
              </a:spcBef>
              <a:spcAft>
                <a:spcPct val="0"/>
              </a:spcAft>
              <a:defRPr sz="4400" b="1">
                <a:solidFill>
                  <a:schemeClr val="bg1"/>
                </a:solidFill>
                <a:latin typeface="Garamond" pitchFamily="18" charset="0"/>
              </a:defRPr>
            </a:lvl7pPr>
            <a:lvl8pPr marL="1371600" algn="r" rtl="0" fontAlgn="base">
              <a:lnSpc>
                <a:spcPct val="80000"/>
              </a:lnSpc>
              <a:spcBef>
                <a:spcPct val="0"/>
              </a:spcBef>
              <a:spcAft>
                <a:spcPct val="0"/>
              </a:spcAft>
              <a:defRPr sz="4400" b="1">
                <a:solidFill>
                  <a:schemeClr val="bg1"/>
                </a:solidFill>
                <a:latin typeface="Garamond" pitchFamily="18" charset="0"/>
              </a:defRPr>
            </a:lvl8pPr>
            <a:lvl9pPr marL="1828800" algn="r" rtl="0" fontAlgn="base">
              <a:lnSpc>
                <a:spcPct val="80000"/>
              </a:lnSpc>
              <a:spcBef>
                <a:spcPct val="0"/>
              </a:spcBef>
              <a:spcAft>
                <a:spcPct val="0"/>
              </a:spcAft>
              <a:defRPr sz="4400" b="1">
                <a:solidFill>
                  <a:schemeClr val="bg1"/>
                </a:solidFill>
                <a:latin typeface="Garamond" pitchFamily="18" charset="0"/>
              </a:defRPr>
            </a:lvl9pPr>
          </a:lstStyle>
          <a:p>
            <a:pPr algn="ctr" eaLnBrk="1" hangingPunct="1"/>
            <a:r>
              <a:rPr lang="en-US" sz="2000" dirty="0" smtClean="0">
                <a:solidFill>
                  <a:srgbClr val="D5A211"/>
                </a:solidFill>
              </a:rPr>
              <a:t>Games with worst case </a:t>
            </a:r>
            <a:r>
              <a:rPr lang="lv-LV" sz="2000" dirty="0" smtClean="0">
                <a:solidFill>
                  <a:srgbClr val="D5A211"/>
                </a:solidFill>
              </a:rPr>
              <a:t>equal to</a:t>
            </a:r>
            <a:r>
              <a:rPr lang="en-US" sz="2000" dirty="0" smtClean="0">
                <a:solidFill>
                  <a:srgbClr val="D5A211"/>
                </a:solidFill>
              </a:rPr>
              <a:t> average case</a:t>
            </a:r>
            <a:endParaRPr lang="lv-LV" sz="2000" dirty="0" smtClean="0">
              <a:solidFill>
                <a:srgbClr val="D5A211"/>
              </a:solidFill>
            </a:endParaRPr>
          </a:p>
        </p:txBody>
      </p:sp>
      <p:sp>
        <p:nvSpPr>
          <p:cNvPr id="3" name="TextBox 2"/>
          <p:cNvSpPr txBox="1"/>
          <p:nvPr/>
        </p:nvSpPr>
        <p:spPr>
          <a:xfrm>
            <a:off x="827584" y="2493005"/>
            <a:ext cx="806335" cy="36933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lv-LV" b="1" dirty="0"/>
              <a:t>p</a:t>
            </a:r>
            <a:r>
              <a:rPr lang="lv-LV" b="1" dirty="0" smtClean="0"/>
              <a:t>=</a:t>
            </a:r>
            <a:r>
              <a:rPr lang="lv-LV" dirty="0" smtClean="0">
                <a:latin typeface="+mj-lt"/>
              </a:rPr>
              <a:t>.25</a:t>
            </a:r>
            <a:endParaRPr lang="lv-LV" dirty="0">
              <a:latin typeface="+mj-lt"/>
            </a:endParaRPr>
          </a:p>
        </p:txBody>
      </p:sp>
      <p:cxnSp>
        <p:nvCxnSpPr>
          <p:cNvPr id="5" name="Straight Arrow Connector 4"/>
          <p:cNvCxnSpPr>
            <a:stCxn id="3" idx="3"/>
          </p:cNvCxnSpPr>
          <p:nvPr/>
        </p:nvCxnSpPr>
        <p:spPr bwMode="auto">
          <a:xfrm flipV="1">
            <a:off x="1633919" y="2137571"/>
            <a:ext cx="633825" cy="54010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Arrow Connector 10"/>
          <p:cNvCxnSpPr>
            <a:stCxn id="3" idx="3"/>
          </p:cNvCxnSpPr>
          <p:nvPr/>
        </p:nvCxnSpPr>
        <p:spPr bwMode="auto">
          <a:xfrm flipV="1">
            <a:off x="1633919" y="2497692"/>
            <a:ext cx="633825" cy="179979"/>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Arrow Connector 12"/>
          <p:cNvCxnSpPr>
            <a:stCxn id="3" idx="3"/>
          </p:cNvCxnSpPr>
          <p:nvPr/>
        </p:nvCxnSpPr>
        <p:spPr bwMode="auto">
          <a:xfrm>
            <a:off x="1633919" y="2677671"/>
            <a:ext cx="633825" cy="161997"/>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Arrow Connector 14"/>
          <p:cNvCxnSpPr>
            <a:stCxn id="3" idx="3"/>
          </p:cNvCxnSpPr>
          <p:nvPr/>
        </p:nvCxnSpPr>
        <p:spPr bwMode="auto">
          <a:xfrm>
            <a:off x="1633919" y="2677671"/>
            <a:ext cx="633825" cy="468011"/>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 name="TextBox 35"/>
          <p:cNvSpPr txBox="1"/>
          <p:nvPr/>
        </p:nvSpPr>
        <p:spPr>
          <a:xfrm>
            <a:off x="1475656" y="4158481"/>
            <a:ext cx="806335" cy="1200329"/>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lv-LV" b="1" dirty="0" smtClean="0"/>
              <a:t>p</a:t>
            </a:r>
            <a:r>
              <a:rPr lang="lv-LV" sz="1200" b="1" dirty="0" smtClean="0"/>
              <a:t>1</a:t>
            </a:r>
            <a:r>
              <a:rPr lang="lv-LV" b="1" dirty="0" smtClean="0"/>
              <a:t>=</a:t>
            </a:r>
            <a:r>
              <a:rPr lang="lv-LV" dirty="0" smtClean="0"/>
              <a:t>?</a:t>
            </a:r>
          </a:p>
          <a:p>
            <a:r>
              <a:rPr lang="lv-LV" b="1" dirty="0" smtClean="0"/>
              <a:t>p</a:t>
            </a:r>
            <a:r>
              <a:rPr lang="lv-LV" sz="1200" b="1" dirty="0" smtClean="0"/>
              <a:t>2</a:t>
            </a:r>
            <a:r>
              <a:rPr lang="lv-LV" b="1" dirty="0" smtClean="0"/>
              <a:t>=</a:t>
            </a:r>
            <a:r>
              <a:rPr lang="lv-LV" dirty="0" smtClean="0"/>
              <a:t>?</a:t>
            </a:r>
          </a:p>
          <a:p>
            <a:r>
              <a:rPr lang="lv-LV" b="1" dirty="0" smtClean="0"/>
              <a:t>p</a:t>
            </a:r>
            <a:r>
              <a:rPr lang="lv-LV" sz="1200" b="1" dirty="0" smtClean="0"/>
              <a:t>3</a:t>
            </a:r>
            <a:r>
              <a:rPr lang="lv-LV" b="1" dirty="0" smtClean="0"/>
              <a:t>=</a:t>
            </a:r>
            <a:r>
              <a:rPr lang="lv-LV" dirty="0" smtClean="0"/>
              <a:t>?</a:t>
            </a:r>
          </a:p>
          <a:p>
            <a:r>
              <a:rPr lang="lv-LV" b="1" dirty="0" smtClean="0"/>
              <a:t>p</a:t>
            </a:r>
            <a:r>
              <a:rPr lang="lv-LV" sz="1200" b="1" dirty="0" smtClean="0"/>
              <a:t>4</a:t>
            </a:r>
            <a:r>
              <a:rPr lang="lv-LV" b="1" dirty="0" smtClean="0"/>
              <a:t>=</a:t>
            </a:r>
            <a:r>
              <a:rPr lang="lv-LV" dirty="0" smtClean="0"/>
              <a:t>?</a:t>
            </a:r>
            <a:endParaRPr lang="lv-LV" dirty="0">
              <a:latin typeface="+mj-lt"/>
            </a:endParaRPr>
          </a:p>
        </p:txBody>
      </p:sp>
    </p:spTree>
    <p:extLst>
      <p:ext uri="{BB962C8B-B14F-4D97-AF65-F5344CB8AC3E}">
        <p14:creationId xmlns:p14="http://schemas.microsoft.com/office/powerpoint/2010/main" val="2918089192"/>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20072" y="54025"/>
            <a:ext cx="3657228" cy="1008062"/>
          </a:xfrm>
        </p:spPr>
        <p:txBody>
          <a:bodyPr/>
          <a:lstStyle/>
          <a:p>
            <a:r>
              <a:rPr lang="lv-LV" dirty="0"/>
              <a:t>n</a:t>
            </a:r>
            <a:r>
              <a:rPr lang="lv-LV" dirty="0" smtClean="0"/>
              <a:t>-party </a:t>
            </a:r>
            <a:r>
              <a:rPr lang="lv-LV" dirty="0" smtClean="0"/>
              <a:t>AND</a:t>
            </a:r>
            <a:br>
              <a:rPr lang="lv-LV" dirty="0" smtClean="0"/>
            </a:br>
            <a:r>
              <a:rPr lang="lv-LV" dirty="0" smtClean="0"/>
              <a:t>(</a:t>
            </a:r>
            <a:r>
              <a:rPr lang="lv-LV" dirty="0" smtClean="0"/>
              <a:t>nAND) game</a:t>
            </a:r>
            <a:endParaRPr lang="lv-LV"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r>
                  <a:rPr lang="en-US" sz="2400" dirty="0" smtClean="0"/>
                  <a:t>Input:  </a:t>
                </a:r>
                <a:r>
                  <a:rPr lang="lv-LV" sz="2400" b="1" dirty="0"/>
                  <a:t>x</a:t>
                </a:r>
                <a:r>
                  <a:rPr lang="lv-LV" sz="2400" b="1" baseline="-25000" dirty="0"/>
                  <a:t>1</a:t>
                </a:r>
                <a:r>
                  <a:rPr lang="en-US" sz="2400" b="1" dirty="0" smtClean="0"/>
                  <a:t>,</a:t>
                </a:r>
                <a:r>
                  <a:rPr lang="lv-LV" sz="2400" b="1" dirty="0" smtClean="0"/>
                  <a:t> ... ,x</a:t>
                </a:r>
                <a:r>
                  <a:rPr lang="lv-LV" sz="2400" b="1" baseline="-25000" dirty="0" smtClean="0"/>
                  <a:t>n</a:t>
                </a:r>
                <a:r>
                  <a:rPr lang="en-US" sz="2400" b="1" dirty="0" smtClean="0">
                    <a:sym typeface="Symbol"/>
                  </a:rPr>
                  <a:t> </a:t>
                </a:r>
                <a:r>
                  <a:rPr lang="en-US" sz="2400" dirty="0">
                    <a:sym typeface="Symbol"/>
                  </a:rPr>
                  <a:t></a:t>
                </a:r>
                <a:r>
                  <a:rPr lang="en-US" sz="2400" dirty="0" smtClean="0">
                    <a:sym typeface="Symbol"/>
                  </a:rPr>
                  <a:t>{</a:t>
                </a:r>
                <a:r>
                  <a:rPr lang="lv-LV" sz="2400" dirty="0" smtClean="0">
                    <a:sym typeface="Symbol"/>
                  </a:rPr>
                  <a:t>0,1</a:t>
                </a:r>
                <a:r>
                  <a:rPr lang="en-US" sz="2400" dirty="0" smtClean="0">
                    <a:sym typeface="Symbol"/>
                  </a:rPr>
                  <a:t>} </a:t>
                </a:r>
                <a:endParaRPr lang="en-US" sz="2400" b="1" dirty="0"/>
              </a:p>
              <a:p>
                <a:r>
                  <a:rPr lang="en-US" sz="2400" dirty="0"/>
                  <a:t>Output:  </a:t>
                </a:r>
                <a:r>
                  <a:rPr lang="lv-LV" sz="2400" b="1" dirty="0"/>
                  <a:t>a</a:t>
                </a:r>
                <a:r>
                  <a:rPr lang="lv-LV" sz="2400" b="1" baseline="-25000" dirty="0"/>
                  <a:t>1</a:t>
                </a:r>
                <a:r>
                  <a:rPr lang="en-US" sz="2400" b="1" dirty="0" smtClean="0"/>
                  <a:t>,</a:t>
                </a:r>
                <a:r>
                  <a:rPr lang="lv-LV" sz="2400" b="1" dirty="0" smtClean="0"/>
                  <a:t> ... ,a</a:t>
                </a:r>
                <a:r>
                  <a:rPr lang="lv-LV" sz="2400" b="1" baseline="-25000" dirty="0" smtClean="0"/>
                  <a:t>n</a:t>
                </a:r>
                <a:r>
                  <a:rPr lang="en-US" sz="2400" dirty="0" smtClean="0">
                    <a:sym typeface="Symbol"/>
                  </a:rPr>
                  <a:t> </a:t>
                </a:r>
                <a:r>
                  <a:rPr lang="en-US" sz="2400" dirty="0">
                    <a:sym typeface="Symbol"/>
                  </a:rPr>
                  <a:t></a:t>
                </a:r>
                <a:r>
                  <a:rPr lang="en-US" sz="2400" dirty="0" smtClean="0">
                    <a:sym typeface="Symbol"/>
                  </a:rPr>
                  <a:t>{</a:t>
                </a:r>
                <a:r>
                  <a:rPr lang="lv-LV" sz="2400" dirty="0" smtClean="0">
                    <a:sym typeface="Symbol"/>
                  </a:rPr>
                  <a:t>0,1</a:t>
                </a:r>
                <a:r>
                  <a:rPr lang="en-US" sz="2400" dirty="0" smtClean="0">
                    <a:sym typeface="Symbol"/>
                  </a:rPr>
                  <a:t>} </a:t>
                </a:r>
                <a:endParaRPr lang="en-US" sz="2400" b="1" dirty="0"/>
              </a:p>
              <a:p>
                <a:r>
                  <a:rPr lang="lv-LV" sz="2400" dirty="0"/>
                  <a:t>Rule</a:t>
                </a:r>
                <a:r>
                  <a:rPr lang="lv-LV" sz="2400" dirty="0" smtClean="0"/>
                  <a:t>:</a:t>
                </a:r>
              </a:p>
              <a:p>
                <a:r>
                  <a:rPr lang="lv-LV" sz="2400" dirty="0" smtClean="0"/>
                  <a:t>Average-case: 	By using trivial «all zero» strategy players win 	on all but one input string.</a:t>
                </a:r>
              </a:p>
              <a:p>
                <a:r>
                  <a:rPr lang="lv-LV" sz="2400" b="0" dirty="0" smtClean="0">
                    <a:ea typeface="Cambria Math"/>
                  </a:rPr>
                  <a:t>Respective game value: </a:t>
                </a:r>
                <a14:m>
                  <m:oMath xmlns:m="http://schemas.openxmlformats.org/officeDocument/2006/math">
                    <m:sSub>
                      <m:sSubPr>
                        <m:ctrlPr>
                          <a:rPr lang="lv-LV" sz="2400" b="0" i="1" smtClean="0">
                            <a:latin typeface="Cambria Math"/>
                            <a:ea typeface="Cambria Math"/>
                          </a:rPr>
                        </m:ctrlPr>
                      </m:sSubPr>
                      <m:e>
                        <m:r>
                          <m:rPr>
                            <m:sty m:val="p"/>
                          </m:rPr>
                          <a:rPr lang="el-GR" sz="2400" b="0" i="1" smtClean="0">
                            <a:latin typeface="Cambria Math"/>
                            <a:ea typeface="Cambria Math"/>
                          </a:rPr>
                          <m:t>ω</m:t>
                        </m:r>
                      </m:e>
                      <m:sub>
                        <m:r>
                          <a:rPr lang="lv-LV" sz="2400" b="0" i="1" smtClean="0">
                            <a:latin typeface="Cambria Math"/>
                            <a:ea typeface="Cambria Math"/>
                          </a:rPr>
                          <m:t>𝑐</m:t>
                        </m:r>
                      </m:sub>
                    </m:sSub>
                    <m:r>
                      <a:rPr lang="lv-LV" sz="2400" b="0" i="1" smtClean="0">
                        <a:latin typeface="Cambria Math"/>
                        <a:ea typeface="Cambria Math"/>
                      </a:rPr>
                      <m:t>=</m:t>
                    </m:r>
                    <m:sSub>
                      <m:sSubPr>
                        <m:ctrlPr>
                          <a:rPr lang="lv-LV" sz="2400" i="1">
                            <a:latin typeface="Cambria Math"/>
                            <a:ea typeface="Cambria Math"/>
                          </a:rPr>
                        </m:ctrlPr>
                      </m:sSubPr>
                      <m:e>
                        <m:r>
                          <m:rPr>
                            <m:sty m:val="p"/>
                          </m:rPr>
                          <a:rPr lang="el-GR" sz="2400" i="1">
                            <a:latin typeface="Cambria Math"/>
                            <a:ea typeface="Cambria Math"/>
                          </a:rPr>
                          <m:t>ω</m:t>
                        </m:r>
                      </m:e>
                      <m:sub>
                        <m:r>
                          <a:rPr lang="lv-LV" sz="2400" b="0" i="1" smtClean="0">
                            <a:latin typeface="Cambria Math"/>
                            <a:ea typeface="Cambria Math"/>
                          </a:rPr>
                          <m:t>𝑞</m:t>
                        </m:r>
                      </m:sub>
                    </m:sSub>
                    <m:r>
                      <a:rPr lang="lv-LV" sz="2400" b="0" i="1" smtClean="0">
                        <a:latin typeface="Cambria Math"/>
                        <a:ea typeface="Cambria Math"/>
                      </a:rPr>
                      <m:t>=</m:t>
                    </m:r>
                    <m:r>
                      <a:rPr lang="lv-LV" sz="2400" b="0" i="1" smtClean="0">
                        <a:latin typeface="Cambria Math"/>
                      </a:rPr>
                      <m:t>1−</m:t>
                    </m:r>
                    <m:f>
                      <m:fPr>
                        <m:ctrlPr>
                          <a:rPr lang="lv-LV" sz="2400" b="0" i="1" smtClean="0">
                            <a:latin typeface="Cambria Math"/>
                          </a:rPr>
                        </m:ctrlPr>
                      </m:fPr>
                      <m:num>
                        <m:r>
                          <a:rPr lang="lv-LV" sz="2400" b="0" i="1" smtClean="0">
                            <a:latin typeface="Cambria Math"/>
                          </a:rPr>
                          <m:t>2</m:t>
                        </m:r>
                      </m:num>
                      <m:den>
                        <m:sSup>
                          <m:sSupPr>
                            <m:ctrlPr>
                              <a:rPr lang="lv-LV" sz="2400" b="0" i="1" smtClean="0">
                                <a:latin typeface="Cambria Math"/>
                              </a:rPr>
                            </m:ctrlPr>
                          </m:sSupPr>
                          <m:e>
                            <m:r>
                              <a:rPr lang="lv-LV" sz="2400" b="0" i="1" smtClean="0">
                                <a:latin typeface="Cambria Math"/>
                              </a:rPr>
                              <m:t>2</m:t>
                            </m:r>
                          </m:e>
                          <m:sup>
                            <m:r>
                              <a:rPr lang="lv-LV" sz="2400" b="0" i="1" smtClean="0">
                                <a:latin typeface="Cambria Math"/>
                              </a:rPr>
                              <m:t>𝑛</m:t>
                            </m:r>
                          </m:sup>
                        </m:sSup>
                      </m:den>
                    </m:f>
                  </m:oMath>
                </a14:m>
                <a:endParaRPr lang="lv-LV" sz="2400" dirty="0" smtClean="0"/>
              </a:p>
              <a:p>
                <a:endParaRPr lang="lv-LV" sz="300" dirty="0" smtClean="0"/>
              </a:p>
              <a:p>
                <a:r>
                  <a:rPr lang="lv-LV" sz="2400" dirty="0" smtClean="0"/>
                  <a:t>Worst-case: </a:t>
                </a:r>
                <a:endParaRPr lang="lv-LV" sz="2400" dirty="0"/>
              </a:p>
              <a:p>
                <a:endParaRPr lang="lv-LV"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t="-1048"/>
                </a:stretch>
              </a:blipFill>
            </p:spPr>
            <p:txBody>
              <a:bodyPr/>
              <a:lstStyle/>
              <a:p>
                <a:r>
                  <a:rPr lang="lv-LV">
                    <a:noFill/>
                  </a:rPr>
                  <a:t> </a:t>
                </a:r>
              </a:p>
            </p:txBody>
          </p:sp>
        </mc:Fallback>
      </mc:AlternateContent>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47664" y="2524770"/>
            <a:ext cx="4010025" cy="40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1760" y="4446513"/>
            <a:ext cx="4257675" cy="41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54672" y="5106984"/>
            <a:ext cx="3371850"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27214" y="5575149"/>
            <a:ext cx="3381375" cy="35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Table 3"/>
          <p:cNvGraphicFramePr>
            <a:graphicFrameLocks noGrp="1"/>
          </p:cNvGraphicFramePr>
          <p:nvPr>
            <p:extLst>
              <p:ext uri="{D42A27DB-BD31-4B8C-83A1-F6EECF244321}">
                <p14:modId xmlns:p14="http://schemas.microsoft.com/office/powerpoint/2010/main" val="393109279"/>
              </p:ext>
            </p:extLst>
          </p:nvPr>
        </p:nvGraphicFramePr>
        <p:xfrm>
          <a:off x="7092280" y="1636405"/>
          <a:ext cx="1872208" cy="2595880"/>
        </p:xfrm>
        <a:graphic>
          <a:graphicData uri="http://schemas.openxmlformats.org/drawingml/2006/table">
            <a:tbl>
              <a:tblPr firstRow="1" bandRow="1">
                <a:tableStyleId>{1E171933-4619-4E11-9A3F-F7608DF75F80}</a:tableStyleId>
              </a:tblPr>
              <a:tblGrid>
                <a:gridCol w="1080120"/>
                <a:gridCol w="792088"/>
              </a:tblGrid>
              <a:tr h="370840">
                <a:tc>
                  <a:txBody>
                    <a:bodyPr/>
                    <a:lstStyle/>
                    <a:p>
                      <a:pPr algn="ctr"/>
                      <a:r>
                        <a:rPr lang="lv-LV" baseline="0" dirty="0" smtClean="0"/>
                        <a:t>x</a:t>
                      </a:r>
                      <a:r>
                        <a:rPr lang="lv-LV" baseline="-25000" dirty="0" smtClean="0"/>
                        <a:t>1</a:t>
                      </a:r>
                      <a:r>
                        <a:rPr lang="lv-LV" dirty="0" smtClean="0"/>
                        <a:t>x</a:t>
                      </a:r>
                      <a:r>
                        <a:rPr lang="lv-LV" baseline="-25000" dirty="0" smtClean="0"/>
                        <a:t>2</a:t>
                      </a:r>
                      <a:r>
                        <a:rPr lang="lv-LV" dirty="0" smtClean="0"/>
                        <a:t>...x</a:t>
                      </a:r>
                      <a:r>
                        <a:rPr lang="lv-LV" baseline="-25000" dirty="0" smtClean="0"/>
                        <a:t>n</a:t>
                      </a:r>
                      <a:endParaRPr lang="lv-LV" baseline="-25000" dirty="0"/>
                    </a:p>
                  </a:txBody>
                  <a:tcPr anchor="ctr">
                    <a:lnR w="12700" cap="flat" cmpd="sng" algn="ctr">
                      <a:solidFill>
                        <a:schemeClr val="tx1"/>
                      </a:solidFill>
                      <a:prstDash val="solid"/>
                      <a:round/>
                      <a:headEnd type="none" w="med" len="med"/>
                      <a:tailEnd type="none" w="med" len="med"/>
                    </a:lnR>
                  </a:tcPr>
                </a:tc>
                <a:tc>
                  <a:txBody>
                    <a:bodyPr/>
                    <a:lstStyle/>
                    <a:p>
                      <a:pPr algn="ctr"/>
                      <a:r>
                        <a:rPr lang="lv-LV" dirty="0" smtClean="0"/>
                        <a:t>XOR</a:t>
                      </a:r>
                      <a:endParaRPr lang="lv-LV" dirty="0"/>
                    </a:p>
                  </a:txBody>
                  <a:tcPr anchor="ctr">
                    <a:lnL w="12700" cap="flat" cmpd="sng" algn="ctr">
                      <a:solidFill>
                        <a:schemeClr val="tx1"/>
                      </a:solidFill>
                      <a:prstDash val="solid"/>
                      <a:round/>
                      <a:headEnd type="none" w="med" len="med"/>
                      <a:tailEnd type="none" w="med" len="med"/>
                    </a:lnL>
                  </a:tcPr>
                </a:tc>
              </a:tr>
              <a:tr h="370840">
                <a:tc>
                  <a:txBody>
                    <a:bodyPr/>
                    <a:lstStyle/>
                    <a:p>
                      <a:pPr algn="ctr"/>
                      <a:r>
                        <a:rPr lang="lv-LV" dirty="0" smtClean="0"/>
                        <a:t>00...00</a:t>
                      </a:r>
                      <a:endParaRPr lang="lv-LV" dirty="0"/>
                    </a:p>
                  </a:txBody>
                  <a:tcPr anchor="ctr">
                    <a:lnR w="12700" cap="flat" cmpd="sng" algn="ctr">
                      <a:solidFill>
                        <a:schemeClr val="tx1"/>
                      </a:solidFill>
                      <a:prstDash val="solid"/>
                      <a:round/>
                      <a:headEnd type="none" w="med" len="med"/>
                      <a:tailEnd type="none" w="med" len="med"/>
                    </a:lnR>
                  </a:tcPr>
                </a:tc>
                <a:tc>
                  <a:txBody>
                    <a:bodyPr/>
                    <a:lstStyle/>
                    <a:p>
                      <a:pPr algn="ctr"/>
                      <a:r>
                        <a:rPr lang="lv-LV" dirty="0" smtClean="0"/>
                        <a:t>0</a:t>
                      </a:r>
                      <a:endParaRPr lang="lv-LV" dirty="0"/>
                    </a:p>
                  </a:txBody>
                  <a:tcPr anchor="ctr">
                    <a:lnL w="12700" cap="flat" cmpd="sng" algn="ctr">
                      <a:solidFill>
                        <a:schemeClr val="tx1"/>
                      </a:solidFill>
                      <a:prstDash val="solid"/>
                      <a:round/>
                      <a:headEnd type="none" w="med" len="med"/>
                      <a:tailEnd type="none" w="med" len="med"/>
                    </a:lnL>
                  </a:tcPr>
                </a:tc>
              </a:tr>
              <a:tr h="370840">
                <a:tc>
                  <a:txBody>
                    <a:bodyPr/>
                    <a:lstStyle/>
                    <a:p>
                      <a:pPr algn="ctr"/>
                      <a:r>
                        <a:rPr lang="lv-LV" dirty="0" smtClean="0"/>
                        <a:t>00...01</a:t>
                      </a:r>
                      <a:endParaRPr lang="lv-LV" dirty="0"/>
                    </a:p>
                  </a:txBody>
                  <a:tcPr anchor="ctr">
                    <a:lnR w="12700" cap="flat" cmpd="sng" algn="ctr">
                      <a:solidFill>
                        <a:schemeClr val="tx1"/>
                      </a:solidFill>
                      <a:prstDash val="solid"/>
                      <a:round/>
                      <a:headEnd type="none" w="med" len="med"/>
                      <a:tailEnd type="none" w="med" len="med"/>
                    </a:lnR>
                  </a:tcPr>
                </a:tc>
                <a:tc>
                  <a:txBody>
                    <a:bodyPr/>
                    <a:lstStyle/>
                    <a:p>
                      <a:pPr algn="ctr"/>
                      <a:r>
                        <a:rPr lang="lv-LV" dirty="0" smtClean="0"/>
                        <a:t>0</a:t>
                      </a:r>
                      <a:endParaRPr lang="lv-LV" dirty="0"/>
                    </a:p>
                  </a:txBody>
                  <a:tcPr anchor="ctr">
                    <a:lnL w="12700" cap="flat" cmpd="sng" algn="ctr">
                      <a:solidFill>
                        <a:schemeClr val="tx1"/>
                      </a:solidFill>
                      <a:prstDash val="solid"/>
                      <a:round/>
                      <a:headEnd type="none" w="med" len="med"/>
                      <a:tailEnd type="none" w="med" len="med"/>
                    </a:lnL>
                  </a:tcPr>
                </a:tc>
              </a:tr>
              <a:tr h="370840">
                <a:tc>
                  <a:txBody>
                    <a:bodyPr/>
                    <a:lstStyle/>
                    <a:p>
                      <a:pPr algn="ctr"/>
                      <a:r>
                        <a:rPr lang="lv-LV" dirty="0" smtClean="0"/>
                        <a:t>00...10</a:t>
                      </a:r>
                      <a:endParaRPr lang="lv-LV" dirty="0"/>
                    </a:p>
                  </a:txBody>
                  <a:tcPr anchor="ctr">
                    <a:lnR w="12700" cap="flat" cmpd="sng" algn="ctr">
                      <a:solidFill>
                        <a:schemeClr val="tx1"/>
                      </a:solidFill>
                      <a:prstDash val="solid"/>
                      <a:round/>
                      <a:headEnd type="none" w="med" len="med"/>
                      <a:tailEnd type="none" w="med" len="med"/>
                    </a:lnR>
                  </a:tcPr>
                </a:tc>
                <a:tc>
                  <a:txBody>
                    <a:bodyPr/>
                    <a:lstStyle/>
                    <a:p>
                      <a:pPr algn="ctr"/>
                      <a:r>
                        <a:rPr lang="lv-LV" dirty="0" smtClean="0"/>
                        <a:t>0</a:t>
                      </a:r>
                      <a:endParaRPr lang="lv-LV" dirty="0"/>
                    </a:p>
                  </a:txBody>
                  <a:tcPr anchor="ctr">
                    <a:lnL w="12700" cap="flat" cmpd="sng" algn="ctr">
                      <a:solidFill>
                        <a:schemeClr val="tx1"/>
                      </a:solidFill>
                      <a:prstDash val="solid"/>
                      <a:round/>
                      <a:headEnd type="none" w="med" len="med"/>
                      <a:tailEnd type="none" w="med" len="med"/>
                    </a:lnL>
                  </a:tcPr>
                </a:tc>
              </a:tr>
              <a:tr h="370840">
                <a:tc>
                  <a:txBody>
                    <a:bodyPr/>
                    <a:lstStyle/>
                    <a:p>
                      <a:pPr algn="ctr"/>
                      <a:r>
                        <a:rPr lang="lv-LV" dirty="0" smtClean="0"/>
                        <a:t>...</a:t>
                      </a:r>
                      <a:endParaRPr lang="lv-LV" dirty="0"/>
                    </a:p>
                  </a:txBody>
                  <a:tcPr anchor="ctr">
                    <a:lnR w="12700" cap="flat" cmpd="sng" algn="ctr">
                      <a:solidFill>
                        <a:schemeClr val="tx1"/>
                      </a:solidFill>
                      <a:prstDash val="solid"/>
                      <a:round/>
                      <a:headEnd type="none" w="med" len="med"/>
                      <a:tailEnd type="none" w="med" len="med"/>
                    </a:lnR>
                  </a:tcPr>
                </a:tc>
                <a:tc>
                  <a:txBody>
                    <a:bodyPr/>
                    <a:lstStyle/>
                    <a:p>
                      <a:pPr algn="ctr"/>
                      <a:r>
                        <a:rPr lang="lv-LV" dirty="0" smtClean="0"/>
                        <a:t>...</a:t>
                      </a:r>
                      <a:endParaRPr lang="lv-LV" dirty="0"/>
                    </a:p>
                  </a:txBody>
                  <a:tcPr anchor="ctr">
                    <a:lnL w="12700" cap="flat" cmpd="sng" algn="ctr">
                      <a:solidFill>
                        <a:schemeClr val="tx1"/>
                      </a:solidFill>
                      <a:prstDash val="solid"/>
                      <a:round/>
                      <a:headEnd type="none" w="med" len="med"/>
                      <a:tailEnd type="none" w="med" len="med"/>
                    </a:lnL>
                  </a:tcPr>
                </a:tc>
              </a:tr>
              <a:tr h="370840">
                <a:tc>
                  <a:txBody>
                    <a:bodyPr/>
                    <a:lstStyle/>
                    <a:p>
                      <a:pPr algn="ctr"/>
                      <a:r>
                        <a:rPr lang="lv-LV" dirty="0" smtClean="0"/>
                        <a:t>11...10</a:t>
                      </a:r>
                      <a:endParaRPr lang="lv-LV" dirty="0"/>
                    </a:p>
                  </a:txBody>
                  <a:tcPr anchor="ctr">
                    <a:lnR w="12700" cap="flat" cmpd="sng" algn="ctr">
                      <a:solidFill>
                        <a:schemeClr val="tx1"/>
                      </a:solidFill>
                      <a:prstDash val="solid"/>
                      <a:round/>
                      <a:headEnd type="none" w="med" len="med"/>
                      <a:tailEnd type="none" w="med" len="med"/>
                    </a:lnR>
                  </a:tcPr>
                </a:tc>
                <a:tc>
                  <a:txBody>
                    <a:bodyPr/>
                    <a:lstStyle/>
                    <a:p>
                      <a:pPr algn="ctr"/>
                      <a:r>
                        <a:rPr lang="lv-LV" dirty="0" smtClean="0"/>
                        <a:t>0</a:t>
                      </a:r>
                      <a:endParaRPr lang="lv-LV" dirty="0"/>
                    </a:p>
                  </a:txBody>
                  <a:tcPr anchor="ctr">
                    <a:lnL w="12700" cap="flat" cmpd="sng" algn="ctr">
                      <a:solidFill>
                        <a:schemeClr val="tx1"/>
                      </a:solidFill>
                      <a:prstDash val="solid"/>
                      <a:round/>
                      <a:headEnd type="none" w="med" len="med"/>
                      <a:tailEnd type="none" w="med" len="med"/>
                    </a:lnL>
                  </a:tcPr>
                </a:tc>
              </a:tr>
              <a:tr h="370840">
                <a:tc>
                  <a:txBody>
                    <a:bodyPr/>
                    <a:lstStyle/>
                    <a:p>
                      <a:pPr algn="ctr"/>
                      <a:r>
                        <a:rPr lang="lv-LV" dirty="0" smtClean="0"/>
                        <a:t>11...11</a:t>
                      </a:r>
                      <a:endParaRPr lang="lv-LV" dirty="0"/>
                    </a:p>
                  </a:txBody>
                  <a:tcPr anchor="ctr">
                    <a:lnR w="12700" cap="flat" cmpd="sng" algn="ctr">
                      <a:solidFill>
                        <a:schemeClr val="tx1"/>
                      </a:solidFill>
                      <a:prstDash val="solid"/>
                      <a:round/>
                      <a:headEnd type="none" w="med" len="med"/>
                      <a:tailEnd type="none" w="med" len="med"/>
                    </a:lnR>
                    <a:solidFill>
                      <a:srgbClr val="FFFFCC"/>
                    </a:solidFill>
                  </a:tcPr>
                </a:tc>
                <a:tc>
                  <a:txBody>
                    <a:bodyPr/>
                    <a:lstStyle/>
                    <a:p>
                      <a:pPr algn="ctr"/>
                      <a:r>
                        <a:rPr lang="lv-LV" dirty="0" smtClean="0"/>
                        <a:t>1</a:t>
                      </a:r>
                      <a:endParaRPr lang="lv-LV" dirty="0"/>
                    </a:p>
                  </a:txBody>
                  <a:tcPr anchor="ctr">
                    <a:lnL w="12700" cap="flat" cmpd="sng" algn="ctr">
                      <a:solidFill>
                        <a:schemeClr val="tx1"/>
                      </a:solidFill>
                      <a:prstDash val="solid"/>
                      <a:round/>
                      <a:headEnd type="none" w="med" len="med"/>
                      <a:tailEnd type="none" w="med" len="med"/>
                    </a:lnL>
                    <a:solidFill>
                      <a:srgbClr val="FFFFCC"/>
                    </a:solidFill>
                  </a:tcPr>
                </a:tc>
              </a:tr>
            </a:tbl>
          </a:graphicData>
        </a:graphic>
      </p:graphicFrame>
      <p:sp>
        <p:nvSpPr>
          <p:cNvPr id="9" name="Title 1"/>
          <p:cNvSpPr txBox="1">
            <a:spLocks/>
          </p:cNvSpPr>
          <p:nvPr/>
        </p:nvSpPr>
        <p:spPr bwMode="auto">
          <a:xfrm>
            <a:off x="1403648" y="126083"/>
            <a:ext cx="3183372"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rtl="0" eaLnBrk="0" fontAlgn="base" hangingPunct="0">
              <a:lnSpc>
                <a:spcPct val="80000"/>
              </a:lnSpc>
              <a:spcBef>
                <a:spcPct val="0"/>
              </a:spcBef>
              <a:spcAft>
                <a:spcPct val="0"/>
              </a:spcAft>
              <a:defRPr sz="4400" b="1">
                <a:solidFill>
                  <a:srgbClr val="0070C0"/>
                </a:solidFill>
                <a:latin typeface="+mj-lt"/>
                <a:ea typeface="+mj-ea"/>
                <a:cs typeface="+mj-cs"/>
              </a:defRPr>
            </a:lvl1pPr>
            <a:lvl2pPr algn="r" rtl="0" eaLnBrk="0" fontAlgn="base" hangingPunct="0">
              <a:lnSpc>
                <a:spcPct val="80000"/>
              </a:lnSpc>
              <a:spcBef>
                <a:spcPct val="0"/>
              </a:spcBef>
              <a:spcAft>
                <a:spcPct val="0"/>
              </a:spcAft>
              <a:defRPr sz="4400" b="1">
                <a:solidFill>
                  <a:schemeClr val="bg1"/>
                </a:solidFill>
                <a:latin typeface="Garamond" pitchFamily="18" charset="0"/>
              </a:defRPr>
            </a:lvl2pPr>
            <a:lvl3pPr algn="r" rtl="0" eaLnBrk="0" fontAlgn="base" hangingPunct="0">
              <a:lnSpc>
                <a:spcPct val="80000"/>
              </a:lnSpc>
              <a:spcBef>
                <a:spcPct val="0"/>
              </a:spcBef>
              <a:spcAft>
                <a:spcPct val="0"/>
              </a:spcAft>
              <a:defRPr sz="4400" b="1">
                <a:solidFill>
                  <a:schemeClr val="bg1"/>
                </a:solidFill>
                <a:latin typeface="Garamond" pitchFamily="18" charset="0"/>
              </a:defRPr>
            </a:lvl3pPr>
            <a:lvl4pPr algn="r" rtl="0" eaLnBrk="0" fontAlgn="base" hangingPunct="0">
              <a:lnSpc>
                <a:spcPct val="80000"/>
              </a:lnSpc>
              <a:spcBef>
                <a:spcPct val="0"/>
              </a:spcBef>
              <a:spcAft>
                <a:spcPct val="0"/>
              </a:spcAft>
              <a:defRPr sz="4400" b="1">
                <a:solidFill>
                  <a:schemeClr val="bg1"/>
                </a:solidFill>
                <a:latin typeface="Garamond" pitchFamily="18" charset="0"/>
              </a:defRPr>
            </a:lvl4pPr>
            <a:lvl5pPr algn="r" rtl="0" eaLnBrk="0" fontAlgn="base" hangingPunct="0">
              <a:lnSpc>
                <a:spcPct val="80000"/>
              </a:lnSpc>
              <a:spcBef>
                <a:spcPct val="0"/>
              </a:spcBef>
              <a:spcAft>
                <a:spcPct val="0"/>
              </a:spcAft>
              <a:defRPr sz="4400" b="1">
                <a:solidFill>
                  <a:schemeClr val="bg1"/>
                </a:solidFill>
                <a:latin typeface="Garamond" pitchFamily="18" charset="0"/>
              </a:defRPr>
            </a:lvl5pPr>
            <a:lvl6pPr marL="457200" algn="r" rtl="0" fontAlgn="base">
              <a:lnSpc>
                <a:spcPct val="80000"/>
              </a:lnSpc>
              <a:spcBef>
                <a:spcPct val="0"/>
              </a:spcBef>
              <a:spcAft>
                <a:spcPct val="0"/>
              </a:spcAft>
              <a:defRPr sz="4400" b="1">
                <a:solidFill>
                  <a:schemeClr val="bg1"/>
                </a:solidFill>
                <a:latin typeface="Garamond" pitchFamily="18" charset="0"/>
              </a:defRPr>
            </a:lvl6pPr>
            <a:lvl7pPr marL="914400" algn="r" rtl="0" fontAlgn="base">
              <a:lnSpc>
                <a:spcPct val="80000"/>
              </a:lnSpc>
              <a:spcBef>
                <a:spcPct val="0"/>
              </a:spcBef>
              <a:spcAft>
                <a:spcPct val="0"/>
              </a:spcAft>
              <a:defRPr sz="4400" b="1">
                <a:solidFill>
                  <a:schemeClr val="bg1"/>
                </a:solidFill>
                <a:latin typeface="Garamond" pitchFamily="18" charset="0"/>
              </a:defRPr>
            </a:lvl7pPr>
            <a:lvl8pPr marL="1371600" algn="r" rtl="0" fontAlgn="base">
              <a:lnSpc>
                <a:spcPct val="80000"/>
              </a:lnSpc>
              <a:spcBef>
                <a:spcPct val="0"/>
              </a:spcBef>
              <a:spcAft>
                <a:spcPct val="0"/>
              </a:spcAft>
              <a:defRPr sz="4400" b="1">
                <a:solidFill>
                  <a:schemeClr val="bg1"/>
                </a:solidFill>
                <a:latin typeface="Garamond" pitchFamily="18" charset="0"/>
              </a:defRPr>
            </a:lvl8pPr>
            <a:lvl9pPr marL="1828800" algn="r" rtl="0" fontAlgn="base">
              <a:lnSpc>
                <a:spcPct val="80000"/>
              </a:lnSpc>
              <a:spcBef>
                <a:spcPct val="0"/>
              </a:spcBef>
              <a:spcAft>
                <a:spcPct val="0"/>
              </a:spcAft>
              <a:defRPr sz="4400" b="1">
                <a:solidFill>
                  <a:schemeClr val="bg1"/>
                </a:solidFill>
                <a:latin typeface="Garamond" pitchFamily="18" charset="0"/>
              </a:defRPr>
            </a:lvl9pPr>
          </a:lstStyle>
          <a:p>
            <a:pPr algn="ctr" eaLnBrk="1" hangingPunct="1"/>
            <a:r>
              <a:rPr lang="en-US" sz="2000" dirty="0" smtClean="0">
                <a:solidFill>
                  <a:srgbClr val="D5A211"/>
                </a:solidFill>
              </a:rPr>
              <a:t>Games with worst case </a:t>
            </a:r>
            <a:r>
              <a:rPr lang="lv-LV" sz="2000" dirty="0" smtClean="0">
                <a:solidFill>
                  <a:srgbClr val="D5A211"/>
                </a:solidFill>
              </a:rPr>
              <a:t>different from</a:t>
            </a:r>
            <a:r>
              <a:rPr lang="en-US" sz="2000" dirty="0" smtClean="0">
                <a:solidFill>
                  <a:srgbClr val="D5A211"/>
                </a:solidFill>
              </a:rPr>
              <a:t> average case</a:t>
            </a:r>
            <a:endParaRPr lang="lv-LV" sz="2000" dirty="0" smtClean="0">
              <a:solidFill>
                <a:srgbClr val="D5A211"/>
              </a:solidFill>
            </a:endParaRPr>
          </a:p>
        </p:txBody>
      </p:sp>
    </p:spTree>
    <p:extLst>
      <p:ext uri="{BB962C8B-B14F-4D97-AF65-F5344CB8AC3E}">
        <p14:creationId xmlns:p14="http://schemas.microsoft.com/office/powerpoint/2010/main" val="7786839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8104" y="54025"/>
            <a:ext cx="3369196" cy="1008062"/>
          </a:xfrm>
        </p:spPr>
        <p:txBody>
          <a:bodyPr/>
          <a:lstStyle/>
          <a:p>
            <a:r>
              <a:rPr lang="lv-LV" dirty="0" smtClean="0"/>
              <a:t>Equal-Equal</a:t>
            </a:r>
            <a:br>
              <a:rPr lang="lv-LV" dirty="0" smtClean="0"/>
            </a:br>
            <a:r>
              <a:rPr lang="lv-LV" dirty="0" smtClean="0"/>
              <a:t>(</a:t>
            </a:r>
            <a:r>
              <a:rPr lang="lv-LV" dirty="0" smtClean="0"/>
              <a:t>EE</a:t>
            </a:r>
            <a:r>
              <a:rPr lang="lv-LV" baseline="-25000" dirty="0" smtClean="0"/>
              <a:t>m</a:t>
            </a:r>
            <a:r>
              <a:rPr lang="lv-LV" dirty="0" smtClean="0"/>
              <a:t>) game</a:t>
            </a:r>
            <a:endParaRPr lang="lv-LV" dirty="0"/>
          </a:p>
        </p:txBody>
      </p:sp>
      <p:sp>
        <p:nvSpPr>
          <p:cNvPr id="3" name="Content Placeholder 2"/>
          <p:cNvSpPr>
            <a:spLocks noGrp="1"/>
          </p:cNvSpPr>
          <p:nvPr>
            <p:ph idx="1"/>
          </p:nvPr>
        </p:nvSpPr>
        <p:spPr/>
        <p:txBody>
          <a:bodyPr/>
          <a:lstStyle/>
          <a:p>
            <a:r>
              <a:rPr lang="en-US" sz="2400" dirty="0"/>
              <a:t>Input:  </a:t>
            </a:r>
            <a:r>
              <a:rPr lang="lv-LV" sz="2400" b="1" dirty="0"/>
              <a:t>x</a:t>
            </a:r>
            <a:r>
              <a:rPr lang="lv-LV" sz="2400" b="1" baseline="-25000" dirty="0"/>
              <a:t>1</a:t>
            </a:r>
            <a:r>
              <a:rPr lang="en-US" sz="2400" b="1" dirty="0"/>
              <a:t>,</a:t>
            </a:r>
            <a:r>
              <a:rPr lang="lv-LV" sz="2400" b="1" dirty="0"/>
              <a:t> x</a:t>
            </a:r>
            <a:r>
              <a:rPr lang="lv-LV" sz="2400" b="1" baseline="-25000" dirty="0"/>
              <a:t>2</a:t>
            </a:r>
            <a:r>
              <a:rPr lang="en-US" sz="2400" b="1" dirty="0">
                <a:sym typeface="Symbol"/>
              </a:rPr>
              <a:t> </a:t>
            </a:r>
            <a:r>
              <a:rPr lang="en-US" sz="2400" dirty="0">
                <a:sym typeface="Symbol"/>
              </a:rPr>
              <a:t></a:t>
            </a:r>
            <a:r>
              <a:rPr lang="en-US" sz="2400" dirty="0" smtClean="0">
                <a:sym typeface="Symbol"/>
              </a:rPr>
              <a:t>{</a:t>
            </a:r>
            <a:r>
              <a:rPr lang="lv-LV" sz="2400" dirty="0" smtClean="0">
                <a:sym typeface="Symbol"/>
              </a:rPr>
              <a:t>1,...,m</a:t>
            </a:r>
            <a:r>
              <a:rPr lang="en-US" sz="2400" dirty="0" smtClean="0">
                <a:sym typeface="Symbol"/>
              </a:rPr>
              <a:t>} </a:t>
            </a:r>
            <a:endParaRPr lang="en-US" sz="2400" b="1" dirty="0"/>
          </a:p>
          <a:p>
            <a:r>
              <a:rPr lang="en-US" sz="2400" dirty="0"/>
              <a:t>Output:  </a:t>
            </a:r>
            <a:r>
              <a:rPr lang="lv-LV" sz="2400" b="1" dirty="0"/>
              <a:t>a</a:t>
            </a:r>
            <a:r>
              <a:rPr lang="lv-LV" sz="2400" b="1" baseline="-25000" dirty="0"/>
              <a:t>1</a:t>
            </a:r>
            <a:r>
              <a:rPr lang="en-US" sz="2400" b="1" dirty="0"/>
              <a:t>,</a:t>
            </a:r>
            <a:r>
              <a:rPr lang="lv-LV" sz="2400" b="1" dirty="0"/>
              <a:t> a</a:t>
            </a:r>
            <a:r>
              <a:rPr lang="lv-LV" sz="2400" b="1" baseline="-25000" dirty="0"/>
              <a:t>2</a:t>
            </a:r>
            <a:r>
              <a:rPr lang="en-US" sz="2400" dirty="0">
                <a:sym typeface="Symbol"/>
              </a:rPr>
              <a:t> </a:t>
            </a:r>
            <a:r>
              <a:rPr lang="en-US" sz="2400" dirty="0" smtClean="0">
                <a:sym typeface="Symbol"/>
              </a:rPr>
              <a:t>{</a:t>
            </a:r>
            <a:r>
              <a:rPr lang="lv-LV" sz="2400" dirty="0" smtClean="0">
                <a:sym typeface="Symbol"/>
              </a:rPr>
              <a:t>1,...,m</a:t>
            </a:r>
            <a:r>
              <a:rPr lang="en-US" sz="2400" dirty="0" smtClean="0">
                <a:sym typeface="Symbol"/>
              </a:rPr>
              <a:t>} </a:t>
            </a:r>
            <a:endParaRPr lang="en-US" sz="2400" b="1" dirty="0"/>
          </a:p>
          <a:p>
            <a:r>
              <a:rPr lang="lv-LV" sz="2400" dirty="0" smtClean="0"/>
              <a:t>Rule:</a:t>
            </a:r>
          </a:p>
          <a:p>
            <a:r>
              <a:rPr lang="lv-LV" sz="2400" dirty="0" smtClean="0"/>
              <a:t>Worst-case:</a:t>
            </a:r>
          </a:p>
          <a:p>
            <a:endParaRPr lang="lv-LV" sz="2400" dirty="0"/>
          </a:p>
          <a:p>
            <a:r>
              <a:rPr lang="lv-LV" sz="2400" dirty="0"/>
              <a:t> </a:t>
            </a:r>
            <a:r>
              <a:rPr lang="lv-LV" sz="2400" dirty="0" smtClean="0"/>
              <a:t>    Worst-case quantum:</a:t>
            </a:r>
          </a:p>
          <a:p>
            <a:endParaRPr lang="lv-LV" sz="2400" dirty="0"/>
          </a:p>
          <a:p>
            <a:endParaRPr lang="lv-LV" sz="2800" dirty="0" smtClean="0"/>
          </a:p>
          <a:p>
            <a:r>
              <a:rPr lang="lv-LV" sz="2400" dirty="0"/>
              <a:t> </a:t>
            </a:r>
            <a:r>
              <a:rPr lang="lv-LV" sz="2400" dirty="0" smtClean="0"/>
              <a:t>         Average-case:</a:t>
            </a:r>
            <a:endParaRPr lang="lv-LV" sz="24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23664" y="2502297"/>
            <a:ext cx="4276725" cy="43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39752" y="2941230"/>
            <a:ext cx="4197299" cy="478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39752" y="3471851"/>
            <a:ext cx="4467225" cy="427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39752" y="4345730"/>
            <a:ext cx="3857625" cy="41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4" name="Group 3"/>
          <p:cNvGrpSpPr/>
          <p:nvPr/>
        </p:nvGrpSpPr>
        <p:grpSpPr>
          <a:xfrm>
            <a:off x="2339752" y="4821783"/>
            <a:ext cx="6006912" cy="495300"/>
            <a:chOff x="2433289" y="5763617"/>
            <a:chExt cx="6006912" cy="495300"/>
          </a:xfrm>
        </p:grpSpPr>
        <p:pic>
          <p:nvPicPr>
            <p:cNvPr id="2055"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33289" y="5801717"/>
              <a:ext cx="4467225" cy="41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906676" y="5763617"/>
              <a:ext cx="153352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2057"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39752" y="5670649"/>
            <a:ext cx="5734050"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itle 1"/>
          <p:cNvSpPr txBox="1">
            <a:spLocks/>
          </p:cNvSpPr>
          <p:nvPr/>
        </p:nvSpPr>
        <p:spPr bwMode="auto">
          <a:xfrm>
            <a:off x="1403648" y="126083"/>
            <a:ext cx="3183372"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rtl="0" eaLnBrk="0" fontAlgn="base" hangingPunct="0">
              <a:lnSpc>
                <a:spcPct val="80000"/>
              </a:lnSpc>
              <a:spcBef>
                <a:spcPct val="0"/>
              </a:spcBef>
              <a:spcAft>
                <a:spcPct val="0"/>
              </a:spcAft>
              <a:defRPr sz="4400" b="1">
                <a:solidFill>
                  <a:srgbClr val="0070C0"/>
                </a:solidFill>
                <a:latin typeface="+mj-lt"/>
                <a:ea typeface="+mj-ea"/>
                <a:cs typeface="+mj-cs"/>
              </a:defRPr>
            </a:lvl1pPr>
            <a:lvl2pPr algn="r" rtl="0" eaLnBrk="0" fontAlgn="base" hangingPunct="0">
              <a:lnSpc>
                <a:spcPct val="80000"/>
              </a:lnSpc>
              <a:spcBef>
                <a:spcPct val="0"/>
              </a:spcBef>
              <a:spcAft>
                <a:spcPct val="0"/>
              </a:spcAft>
              <a:defRPr sz="4400" b="1">
                <a:solidFill>
                  <a:schemeClr val="bg1"/>
                </a:solidFill>
                <a:latin typeface="Garamond" pitchFamily="18" charset="0"/>
              </a:defRPr>
            </a:lvl2pPr>
            <a:lvl3pPr algn="r" rtl="0" eaLnBrk="0" fontAlgn="base" hangingPunct="0">
              <a:lnSpc>
                <a:spcPct val="80000"/>
              </a:lnSpc>
              <a:spcBef>
                <a:spcPct val="0"/>
              </a:spcBef>
              <a:spcAft>
                <a:spcPct val="0"/>
              </a:spcAft>
              <a:defRPr sz="4400" b="1">
                <a:solidFill>
                  <a:schemeClr val="bg1"/>
                </a:solidFill>
                <a:latin typeface="Garamond" pitchFamily="18" charset="0"/>
              </a:defRPr>
            </a:lvl3pPr>
            <a:lvl4pPr algn="r" rtl="0" eaLnBrk="0" fontAlgn="base" hangingPunct="0">
              <a:lnSpc>
                <a:spcPct val="80000"/>
              </a:lnSpc>
              <a:spcBef>
                <a:spcPct val="0"/>
              </a:spcBef>
              <a:spcAft>
                <a:spcPct val="0"/>
              </a:spcAft>
              <a:defRPr sz="4400" b="1">
                <a:solidFill>
                  <a:schemeClr val="bg1"/>
                </a:solidFill>
                <a:latin typeface="Garamond" pitchFamily="18" charset="0"/>
              </a:defRPr>
            </a:lvl4pPr>
            <a:lvl5pPr algn="r" rtl="0" eaLnBrk="0" fontAlgn="base" hangingPunct="0">
              <a:lnSpc>
                <a:spcPct val="80000"/>
              </a:lnSpc>
              <a:spcBef>
                <a:spcPct val="0"/>
              </a:spcBef>
              <a:spcAft>
                <a:spcPct val="0"/>
              </a:spcAft>
              <a:defRPr sz="4400" b="1">
                <a:solidFill>
                  <a:schemeClr val="bg1"/>
                </a:solidFill>
                <a:latin typeface="Garamond" pitchFamily="18" charset="0"/>
              </a:defRPr>
            </a:lvl5pPr>
            <a:lvl6pPr marL="457200" algn="r" rtl="0" fontAlgn="base">
              <a:lnSpc>
                <a:spcPct val="80000"/>
              </a:lnSpc>
              <a:spcBef>
                <a:spcPct val="0"/>
              </a:spcBef>
              <a:spcAft>
                <a:spcPct val="0"/>
              </a:spcAft>
              <a:defRPr sz="4400" b="1">
                <a:solidFill>
                  <a:schemeClr val="bg1"/>
                </a:solidFill>
                <a:latin typeface="Garamond" pitchFamily="18" charset="0"/>
              </a:defRPr>
            </a:lvl6pPr>
            <a:lvl7pPr marL="914400" algn="r" rtl="0" fontAlgn="base">
              <a:lnSpc>
                <a:spcPct val="80000"/>
              </a:lnSpc>
              <a:spcBef>
                <a:spcPct val="0"/>
              </a:spcBef>
              <a:spcAft>
                <a:spcPct val="0"/>
              </a:spcAft>
              <a:defRPr sz="4400" b="1">
                <a:solidFill>
                  <a:schemeClr val="bg1"/>
                </a:solidFill>
                <a:latin typeface="Garamond" pitchFamily="18" charset="0"/>
              </a:defRPr>
            </a:lvl7pPr>
            <a:lvl8pPr marL="1371600" algn="r" rtl="0" fontAlgn="base">
              <a:lnSpc>
                <a:spcPct val="80000"/>
              </a:lnSpc>
              <a:spcBef>
                <a:spcPct val="0"/>
              </a:spcBef>
              <a:spcAft>
                <a:spcPct val="0"/>
              </a:spcAft>
              <a:defRPr sz="4400" b="1">
                <a:solidFill>
                  <a:schemeClr val="bg1"/>
                </a:solidFill>
                <a:latin typeface="Garamond" pitchFamily="18" charset="0"/>
              </a:defRPr>
            </a:lvl8pPr>
            <a:lvl9pPr marL="1828800" algn="r" rtl="0" fontAlgn="base">
              <a:lnSpc>
                <a:spcPct val="80000"/>
              </a:lnSpc>
              <a:spcBef>
                <a:spcPct val="0"/>
              </a:spcBef>
              <a:spcAft>
                <a:spcPct val="0"/>
              </a:spcAft>
              <a:defRPr sz="4400" b="1">
                <a:solidFill>
                  <a:schemeClr val="bg1"/>
                </a:solidFill>
                <a:latin typeface="Garamond" pitchFamily="18" charset="0"/>
              </a:defRPr>
            </a:lvl9pPr>
          </a:lstStyle>
          <a:p>
            <a:pPr algn="ctr" eaLnBrk="1" hangingPunct="1"/>
            <a:r>
              <a:rPr lang="en-US" sz="2000" dirty="0" smtClean="0">
                <a:solidFill>
                  <a:srgbClr val="D5A211"/>
                </a:solidFill>
              </a:rPr>
              <a:t>Games with worst case </a:t>
            </a:r>
            <a:r>
              <a:rPr lang="lv-LV" sz="2000" dirty="0" smtClean="0">
                <a:solidFill>
                  <a:srgbClr val="D5A211"/>
                </a:solidFill>
              </a:rPr>
              <a:t>different from</a:t>
            </a:r>
            <a:r>
              <a:rPr lang="en-US" sz="2000" dirty="0" smtClean="0">
                <a:solidFill>
                  <a:srgbClr val="D5A211"/>
                </a:solidFill>
              </a:rPr>
              <a:t> average case</a:t>
            </a:r>
            <a:endParaRPr lang="lv-LV" sz="2000" dirty="0" smtClean="0">
              <a:solidFill>
                <a:srgbClr val="D5A211"/>
              </a:solidFill>
            </a:endParaRPr>
          </a:p>
        </p:txBody>
      </p:sp>
    </p:spTree>
    <p:extLst>
      <p:ext uri="{BB962C8B-B14F-4D97-AF65-F5344CB8AC3E}">
        <p14:creationId xmlns:p14="http://schemas.microsoft.com/office/powerpoint/2010/main" val="1411603871"/>
      </p:ext>
    </p:extLst>
  </p:cSld>
  <p:clrMapOvr>
    <a:masterClrMapping/>
  </p:clrMapOvr>
  <p:timing>
    <p:tnLst>
      <p:par>
        <p:cTn id="1" dur="indefinite" restart="never" nodeType="tmRoot"/>
      </p:par>
    </p:tnLst>
  </p:timing>
</p:sld>
</file>

<file path=ppt/theme/theme1.xml><?xml version="1.0" encoding="utf-8"?>
<a:theme xmlns:a="http://schemas.openxmlformats.org/drawingml/2006/main" name="Latvijas Universitate 1">
  <a:themeElements>
    <a:clrScheme name="Latvijas Universitate 1 2">
      <a:dk1>
        <a:srgbClr val="4D4D4D"/>
      </a:dk1>
      <a:lt1>
        <a:srgbClr val="FFFFFF"/>
      </a:lt1>
      <a:dk2>
        <a:srgbClr val="FF6600"/>
      </a:dk2>
      <a:lt2>
        <a:srgbClr val="808080"/>
      </a:lt2>
      <a:accent1>
        <a:srgbClr val="BBE0E3"/>
      </a:accent1>
      <a:accent2>
        <a:srgbClr val="333399"/>
      </a:accent2>
      <a:accent3>
        <a:srgbClr val="FFFFFF"/>
      </a:accent3>
      <a:accent4>
        <a:srgbClr val="404040"/>
      </a:accent4>
      <a:accent5>
        <a:srgbClr val="DAEDEF"/>
      </a:accent5>
      <a:accent6>
        <a:srgbClr val="2D2D8A"/>
      </a:accent6>
      <a:hlink>
        <a:srgbClr val="009999"/>
      </a:hlink>
      <a:folHlink>
        <a:srgbClr val="99CC00"/>
      </a:folHlink>
    </a:clrScheme>
    <a:fontScheme name="Latvijas Universitate 1">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Latvijas Universitate 1 1">
        <a:dk1>
          <a:srgbClr val="336699"/>
        </a:dk1>
        <a:lt1>
          <a:srgbClr val="FFFFFF"/>
        </a:lt1>
        <a:dk2>
          <a:srgbClr val="000000"/>
        </a:dk2>
        <a:lt2>
          <a:srgbClr val="FFFFFF"/>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atvijas Universitate 1 2">
        <a:dk1>
          <a:srgbClr val="4D4D4D"/>
        </a:dk1>
        <a:lt1>
          <a:srgbClr val="FFFFFF"/>
        </a:lt1>
        <a:dk2>
          <a:srgbClr val="FF6600"/>
        </a:dk2>
        <a:lt2>
          <a:srgbClr val="808080"/>
        </a:lt2>
        <a:accent1>
          <a:srgbClr val="BBE0E3"/>
        </a:accent1>
        <a:accent2>
          <a:srgbClr val="333399"/>
        </a:accent2>
        <a:accent3>
          <a:srgbClr val="FFFFFF"/>
        </a:accent3>
        <a:accent4>
          <a:srgbClr val="40404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6467</TotalTime>
  <Words>2245</Words>
  <Application>Microsoft Office PowerPoint</Application>
  <PresentationFormat>Custom</PresentationFormat>
  <Paragraphs>366</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Latvijas Universitate 1</vt:lpstr>
      <vt:lpstr>Worst case analysis  of non-local games</vt:lpstr>
      <vt:lpstr>Overview</vt:lpstr>
      <vt:lpstr>Motivation</vt:lpstr>
      <vt:lpstr>Preliminaries - nonlocal games</vt:lpstr>
      <vt:lpstr>Average and  worst case scenarios</vt:lpstr>
      <vt:lpstr>CHSH game</vt:lpstr>
      <vt:lpstr>CHSH game: worst-case</vt:lpstr>
      <vt:lpstr>n-party AND (nAND) game</vt:lpstr>
      <vt:lpstr>Equal-Equal (EEm) game</vt:lpstr>
      <vt:lpstr>Games without  common data</vt:lpstr>
      <vt:lpstr>Conclusion</vt:lpstr>
      <vt:lpstr>PowerPoint Presentation</vt:lpstr>
    </vt:vector>
  </TitlesOfParts>
  <Company>Latvijas Universitātes med. fakultāte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Agni</cp:lastModifiedBy>
  <cp:revision>310</cp:revision>
  <dcterms:created xsi:type="dcterms:W3CDTF">2004-03-09T15:09:36Z</dcterms:created>
  <dcterms:modified xsi:type="dcterms:W3CDTF">2013-01-28T07:48:08Z</dcterms:modified>
</cp:coreProperties>
</file>