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2"/>
  </p:notesMasterIdLst>
  <p:sldIdLst>
    <p:sldId id="256" r:id="rId2"/>
    <p:sldId id="285" r:id="rId3"/>
    <p:sldId id="287" r:id="rId4"/>
    <p:sldId id="286" r:id="rId5"/>
    <p:sldId id="288" r:id="rId6"/>
    <p:sldId id="290" r:id="rId7"/>
    <p:sldId id="292" r:id="rId8"/>
    <p:sldId id="291" r:id="rId9"/>
    <p:sldId id="259" r:id="rId10"/>
    <p:sldId id="277" r:id="rId11"/>
    <p:sldId id="296" r:id="rId12"/>
    <p:sldId id="293" r:id="rId13"/>
    <p:sldId id="262" r:id="rId14"/>
    <p:sldId id="280" r:id="rId15"/>
    <p:sldId id="263" r:id="rId16"/>
    <p:sldId id="281" r:id="rId17"/>
    <p:sldId id="282" r:id="rId18"/>
    <p:sldId id="274" r:id="rId19"/>
    <p:sldId id="269" r:id="rId20"/>
    <p:sldId id="275" r:id="rId21"/>
    <p:sldId id="295" r:id="rId22"/>
    <p:sldId id="267" r:id="rId23"/>
    <p:sldId id="268" r:id="rId24"/>
    <p:sldId id="270" r:id="rId25"/>
    <p:sldId id="272" r:id="rId26"/>
    <p:sldId id="271" r:id="rId27"/>
    <p:sldId id="283" r:id="rId28"/>
    <p:sldId id="265" r:id="rId29"/>
    <p:sldId id="273" r:id="rId30"/>
    <p:sldId id="294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FF00FF"/>
    <a:srgbClr val="CC0099"/>
    <a:srgbClr val="0000FF"/>
    <a:srgbClr val="00FF00"/>
    <a:srgbClr val="FF6600"/>
    <a:srgbClr val="FF0000"/>
    <a:srgbClr val="FFFF00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0"/>
  </p:normalViewPr>
  <p:slideViewPr>
    <p:cSldViewPr>
      <p:cViewPr>
        <p:scale>
          <a:sx n="75" d="100"/>
          <a:sy n="75" d="100"/>
        </p:scale>
        <p:origin x="-372" y="10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2" d="100"/>
        <a:sy n="92" d="100"/>
      </p:scale>
      <p:origin x="0" y="61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16A8C-0017-4947-AA26-49C88322EE0B}" type="datetimeFigureOut">
              <a:rPr lang="it-IT" smtClean="0"/>
              <a:pPr/>
              <a:t>27/01/2013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51C43-A2F7-45DB-AF99-4625A7FA9D7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1C43-A2F7-45DB-AF99-4625A7FA9D78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1C43-A2F7-45DB-AF99-4625A7FA9D78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1C43-A2F7-45DB-AF99-4625A7FA9D78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1C43-A2F7-45DB-AF99-4625A7FA9D78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1C43-A2F7-45DB-AF99-4625A7FA9D78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1C43-A2F7-45DB-AF99-4625A7FA9D78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1C43-A2F7-45DB-AF99-4625A7FA9D78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1C43-A2F7-45DB-AF99-4625A7FA9D78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1C43-A2F7-45DB-AF99-4625A7FA9D78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1C43-A2F7-45DB-AF99-4625A7FA9D78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1C43-A2F7-45DB-AF99-4625A7FA9D78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0044E8-4715-4745-BC7A-2F0C42476A94}" type="slidenum">
              <a:rPr lang="it-IT"/>
              <a:pPr/>
              <a:t>3</a:t>
            </a:fld>
            <a:endParaRPr lang="it-IT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3" tIns="45716" rIns="91433" bIns="45716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1C43-A2F7-45DB-AF99-4625A7FA9D78}" type="slidenum">
              <a:rPr lang="it-IT" smtClean="0"/>
              <a:pPr/>
              <a:t>24</a:t>
            </a:fld>
            <a:endParaRPr 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1C43-A2F7-45DB-AF99-4625A7FA9D78}" type="slidenum">
              <a:rPr lang="it-IT" smtClean="0"/>
              <a:pPr/>
              <a:t>25</a:t>
            </a:fld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1C43-A2F7-45DB-AF99-4625A7FA9D78}" type="slidenum">
              <a:rPr lang="it-IT" smtClean="0"/>
              <a:pPr/>
              <a:t>26</a:t>
            </a:fld>
            <a:endParaRPr 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1C43-A2F7-45DB-AF99-4625A7FA9D78}" type="slidenum">
              <a:rPr lang="it-IT" smtClean="0"/>
              <a:pPr/>
              <a:t>27</a:t>
            </a:fld>
            <a:endParaRPr 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1C43-A2F7-45DB-AF99-4625A7FA9D78}" type="slidenum">
              <a:rPr lang="it-IT" smtClean="0"/>
              <a:pPr/>
              <a:t>29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1C43-A2F7-45DB-AF99-4625A7FA9D78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1C43-A2F7-45DB-AF99-4625A7FA9D78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1C43-A2F7-45DB-AF99-4625A7FA9D78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1C43-A2F7-45DB-AF99-4625A7FA9D78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1C43-A2F7-45DB-AF99-4625A7FA9D78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1C43-A2F7-45DB-AF99-4625A7FA9D78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1C43-A2F7-45DB-AF99-4625A7FA9D78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CDA8-EB16-47C7-9FA7-C1F71FA6FB93}" type="datetimeFigureOut">
              <a:rPr lang="it-IT" smtClean="0"/>
              <a:pPr/>
              <a:t>27/01/2013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F067-5A3D-4697-83DE-2CED3579D3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CDA8-EB16-47C7-9FA7-C1F71FA6FB93}" type="datetimeFigureOut">
              <a:rPr lang="it-IT" smtClean="0"/>
              <a:pPr/>
              <a:t>27/01/2013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F067-5A3D-4697-83DE-2CED3579D3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CDA8-EB16-47C7-9FA7-C1F71FA6FB93}" type="datetimeFigureOut">
              <a:rPr lang="it-IT" smtClean="0"/>
              <a:pPr/>
              <a:t>27/01/2013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F067-5A3D-4697-83DE-2CED3579D3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CDA8-EB16-47C7-9FA7-C1F71FA6FB93}" type="datetimeFigureOut">
              <a:rPr lang="it-IT" smtClean="0"/>
              <a:pPr/>
              <a:t>27/01/2013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F067-5A3D-4697-83DE-2CED3579D3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CDA8-EB16-47C7-9FA7-C1F71FA6FB93}" type="datetimeFigureOut">
              <a:rPr lang="it-IT" smtClean="0"/>
              <a:pPr/>
              <a:t>27/01/2013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F067-5A3D-4697-83DE-2CED3579D3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CDA8-EB16-47C7-9FA7-C1F71FA6FB93}" type="datetimeFigureOut">
              <a:rPr lang="it-IT" smtClean="0"/>
              <a:pPr/>
              <a:t>27/01/2013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F067-5A3D-4697-83DE-2CED3579D3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CDA8-EB16-47C7-9FA7-C1F71FA6FB93}" type="datetimeFigureOut">
              <a:rPr lang="it-IT" smtClean="0"/>
              <a:pPr/>
              <a:t>27/01/2013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F067-5A3D-4697-83DE-2CED3579D3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CDA8-EB16-47C7-9FA7-C1F71FA6FB93}" type="datetimeFigureOut">
              <a:rPr lang="it-IT" smtClean="0"/>
              <a:pPr/>
              <a:t>27/01/2013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F067-5A3D-4697-83DE-2CED3579D3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CDA8-EB16-47C7-9FA7-C1F71FA6FB93}" type="datetimeFigureOut">
              <a:rPr lang="it-IT" smtClean="0"/>
              <a:pPr/>
              <a:t>27/01/2013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F067-5A3D-4697-83DE-2CED3579D3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CDA8-EB16-47C7-9FA7-C1F71FA6FB93}" type="datetimeFigureOut">
              <a:rPr lang="it-IT" smtClean="0"/>
              <a:pPr/>
              <a:t>27/01/2013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F067-5A3D-4697-83DE-2CED3579D3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CDA8-EB16-47C7-9FA7-C1F71FA6FB93}" type="datetimeFigureOut">
              <a:rPr lang="it-IT" smtClean="0"/>
              <a:pPr/>
              <a:t>27/01/2013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F067-5A3D-4697-83DE-2CED3579D3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7CDA8-EB16-47C7-9FA7-C1F71FA6FB93}" type="datetimeFigureOut">
              <a:rPr lang="it-IT" smtClean="0"/>
              <a:pPr/>
              <a:t>27/01/2013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F067-5A3D-4697-83DE-2CED3579D30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124744"/>
            <a:ext cx="8712968" cy="2664296"/>
          </a:xfrm>
          <a:noFill/>
          <a:ln>
            <a:noFill/>
          </a:ln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Two-dimensional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Rational 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A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utomata</a:t>
            </a:r>
            <a:r>
              <a:rPr lang="en-US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a </a:t>
            </a:r>
            <a:r>
              <a:rPr lang="en-US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bridge unifying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1d and</a:t>
            </a:r>
            <a:r>
              <a:rPr lang="en-US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2d</a:t>
            </a:r>
            <a:br>
              <a:rPr lang="it-IT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it-IT" dirty="0" err="1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language</a:t>
            </a:r>
            <a:r>
              <a:rPr lang="it-IT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theory</a:t>
            </a:r>
            <a:endParaRPr lang="it-IT" dirty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9512" y="4437112"/>
            <a:ext cx="87852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it-IT" sz="2400" b="1" dirty="0">
                <a:solidFill>
                  <a:srgbClr val="FF00FF"/>
                </a:solidFill>
                <a:latin typeface="Comic Sans MS" pitchFamily="66" charset="0"/>
              </a:rPr>
              <a:t>Marcella Anselmo   Dora </a:t>
            </a:r>
            <a:r>
              <a:rPr lang="it-IT" sz="2400" b="1" dirty="0" err="1">
                <a:solidFill>
                  <a:srgbClr val="FF00FF"/>
                </a:solidFill>
                <a:latin typeface="Comic Sans MS" pitchFamily="66" charset="0"/>
              </a:rPr>
              <a:t>Giammarresi</a:t>
            </a:r>
            <a:r>
              <a:rPr lang="it-IT" sz="2400" b="1" dirty="0">
                <a:solidFill>
                  <a:srgbClr val="FF00FF"/>
                </a:solidFill>
                <a:latin typeface="Comic Sans MS" pitchFamily="66" charset="0"/>
              </a:rPr>
              <a:t>    Maria </a:t>
            </a:r>
            <a:r>
              <a:rPr lang="it-IT" sz="2400" b="1" dirty="0" smtClean="0">
                <a:solidFill>
                  <a:srgbClr val="FF00FF"/>
                </a:solidFill>
                <a:latin typeface="Comic Sans MS" pitchFamily="66" charset="0"/>
              </a:rPr>
              <a:t>Madonia</a:t>
            </a:r>
            <a:endParaRPr lang="it-IT" sz="2400" b="1" dirty="0" smtClean="0">
              <a:solidFill>
                <a:srgbClr val="FF00FF"/>
              </a:solidFill>
            </a:endParaRPr>
          </a:p>
          <a:p>
            <a:pPr>
              <a:spcBef>
                <a:spcPct val="20000"/>
              </a:spcBef>
            </a:pPr>
            <a:r>
              <a:rPr lang="it-IT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 </a:t>
            </a:r>
            <a:r>
              <a:rPr lang="it-IT" b="1" dirty="0" err="1" smtClean="0">
                <a:solidFill>
                  <a:srgbClr val="9933FF"/>
                </a:solidFill>
                <a:latin typeface="Comic Sans MS" pitchFamily="66" charset="0"/>
              </a:rPr>
              <a:t>Univ</a:t>
            </a:r>
            <a:r>
              <a:rPr lang="it-IT" b="1" dirty="0">
                <a:solidFill>
                  <a:srgbClr val="9933FF"/>
                </a:solidFill>
                <a:latin typeface="Comic Sans MS" pitchFamily="66" charset="0"/>
              </a:rPr>
              <a:t>. </a:t>
            </a:r>
            <a:r>
              <a:rPr lang="it-IT" b="1" dirty="0" err="1">
                <a:solidFill>
                  <a:srgbClr val="9933FF"/>
                </a:solidFill>
                <a:latin typeface="Comic Sans MS" pitchFamily="66" charset="0"/>
              </a:rPr>
              <a:t>of</a:t>
            </a:r>
            <a:r>
              <a:rPr lang="it-IT" b="1" dirty="0">
                <a:solidFill>
                  <a:srgbClr val="9933FF"/>
                </a:solidFill>
                <a:latin typeface="Comic Sans MS" pitchFamily="66" charset="0"/>
              </a:rPr>
              <a:t> Salerno</a:t>
            </a:r>
            <a:r>
              <a:rPr lang="it-IT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it-IT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     </a:t>
            </a:r>
            <a:r>
              <a:rPr lang="it-IT" b="1" dirty="0" err="1" smtClean="0">
                <a:solidFill>
                  <a:srgbClr val="9933FF"/>
                </a:solidFill>
                <a:latin typeface="Comic Sans MS" pitchFamily="66" charset="0"/>
              </a:rPr>
              <a:t>Univ</a:t>
            </a:r>
            <a:r>
              <a:rPr lang="it-IT" b="1" dirty="0">
                <a:solidFill>
                  <a:srgbClr val="9933FF"/>
                </a:solidFill>
                <a:latin typeface="Comic Sans MS" pitchFamily="66" charset="0"/>
              </a:rPr>
              <a:t>. Roma </a:t>
            </a:r>
            <a:r>
              <a:rPr lang="it-IT" b="1" dirty="0" err="1">
                <a:solidFill>
                  <a:srgbClr val="9933FF"/>
                </a:solidFill>
                <a:latin typeface="Comic Sans MS" pitchFamily="66" charset="0"/>
              </a:rPr>
              <a:t>Tor</a:t>
            </a:r>
            <a:r>
              <a:rPr lang="it-IT" b="1" dirty="0">
                <a:solidFill>
                  <a:srgbClr val="9933FF"/>
                </a:solidFill>
                <a:latin typeface="Comic Sans MS" pitchFamily="66" charset="0"/>
              </a:rPr>
              <a:t> Vergata   </a:t>
            </a:r>
            <a:r>
              <a:rPr lang="it-IT" b="1" dirty="0" smtClean="0">
                <a:solidFill>
                  <a:srgbClr val="9933FF"/>
                </a:solidFill>
                <a:latin typeface="Comic Sans MS" pitchFamily="66" charset="0"/>
              </a:rPr>
              <a:t>    </a:t>
            </a:r>
            <a:r>
              <a:rPr lang="it-IT" b="1" dirty="0" err="1">
                <a:solidFill>
                  <a:srgbClr val="9933FF"/>
                </a:solidFill>
                <a:latin typeface="Comic Sans MS" pitchFamily="66" charset="0"/>
              </a:rPr>
              <a:t>Univ</a:t>
            </a:r>
            <a:r>
              <a:rPr lang="it-IT" b="1" dirty="0">
                <a:solidFill>
                  <a:srgbClr val="9933FF"/>
                </a:solidFill>
                <a:latin typeface="Comic Sans MS" pitchFamily="66" charset="0"/>
              </a:rPr>
              <a:t>. </a:t>
            </a:r>
            <a:r>
              <a:rPr lang="it-IT" b="1" dirty="0" err="1">
                <a:solidFill>
                  <a:srgbClr val="9933FF"/>
                </a:solidFill>
                <a:latin typeface="Comic Sans MS" pitchFamily="66" charset="0"/>
              </a:rPr>
              <a:t>of</a:t>
            </a:r>
            <a:r>
              <a:rPr lang="it-IT" b="1" dirty="0">
                <a:solidFill>
                  <a:srgbClr val="9933FF"/>
                </a:solidFill>
                <a:latin typeface="Comic Sans MS" pitchFamily="66" charset="0"/>
              </a:rPr>
              <a:t> Catania</a:t>
            </a:r>
          </a:p>
          <a:p>
            <a:pPr algn="ctr">
              <a:spcBef>
                <a:spcPct val="20000"/>
              </a:spcBef>
            </a:pPr>
            <a:r>
              <a:rPr lang="it-IT" sz="2400" b="1" dirty="0">
                <a:solidFill>
                  <a:srgbClr val="9933FF"/>
                </a:solidFill>
                <a:latin typeface="Comic Sans MS" pitchFamily="66" charset="0"/>
              </a:rPr>
              <a:t>ITALY</a:t>
            </a:r>
          </a:p>
        </p:txBody>
      </p:sp>
    </p:spTree>
    <p:extLst>
      <p:ext uri="{BB962C8B-B14F-4D97-AF65-F5344CB8AC3E}">
        <p14:creationId xmlns:p14="http://schemas.microsoft.com/office/powerpoint/2010/main" xmlns="" val="218578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2"/>
          <p:cNvSpPr txBox="1">
            <a:spLocks/>
          </p:cNvSpPr>
          <p:nvPr/>
        </p:nvSpPr>
        <p:spPr>
          <a:xfrm>
            <a:off x="179512" y="3140968"/>
            <a:ext cx="8712968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buClr>
                <a:srgbClr val="CC0099"/>
              </a:buClr>
              <a:buFont typeface="Arial" pitchFamily="34" charset="0"/>
              <a:buChar char="•"/>
            </a:pPr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 Some </a:t>
            </a:r>
            <a:r>
              <a:rPr lang="en-US" sz="3200" dirty="0" smtClean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</a:rPr>
              <a:t>techniques</a:t>
            </a:r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 can be exported from 1d to 2d (e.g. </a:t>
            </a:r>
            <a:r>
              <a:rPr lang="en-US" sz="32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closure properties</a:t>
            </a:r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179512" y="4653136"/>
            <a:ext cx="8712968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buClr>
                <a:srgbClr val="CC0099"/>
              </a:buClr>
              <a:buFont typeface="Arial" pitchFamily="34" charset="0"/>
              <a:buChar char="•"/>
            </a:pPr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 Some </a:t>
            </a:r>
            <a:r>
              <a:rPr lang="en-US" sz="3200" dirty="0" smtClean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</a:rPr>
              <a:t>results</a:t>
            </a:r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 can be exported from 1d to 2d (e.g. classical results on </a:t>
            </a:r>
            <a:r>
              <a:rPr lang="en-US" sz="32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transducers</a:t>
            </a:r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179512" y="1628800"/>
            <a:ext cx="853244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buClr>
                <a:srgbClr val="CC0099"/>
              </a:buClr>
              <a:buFont typeface="Arial" pitchFamily="34" charset="0"/>
              <a:buChar char="•"/>
            </a:pPr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 Some </a:t>
            </a:r>
            <a:r>
              <a:rPr lang="en-US" sz="3200" dirty="0" smtClean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</a:rPr>
              <a:t>notions</a:t>
            </a:r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 become more «</a:t>
            </a:r>
            <a:r>
              <a:rPr lang="en-US" sz="32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natural</a:t>
            </a:r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» (e.g. different forms of </a:t>
            </a:r>
            <a:r>
              <a:rPr lang="en-US" sz="32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determinism</a:t>
            </a:r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1835696" y="404664"/>
            <a:ext cx="5328592" cy="706090"/>
          </a:xfr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>
            <a:noAutofit/>
          </a:bodyPr>
          <a:lstStyle/>
          <a:p>
            <a:r>
              <a:rPr lang="it-IT" sz="3600" b="1" dirty="0" smtClean="0">
                <a:solidFill>
                  <a:schemeClr val="accent4"/>
                </a:solidFill>
                <a:latin typeface="Comic Sans MS" pitchFamily="66" charset="0"/>
              </a:rPr>
              <a:t>In </a:t>
            </a:r>
            <a:r>
              <a:rPr lang="it-IT" sz="3600" b="1" dirty="0" err="1" smtClean="0">
                <a:solidFill>
                  <a:schemeClr val="accent4"/>
                </a:solidFill>
                <a:latin typeface="Comic Sans MS" pitchFamily="66" charset="0"/>
              </a:rPr>
              <a:t>this</a:t>
            </a:r>
            <a:r>
              <a:rPr lang="it-IT" sz="3600" b="1" dirty="0" smtClean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it-IT" sz="3600" b="1" dirty="0" err="1" smtClean="0">
                <a:solidFill>
                  <a:schemeClr val="accent4"/>
                </a:solidFill>
                <a:latin typeface="Comic Sans MS" pitchFamily="66" charset="0"/>
              </a:rPr>
              <a:t>setting</a:t>
            </a:r>
            <a:endParaRPr lang="it-IT" sz="3600" b="1" dirty="0">
              <a:solidFill>
                <a:schemeClr val="accent4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826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06090"/>
          </a:xfr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>
            <a:noAutofit/>
          </a:bodyPr>
          <a:lstStyle/>
          <a:p>
            <a:r>
              <a:rPr lang="it-IT" sz="3200" b="1" dirty="0" err="1" smtClean="0">
                <a:solidFill>
                  <a:schemeClr val="accent4"/>
                </a:solidFill>
                <a:latin typeface="Comic Sans MS" pitchFamily="66" charset="0"/>
              </a:rPr>
              <a:t>From</a:t>
            </a:r>
            <a:r>
              <a:rPr lang="it-IT" sz="3200" b="1" dirty="0" smtClean="0">
                <a:solidFill>
                  <a:schemeClr val="accent4"/>
                </a:solidFill>
                <a:latin typeface="Comic Sans MS" pitchFamily="66" charset="0"/>
              </a:rPr>
              <a:t> Finite </a:t>
            </a:r>
            <a:r>
              <a:rPr lang="it-IT" sz="3200" b="1" dirty="0" err="1" smtClean="0">
                <a:solidFill>
                  <a:schemeClr val="accent4"/>
                </a:solidFill>
                <a:latin typeface="Comic Sans MS" pitchFamily="66" charset="0"/>
              </a:rPr>
              <a:t>Automata</a:t>
            </a:r>
            <a:r>
              <a:rPr lang="it-IT" sz="3200" b="1" dirty="0" smtClean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it-IT" sz="3200" b="1" dirty="0" err="1" smtClean="0">
                <a:solidFill>
                  <a:schemeClr val="accent4"/>
                </a:solidFill>
                <a:latin typeface="Comic Sans MS" pitchFamily="66" charset="0"/>
              </a:rPr>
              <a:t>to</a:t>
            </a:r>
            <a:r>
              <a:rPr lang="it-IT" sz="3200" b="1" dirty="0" smtClean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it-IT" sz="3200" b="1" dirty="0" err="1" smtClean="0">
                <a:solidFill>
                  <a:schemeClr val="accent4"/>
                </a:solidFill>
                <a:latin typeface="Comic Sans MS" pitchFamily="66" charset="0"/>
              </a:rPr>
              <a:t>Rational</a:t>
            </a:r>
            <a:r>
              <a:rPr lang="it-IT" sz="3200" b="1" dirty="0" smtClean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it-IT" sz="3200" b="1" dirty="0" err="1" smtClean="0">
                <a:solidFill>
                  <a:schemeClr val="accent4"/>
                </a:solidFill>
                <a:latin typeface="Comic Sans MS" pitchFamily="66" charset="0"/>
              </a:rPr>
              <a:t>Automata</a:t>
            </a:r>
            <a:endParaRPr lang="it-IT" sz="3200" b="1" dirty="0">
              <a:solidFill>
                <a:schemeClr val="accent4"/>
              </a:solidFill>
              <a:latin typeface="Comic Sans MS" pitchFamily="66" charset="0"/>
            </a:endParaRP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971600" y="1196752"/>
            <a:ext cx="705678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We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take </a:t>
            </a:r>
            <a:r>
              <a:rPr kumimoji="0" lang="it-IT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inspiration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from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the </a:t>
            </a:r>
            <a:r>
              <a:rPr kumimoji="0" lang="it-IT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geometry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:</a:t>
            </a:r>
            <a:endParaRPr kumimoji="0" lang="it-IT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Segnaposto contenuto 2"/>
          <p:cNvSpPr txBox="1">
            <a:spLocks/>
          </p:cNvSpPr>
          <p:nvPr/>
        </p:nvSpPr>
        <p:spPr>
          <a:xfrm>
            <a:off x="251520" y="3933056"/>
            <a:ext cx="8892480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ts val="4000"/>
              </a:lnSpc>
              <a:spcBef>
                <a:spcPct val="20000"/>
              </a:spcBef>
              <a:spcAft>
                <a:spcPts val="0"/>
              </a:spcAft>
              <a:buClr>
                <a:srgbClr val="FF00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Finite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sets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of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symbols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are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used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to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define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finite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automata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that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accept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rational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sets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of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strings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Segnaposto contenuto 2"/>
          <p:cNvSpPr txBox="1">
            <a:spLocks/>
          </p:cNvSpPr>
          <p:nvPr/>
        </p:nvSpPr>
        <p:spPr>
          <a:xfrm>
            <a:off x="251520" y="5013176"/>
            <a:ext cx="8892480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ts val="4000"/>
              </a:lnSpc>
              <a:spcBef>
                <a:spcPct val="20000"/>
              </a:spcBef>
              <a:spcAft>
                <a:spcPts val="0"/>
              </a:spcAft>
              <a:buClr>
                <a:srgbClr val="FF00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2400" dirty="0" smtClean="0">
                <a:solidFill>
                  <a:srgbClr val="00FF00"/>
                </a:solidFill>
                <a:latin typeface="Comic Sans MS" pitchFamily="66" charset="0"/>
                <a:cs typeface="Times New Roman" pitchFamily="18" charset="0"/>
              </a:rPr>
              <a:t>R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ational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sets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of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strings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are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used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to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define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rational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automata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that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accept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recognizable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sets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of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pictures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5" name="Gruppo 24"/>
          <p:cNvGrpSpPr/>
          <p:nvPr/>
        </p:nvGrpSpPr>
        <p:grpSpPr>
          <a:xfrm>
            <a:off x="929911" y="1844824"/>
            <a:ext cx="6378393" cy="713693"/>
            <a:chOff x="857903" y="1772816"/>
            <a:chExt cx="6378393" cy="713693"/>
          </a:xfrm>
        </p:grpSpPr>
        <p:grpSp>
          <p:nvGrpSpPr>
            <p:cNvPr id="3" name="Gruppo 43"/>
            <p:cNvGrpSpPr/>
            <p:nvPr/>
          </p:nvGrpSpPr>
          <p:grpSpPr>
            <a:xfrm>
              <a:off x="857903" y="1772816"/>
              <a:ext cx="6378393" cy="713693"/>
              <a:chOff x="743053" y="2204864"/>
              <a:chExt cx="5269107" cy="713693"/>
            </a:xfrm>
          </p:grpSpPr>
          <p:sp>
            <p:nvSpPr>
              <p:cNvPr id="28" name="CasellaDiTesto 27"/>
              <p:cNvSpPr txBox="1"/>
              <p:nvPr/>
            </p:nvSpPr>
            <p:spPr>
              <a:xfrm>
                <a:off x="743053" y="2456892"/>
                <a:ext cx="12241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err="1" smtClean="0">
                    <a:solidFill>
                      <a:srgbClr val="0000FF"/>
                    </a:solidFill>
                    <a:latin typeface="Comic Sans MS" pitchFamily="66" charset="0"/>
                  </a:rPr>
                  <a:t>Points</a:t>
                </a:r>
                <a:endParaRPr lang="it-IT" sz="2400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" name="CasellaDiTesto 28"/>
              <p:cNvSpPr txBox="1"/>
              <p:nvPr/>
            </p:nvSpPr>
            <p:spPr>
              <a:xfrm>
                <a:off x="2740492" y="2456892"/>
                <a:ext cx="12241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err="1" smtClean="0">
                    <a:solidFill>
                      <a:srgbClr val="0000FF"/>
                    </a:solidFill>
                    <a:latin typeface="Comic Sans MS" pitchFamily="66" charset="0"/>
                  </a:rPr>
                  <a:t>Lines</a:t>
                </a:r>
                <a:endParaRPr lang="it-IT" sz="2400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1" name="CasellaDiTesto 30"/>
              <p:cNvSpPr txBox="1"/>
              <p:nvPr/>
            </p:nvSpPr>
            <p:spPr>
              <a:xfrm>
                <a:off x="4788024" y="2456892"/>
                <a:ext cx="12241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err="1" smtClean="0">
                    <a:solidFill>
                      <a:srgbClr val="0000FF"/>
                    </a:solidFill>
                    <a:latin typeface="Comic Sans MS" pitchFamily="66" charset="0"/>
                  </a:rPr>
                  <a:t>Planes</a:t>
                </a:r>
                <a:endParaRPr lang="it-IT" sz="2400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9" name="CasellaDiTesto 38"/>
              <p:cNvSpPr txBox="1"/>
              <p:nvPr/>
            </p:nvSpPr>
            <p:spPr>
              <a:xfrm>
                <a:off x="1907704" y="2204864"/>
                <a:ext cx="5760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b="1" dirty="0" smtClean="0">
                    <a:solidFill>
                      <a:schemeClr val="accent1">
                        <a:lumMod val="75000"/>
                      </a:schemeClr>
                    </a:solidFill>
                    <a:latin typeface="Comic Sans MS" pitchFamily="66" charset="0"/>
                  </a:rPr>
                  <a:t>1</a:t>
                </a:r>
                <a:r>
                  <a:rPr lang="it-IT" sz="2400" b="1" dirty="0" smtClean="0">
                    <a:solidFill>
                      <a:schemeClr val="accent1">
                        <a:lumMod val="75000"/>
                      </a:schemeClr>
                    </a:solidFill>
                    <a:latin typeface="Comic Sans MS" pitchFamily="66" charset="0"/>
                  </a:rPr>
                  <a:t>d</a:t>
                </a:r>
                <a:endParaRPr lang="it-IT" sz="2400" b="1" dirty="0">
                  <a:solidFill>
                    <a:schemeClr val="accent1">
                      <a:lumMod val="75000"/>
                    </a:schemeClr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2" name="Freccia a destra 21"/>
            <p:cNvSpPr/>
            <p:nvPr/>
          </p:nvSpPr>
          <p:spPr>
            <a:xfrm>
              <a:off x="4788024" y="2132856"/>
              <a:ext cx="576064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" name="CasellaDiTesto 22"/>
            <p:cNvSpPr txBox="1"/>
            <p:nvPr/>
          </p:nvSpPr>
          <p:spPr>
            <a:xfrm>
              <a:off x="4716016" y="1772816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 smtClean="0">
                  <a:solidFill>
                    <a:schemeClr val="accent1">
                      <a:lumMod val="75000"/>
                    </a:schemeClr>
                  </a:solidFill>
                  <a:latin typeface="Comic Sans MS" pitchFamily="66" charset="0"/>
                </a:rPr>
                <a:t>2d</a:t>
              </a:r>
              <a:endParaRPr lang="it-IT" sz="24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endParaRPr>
            </a:p>
          </p:txBody>
        </p:sp>
        <p:sp>
          <p:nvSpPr>
            <p:cNvPr id="24" name="Freccia a destra 23"/>
            <p:cNvSpPr/>
            <p:nvPr/>
          </p:nvSpPr>
          <p:spPr>
            <a:xfrm>
              <a:off x="2339752" y="2132856"/>
              <a:ext cx="576064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7" name="Gruppo 26"/>
          <p:cNvGrpSpPr/>
          <p:nvPr/>
        </p:nvGrpSpPr>
        <p:grpSpPr>
          <a:xfrm>
            <a:off x="827584" y="2852936"/>
            <a:ext cx="6378393" cy="713693"/>
            <a:chOff x="755576" y="1772816"/>
            <a:chExt cx="6378393" cy="713693"/>
          </a:xfrm>
        </p:grpSpPr>
        <p:grpSp>
          <p:nvGrpSpPr>
            <p:cNvPr id="36" name="Gruppo 43"/>
            <p:cNvGrpSpPr/>
            <p:nvPr/>
          </p:nvGrpSpPr>
          <p:grpSpPr>
            <a:xfrm>
              <a:off x="755576" y="1772816"/>
              <a:ext cx="6378393" cy="713693"/>
              <a:chOff x="658522" y="2204864"/>
              <a:chExt cx="5269107" cy="713693"/>
            </a:xfrm>
          </p:grpSpPr>
          <p:sp>
            <p:nvSpPr>
              <p:cNvPr id="46" name="CasellaDiTesto 45"/>
              <p:cNvSpPr txBox="1"/>
              <p:nvPr/>
            </p:nvSpPr>
            <p:spPr>
              <a:xfrm>
                <a:off x="658522" y="2456892"/>
                <a:ext cx="12241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err="1" smtClean="0">
                    <a:solidFill>
                      <a:srgbClr val="9933FF"/>
                    </a:solidFill>
                    <a:latin typeface="Comic Sans MS" pitchFamily="66" charset="0"/>
                  </a:rPr>
                  <a:t>Symbols</a:t>
                </a:r>
                <a:endParaRPr lang="it-IT" sz="2400" dirty="0">
                  <a:solidFill>
                    <a:srgbClr val="9933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47" name="CasellaDiTesto 46"/>
              <p:cNvSpPr txBox="1"/>
              <p:nvPr/>
            </p:nvSpPr>
            <p:spPr>
              <a:xfrm>
                <a:off x="2621523" y="2456892"/>
                <a:ext cx="12241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err="1" smtClean="0">
                    <a:solidFill>
                      <a:srgbClr val="9933FF"/>
                    </a:solidFill>
                    <a:latin typeface="Comic Sans MS" pitchFamily="66" charset="0"/>
                  </a:rPr>
                  <a:t>Strings</a:t>
                </a:r>
                <a:endParaRPr lang="it-IT" sz="2400" dirty="0">
                  <a:solidFill>
                    <a:srgbClr val="9933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48" name="CasellaDiTesto 47"/>
              <p:cNvSpPr txBox="1"/>
              <p:nvPr/>
            </p:nvSpPr>
            <p:spPr>
              <a:xfrm>
                <a:off x="4703493" y="2456892"/>
                <a:ext cx="12241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err="1" smtClean="0">
                    <a:solidFill>
                      <a:srgbClr val="9933FF"/>
                    </a:solidFill>
                    <a:latin typeface="Comic Sans MS" pitchFamily="66" charset="0"/>
                  </a:rPr>
                  <a:t>Pictures</a:t>
                </a:r>
                <a:endParaRPr lang="it-IT" sz="2400" dirty="0">
                  <a:solidFill>
                    <a:srgbClr val="9933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49" name="CasellaDiTesto 48"/>
              <p:cNvSpPr txBox="1"/>
              <p:nvPr/>
            </p:nvSpPr>
            <p:spPr>
              <a:xfrm>
                <a:off x="1907704" y="2204864"/>
                <a:ext cx="5760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b="1" dirty="0" smtClean="0">
                    <a:solidFill>
                      <a:schemeClr val="accent1">
                        <a:lumMod val="75000"/>
                      </a:schemeClr>
                    </a:solidFill>
                    <a:latin typeface="Comic Sans MS" pitchFamily="66" charset="0"/>
                  </a:rPr>
                  <a:t>1</a:t>
                </a:r>
                <a:r>
                  <a:rPr lang="it-IT" sz="2400" b="1" dirty="0" smtClean="0">
                    <a:solidFill>
                      <a:schemeClr val="accent1">
                        <a:lumMod val="75000"/>
                      </a:schemeClr>
                    </a:solidFill>
                    <a:latin typeface="Comic Sans MS" pitchFamily="66" charset="0"/>
                  </a:rPr>
                  <a:t>d</a:t>
                </a:r>
                <a:endParaRPr lang="it-IT" sz="2400" b="1" dirty="0">
                  <a:solidFill>
                    <a:schemeClr val="accent1">
                      <a:lumMod val="75000"/>
                    </a:schemeClr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37" name="Freccia a destra 36"/>
            <p:cNvSpPr/>
            <p:nvPr/>
          </p:nvSpPr>
          <p:spPr>
            <a:xfrm>
              <a:off x="4788024" y="2132856"/>
              <a:ext cx="576064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4716016" y="1772816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 smtClean="0">
                  <a:solidFill>
                    <a:schemeClr val="accent1">
                      <a:lumMod val="75000"/>
                    </a:schemeClr>
                  </a:solidFill>
                  <a:latin typeface="Comic Sans MS" pitchFamily="66" charset="0"/>
                </a:rPr>
                <a:t>2d</a:t>
              </a:r>
              <a:endParaRPr lang="it-IT" sz="24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endParaRPr>
            </a:p>
          </p:txBody>
        </p:sp>
        <p:sp>
          <p:nvSpPr>
            <p:cNvPr id="45" name="Freccia a destra 44"/>
            <p:cNvSpPr/>
            <p:nvPr/>
          </p:nvSpPr>
          <p:spPr>
            <a:xfrm>
              <a:off x="2339752" y="2132856"/>
              <a:ext cx="576064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xmlns="" val="115398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2" grpId="0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06090"/>
          </a:xfr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>
            <a:noAutofit/>
          </a:bodyPr>
          <a:lstStyle/>
          <a:p>
            <a:r>
              <a:rPr lang="it-IT" sz="3200" b="1" dirty="0" err="1" smtClean="0">
                <a:solidFill>
                  <a:schemeClr val="accent4"/>
                </a:solidFill>
                <a:latin typeface="Comic Sans MS" pitchFamily="66" charset="0"/>
              </a:rPr>
              <a:t>From</a:t>
            </a:r>
            <a:r>
              <a:rPr lang="it-IT" sz="3200" b="1" dirty="0" smtClean="0">
                <a:solidFill>
                  <a:schemeClr val="accent4"/>
                </a:solidFill>
                <a:latin typeface="Comic Sans MS" pitchFamily="66" charset="0"/>
              </a:rPr>
              <a:t> Finite </a:t>
            </a:r>
            <a:r>
              <a:rPr lang="it-IT" sz="3200" b="1" dirty="0" err="1" smtClean="0">
                <a:solidFill>
                  <a:schemeClr val="accent4"/>
                </a:solidFill>
                <a:latin typeface="Comic Sans MS" pitchFamily="66" charset="0"/>
              </a:rPr>
              <a:t>Automata</a:t>
            </a:r>
            <a:r>
              <a:rPr lang="it-IT" sz="3200" b="1" dirty="0" smtClean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it-IT" sz="3200" b="1" dirty="0" err="1" smtClean="0">
                <a:solidFill>
                  <a:schemeClr val="accent4"/>
                </a:solidFill>
                <a:latin typeface="Comic Sans MS" pitchFamily="66" charset="0"/>
              </a:rPr>
              <a:t>to</a:t>
            </a:r>
            <a:r>
              <a:rPr lang="it-IT" sz="3200" b="1" dirty="0" smtClean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it-IT" sz="3200" b="1" dirty="0" err="1" smtClean="0">
                <a:solidFill>
                  <a:schemeClr val="accent4"/>
                </a:solidFill>
                <a:latin typeface="Comic Sans MS" pitchFamily="66" charset="0"/>
              </a:rPr>
              <a:t>Rational</a:t>
            </a:r>
            <a:r>
              <a:rPr lang="it-IT" sz="3200" b="1" dirty="0" smtClean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it-IT" sz="3200" b="1" dirty="0" err="1" smtClean="0">
                <a:solidFill>
                  <a:schemeClr val="accent4"/>
                </a:solidFill>
                <a:latin typeface="Comic Sans MS" pitchFamily="66" charset="0"/>
              </a:rPr>
              <a:t>Automata</a:t>
            </a:r>
            <a:endParaRPr lang="it-IT" sz="3200" b="1" dirty="0">
              <a:solidFill>
                <a:schemeClr val="accent4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077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b="1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Finite </a:t>
            </a:r>
            <a:r>
              <a:rPr lang="it-IT" sz="2800" b="1" dirty="0" err="1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Automaton</a:t>
            </a:r>
            <a:r>
              <a:rPr lang="it-IT" sz="2800" b="1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it-IT" sz="2800" b="1" i="1" dirty="0" smtClean="0">
                <a:solidFill>
                  <a:srgbClr val="0000FF"/>
                </a:solidFill>
                <a:latin typeface="Comic Sans MS" pitchFamily="66" charset="0"/>
              </a:rPr>
              <a:t>A</a:t>
            </a:r>
            <a:r>
              <a:rPr lang="it-IT" sz="2800" b="1" i="1" dirty="0" smtClean="0">
                <a:solidFill>
                  <a:schemeClr val="accent5"/>
                </a:solidFill>
                <a:latin typeface="Comic Sans MS" pitchFamily="66" charset="0"/>
              </a:rPr>
              <a:t> </a:t>
            </a:r>
            <a:r>
              <a:rPr lang="it-IT" sz="2800" dirty="0" smtClean="0">
                <a:latin typeface="Comic Sans MS" pitchFamily="66" charset="0"/>
              </a:rPr>
              <a:t>= (</a:t>
            </a:r>
            <a:r>
              <a:rPr lang="it-IT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S</a:t>
            </a:r>
            <a:r>
              <a:rPr lang="it-IT" sz="2800" dirty="0" smtClean="0">
                <a:latin typeface="Comic Sans MS" pitchFamily="66" charset="0"/>
              </a:rPr>
              <a:t>, </a:t>
            </a:r>
            <a:r>
              <a:rPr lang="it-IT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</a:t>
            </a:r>
            <a:r>
              <a:rPr lang="it-IT" sz="2800" dirty="0" smtClean="0">
                <a:latin typeface="Comic Sans MS" pitchFamily="66" charset="0"/>
              </a:rPr>
              <a:t>, </a:t>
            </a:r>
            <a:r>
              <a:rPr lang="it-IT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</a:t>
            </a:r>
            <a:r>
              <a:rPr lang="it-IT" sz="28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0</a:t>
            </a:r>
            <a:r>
              <a:rPr lang="it-IT" sz="2800" dirty="0" smtClean="0">
                <a:latin typeface="Comic Sans MS" pitchFamily="66" charset="0"/>
              </a:rPr>
              <a:t>, </a:t>
            </a:r>
            <a:r>
              <a:rPr lang="it-IT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d</a:t>
            </a:r>
            <a:r>
              <a:rPr lang="it-IT" sz="2800" dirty="0" smtClean="0">
                <a:latin typeface="Comic Sans MS" pitchFamily="66" charset="0"/>
              </a:rPr>
              <a:t>, </a:t>
            </a:r>
            <a:r>
              <a:rPr lang="it-IT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F</a:t>
            </a:r>
            <a:r>
              <a:rPr lang="it-IT" sz="2800" dirty="0" smtClean="0">
                <a:latin typeface="Comic Sans MS" pitchFamily="66" charset="0"/>
              </a:rPr>
              <a:t>)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S</a:t>
            </a:r>
            <a:r>
              <a:rPr lang="it-IT" b="1" dirty="0" smtClean="0">
                <a:latin typeface="Symbol" pitchFamily="18" charset="2"/>
              </a:rPr>
              <a:t>  </a:t>
            </a:r>
            <a:r>
              <a:rPr lang="it-IT" sz="2800" dirty="0" smtClean="0">
                <a:solidFill>
                  <a:srgbClr val="00B0F0"/>
                </a:solidFill>
                <a:latin typeface="Comic Sans MS" pitchFamily="66" charset="0"/>
              </a:rPr>
              <a:t>finite</a:t>
            </a:r>
            <a:r>
              <a:rPr lang="it-IT" sz="2800" dirty="0" smtClean="0">
                <a:latin typeface="Comic Sans MS" pitchFamily="66" charset="0"/>
              </a:rPr>
              <a:t> set </a:t>
            </a:r>
            <a:r>
              <a:rPr lang="it-IT" sz="2800" dirty="0" err="1" smtClean="0">
                <a:latin typeface="Comic Sans MS" pitchFamily="66" charset="0"/>
              </a:rPr>
              <a:t>of</a:t>
            </a:r>
            <a:r>
              <a:rPr lang="it-IT" sz="2800" dirty="0" smtClean="0">
                <a:latin typeface="Comic Sans MS" pitchFamily="66" charset="0"/>
              </a:rPr>
              <a:t>  </a:t>
            </a:r>
            <a:r>
              <a:rPr lang="it-IT" sz="2800" dirty="0" err="1" smtClean="0">
                <a:solidFill>
                  <a:srgbClr val="00B0F0"/>
                </a:solidFill>
                <a:latin typeface="Comic Sans MS" pitchFamily="66" charset="0"/>
              </a:rPr>
              <a:t>symbols</a:t>
            </a:r>
            <a:endParaRPr lang="it-IT" sz="2800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it-IT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</a:t>
            </a:r>
            <a:r>
              <a:rPr lang="it-IT" sz="2800" dirty="0">
                <a:latin typeface="Comic Sans MS" pitchFamily="66" charset="0"/>
              </a:rPr>
              <a:t> 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smtClean="0">
                <a:solidFill>
                  <a:srgbClr val="00B0F0"/>
                </a:solidFill>
                <a:latin typeface="Comic Sans MS" pitchFamily="66" charset="0"/>
              </a:rPr>
              <a:t>finite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>
                <a:latin typeface="Comic Sans MS" pitchFamily="66" charset="0"/>
              </a:rPr>
              <a:t>set of </a:t>
            </a:r>
            <a:r>
              <a:rPr lang="it-IT" sz="2800" dirty="0" err="1">
                <a:latin typeface="Comic Sans MS" pitchFamily="66" charset="0"/>
              </a:rPr>
              <a:t>states</a:t>
            </a:r>
            <a:endParaRPr lang="it-IT" sz="28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it-IT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</a:t>
            </a:r>
            <a:r>
              <a:rPr lang="it-IT" sz="2800" b="1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0</a:t>
            </a:r>
            <a:r>
              <a:rPr lang="it-IT" sz="2800" dirty="0" smtClean="0">
                <a:latin typeface="Comic Sans MS" pitchFamily="66" charset="0"/>
              </a:rPr>
              <a:t>  </a:t>
            </a:r>
            <a:r>
              <a:rPr lang="it-IT" sz="2800" dirty="0" err="1" smtClean="0">
                <a:latin typeface="Comic Sans MS" pitchFamily="66" charset="0"/>
              </a:rPr>
              <a:t>initial</a:t>
            </a:r>
            <a:r>
              <a:rPr lang="it-IT" sz="2800" dirty="0" smtClean="0">
                <a:latin typeface="Comic Sans MS" pitchFamily="66" charset="0"/>
              </a:rPr>
              <a:t> state</a:t>
            </a:r>
          </a:p>
          <a:p>
            <a:pPr marL="0" indent="0">
              <a:buNone/>
            </a:pP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d</a:t>
            </a:r>
            <a:r>
              <a:rPr lang="it-IT" sz="2800" dirty="0" smtClean="0">
                <a:latin typeface="Symbol" pitchFamily="18" charset="2"/>
              </a:rPr>
              <a:t>  </a:t>
            </a:r>
            <a:r>
              <a:rPr lang="it-IT" sz="2800" dirty="0" smtClean="0">
                <a:solidFill>
                  <a:srgbClr val="00B0F0"/>
                </a:solidFill>
                <a:latin typeface="Comic Sans MS" pitchFamily="66" charset="0"/>
              </a:rPr>
              <a:t>finite</a:t>
            </a:r>
            <a:r>
              <a:rPr lang="it-IT" sz="2800" dirty="0" smtClean="0">
                <a:latin typeface="Comic Sans MS" pitchFamily="66" charset="0"/>
              </a:rPr>
              <a:t> relation on (Q X</a:t>
            </a:r>
            <a:r>
              <a:rPr lang="it-IT" sz="2800" b="1" dirty="0" smtClean="0">
                <a:latin typeface="Symbol" pitchFamily="18" charset="2"/>
              </a:rPr>
              <a:t> S</a:t>
            </a:r>
            <a:r>
              <a:rPr lang="it-IT" sz="2800" dirty="0" smtClean="0">
                <a:latin typeface="Comic Sans MS" pitchFamily="66" charset="0"/>
              </a:rPr>
              <a:t>) X 2</a:t>
            </a:r>
            <a:r>
              <a:rPr lang="it-IT" sz="2800" baseline="30000" dirty="0" smtClean="0">
                <a:latin typeface="Comic Sans MS" pitchFamily="66" charset="0"/>
              </a:rPr>
              <a:t>Q</a:t>
            </a:r>
            <a:endParaRPr lang="it-IT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it-IT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F</a:t>
            </a:r>
            <a:r>
              <a:rPr lang="it-IT" sz="2800" dirty="0" smtClean="0">
                <a:latin typeface="Comic Sans MS" pitchFamily="66" charset="0"/>
              </a:rPr>
              <a:t>  </a:t>
            </a:r>
            <a:r>
              <a:rPr lang="it-IT" sz="2800" dirty="0" smtClean="0">
                <a:solidFill>
                  <a:srgbClr val="00B0F0"/>
                </a:solidFill>
                <a:latin typeface="Comic Sans MS" pitchFamily="66" charset="0"/>
              </a:rPr>
              <a:t>finite</a:t>
            </a:r>
            <a:r>
              <a:rPr lang="it-IT" sz="2800" dirty="0" smtClean="0">
                <a:latin typeface="Comic Sans MS" pitchFamily="66" charset="0"/>
              </a:rPr>
              <a:t> set of </a:t>
            </a:r>
            <a:r>
              <a:rPr lang="it-IT" sz="2800" dirty="0" err="1" smtClean="0">
                <a:latin typeface="Comic Sans MS" pitchFamily="66" charset="0"/>
              </a:rPr>
              <a:t>final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states</a:t>
            </a:r>
            <a:endParaRPr lang="it-IT" sz="2800" dirty="0" smtClean="0">
              <a:latin typeface="Comic Sans MS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429522" y="5661248"/>
            <a:ext cx="3714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Rational</a:t>
            </a:r>
            <a:r>
              <a:rPr lang="it-IT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it-IT" sz="28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Automaton</a:t>
            </a:r>
            <a:r>
              <a:rPr lang="it-IT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!!</a:t>
            </a:r>
            <a:endParaRPr lang="it-IT" sz="2800" b="1" dirty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Marcella\AppData\Local\Microsoft\Windows\Temporary Internet Files\Content.IE5\L65I4209\MC9004124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3859237">
            <a:off x="3806898" y="4812113"/>
            <a:ext cx="1460036" cy="193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po 10"/>
          <p:cNvGrpSpPr/>
          <p:nvPr/>
        </p:nvGrpSpPr>
        <p:grpSpPr>
          <a:xfrm>
            <a:off x="323528" y="5373216"/>
            <a:ext cx="2808312" cy="1015663"/>
            <a:chOff x="2771800" y="5373216"/>
            <a:chExt cx="2808312" cy="1015663"/>
          </a:xfrm>
        </p:grpSpPr>
        <p:sp>
          <p:nvSpPr>
            <p:cNvPr id="4" name="CasellaDiTesto 3"/>
            <p:cNvSpPr txBox="1"/>
            <p:nvPr/>
          </p:nvSpPr>
          <p:spPr>
            <a:xfrm>
              <a:off x="2771800" y="5373216"/>
              <a:ext cx="2808312" cy="101566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it-IT" sz="2000" dirty="0" err="1" smtClean="0"/>
                <a:t>Symbol</a:t>
              </a:r>
              <a:r>
                <a:rPr lang="it-IT" sz="2000" dirty="0" smtClean="0"/>
                <a:t>                   </a:t>
              </a:r>
              <a:r>
                <a:rPr lang="it-IT" sz="2000" dirty="0" err="1" smtClean="0"/>
                <a:t>String</a:t>
              </a:r>
              <a:endParaRPr lang="it-IT" sz="2000" dirty="0" smtClean="0"/>
            </a:p>
            <a:p>
              <a:r>
                <a:rPr lang="it-IT" sz="2000" dirty="0" smtClean="0"/>
                <a:t> </a:t>
              </a:r>
            </a:p>
            <a:p>
              <a:r>
                <a:rPr lang="it-IT" sz="2000" dirty="0" smtClean="0"/>
                <a:t>  Finite                  </a:t>
              </a:r>
              <a:r>
                <a:rPr lang="it-IT" sz="2000" dirty="0" err="1" smtClean="0"/>
                <a:t>Rational</a:t>
              </a:r>
              <a:endParaRPr lang="it-IT" sz="2000" dirty="0"/>
            </a:p>
          </p:txBody>
        </p:sp>
        <p:sp>
          <p:nvSpPr>
            <p:cNvPr id="9" name="Freccia a destra 8"/>
            <p:cNvSpPr/>
            <p:nvPr/>
          </p:nvSpPr>
          <p:spPr>
            <a:xfrm>
              <a:off x="3851920" y="5517232"/>
              <a:ext cx="576064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Freccia a destra 9"/>
            <p:cNvSpPr/>
            <p:nvPr/>
          </p:nvSpPr>
          <p:spPr>
            <a:xfrm>
              <a:off x="3851920" y="6021288"/>
              <a:ext cx="576064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xmlns="" val="115398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35696" y="3429000"/>
            <a:ext cx="6768752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i="1" dirty="0" err="1" smtClean="0">
                <a:solidFill>
                  <a:srgbClr val="0000FF"/>
                </a:solidFill>
                <a:latin typeface="Comic Sans MS" pitchFamily="66" charset="0"/>
              </a:rPr>
              <a:t>Rational</a:t>
            </a:r>
            <a:r>
              <a:rPr lang="it-IT" sz="2400" b="1" i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it-IT" sz="2400" b="1" i="1" dirty="0" err="1" smtClean="0">
                <a:solidFill>
                  <a:srgbClr val="0000FF"/>
                </a:solidFill>
                <a:latin typeface="Comic Sans MS" pitchFamily="66" charset="0"/>
              </a:rPr>
              <a:t>automaton</a:t>
            </a:r>
            <a:r>
              <a:rPr lang="it-IT" sz="2400" b="1" i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it-IT" sz="2400" b="1" i="1" dirty="0" smtClean="0">
                <a:solidFill>
                  <a:srgbClr val="9933FF"/>
                </a:solidFill>
                <a:latin typeface="Comic Sans MS" pitchFamily="66" charset="0"/>
              </a:rPr>
              <a:t>H</a:t>
            </a:r>
            <a:r>
              <a:rPr lang="it-IT" sz="2400" b="1" i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latin typeface="Comic Sans MS" pitchFamily="66" charset="0"/>
              </a:rPr>
              <a:t>= (</a:t>
            </a: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A</a:t>
            </a:r>
            <a:r>
              <a:rPr lang="it-IT" sz="2400" b="1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S</a:t>
            </a:r>
            <a:r>
              <a:rPr lang="it-IT" sz="2400" dirty="0" smtClean="0">
                <a:latin typeface="Comic Sans MS" pitchFamily="66" charset="0"/>
              </a:rPr>
              <a:t>, </a:t>
            </a: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S</a:t>
            </a:r>
            <a:r>
              <a:rPr lang="it-IT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</a:t>
            </a:r>
            <a:r>
              <a:rPr lang="it-IT" sz="2400" dirty="0" smtClean="0">
                <a:latin typeface="Comic Sans MS" pitchFamily="66" charset="0"/>
              </a:rPr>
              <a:t>, </a:t>
            </a: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S</a:t>
            </a:r>
            <a:r>
              <a:rPr lang="it-IT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0</a:t>
            </a:r>
            <a:r>
              <a:rPr lang="it-IT" sz="2400" dirty="0">
                <a:latin typeface="Comic Sans MS" pitchFamily="66" charset="0"/>
              </a:rPr>
              <a:t>, </a:t>
            </a:r>
            <a:r>
              <a:rPr lang="it-IT" sz="2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d</a:t>
            </a:r>
            <a:r>
              <a:rPr lang="it-IT" sz="2400" baseline="-25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T</a:t>
            </a:r>
            <a:r>
              <a:rPr lang="it-IT" sz="2400" dirty="0" smtClean="0">
                <a:latin typeface="Comic Sans MS" pitchFamily="66" charset="0"/>
              </a:rPr>
              <a:t>, </a:t>
            </a: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F</a:t>
            </a:r>
            <a:r>
              <a:rPr lang="it-IT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</a:t>
            </a:r>
            <a:r>
              <a:rPr lang="it-IT" sz="2400" dirty="0" smtClean="0">
                <a:latin typeface="Comic Sans MS" pitchFamily="66" charset="0"/>
              </a:rPr>
              <a:t>)</a:t>
            </a:r>
            <a:endParaRPr lang="it-IT" sz="24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A</a:t>
            </a:r>
            <a:r>
              <a:rPr lang="it-IT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S</a:t>
            </a:r>
            <a:r>
              <a:rPr lang="it-IT" sz="2400" b="1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latin typeface="Comic Sans MS" pitchFamily="66" charset="0"/>
              </a:rPr>
              <a:t>= </a:t>
            </a:r>
            <a:r>
              <a:rPr lang="it-IT" sz="2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S</a:t>
            </a:r>
            <a:r>
              <a:rPr lang="it-IT" sz="2400" b="1" baseline="30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+</a:t>
            </a:r>
            <a:r>
              <a:rPr lang="it-IT" sz="2400" dirty="0" smtClean="0">
                <a:latin typeface="Comic Sans MS" pitchFamily="66" charset="0"/>
              </a:rPr>
              <a:t>     </a:t>
            </a:r>
            <a:r>
              <a:rPr lang="it-IT" sz="2400" dirty="0" err="1" smtClean="0">
                <a:solidFill>
                  <a:srgbClr val="00FF00"/>
                </a:solidFill>
                <a:latin typeface="Comic Sans MS" pitchFamily="66" charset="0"/>
              </a:rPr>
              <a:t>rational</a:t>
            </a:r>
            <a:r>
              <a:rPr lang="it-IT" sz="2400" dirty="0" smtClean="0">
                <a:solidFill>
                  <a:srgbClr val="00B050"/>
                </a:solidFill>
                <a:latin typeface="Comic Sans MS" pitchFamily="66" charset="0"/>
              </a:rPr>
              <a:t>  </a:t>
            </a:r>
            <a:r>
              <a:rPr lang="it-IT" sz="2400" dirty="0" smtClean="0">
                <a:latin typeface="Comic Sans MS" pitchFamily="66" charset="0"/>
              </a:rPr>
              <a:t>set </a:t>
            </a:r>
            <a:r>
              <a:rPr lang="it-IT" sz="2400" dirty="0" err="1" smtClean="0">
                <a:latin typeface="Comic Sans MS" pitchFamily="66" charset="0"/>
              </a:rPr>
              <a:t>of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rgbClr val="00FF00"/>
                </a:solidFill>
                <a:latin typeface="Comic Sans MS" pitchFamily="66" charset="0"/>
              </a:rPr>
              <a:t>strings</a:t>
            </a:r>
            <a:r>
              <a:rPr lang="it-IT" sz="24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latin typeface="Comic Sans MS" pitchFamily="66" charset="0"/>
              </a:rPr>
              <a:t>on </a:t>
            </a:r>
            <a:r>
              <a:rPr lang="it-IT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S</a:t>
            </a:r>
            <a:endParaRPr lang="it-IT" sz="24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S</a:t>
            </a:r>
            <a:r>
              <a:rPr lang="it-IT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b="1" dirty="0" smtClean="0">
                <a:latin typeface="Comic Sans MS" pitchFamily="66" charset="0"/>
                <a:sym typeface="Symbol"/>
              </a:rPr>
              <a:t></a:t>
            </a:r>
            <a:r>
              <a:rPr lang="it-IT" sz="2400" dirty="0" smtClean="0">
                <a:latin typeface="Comic Sans MS" pitchFamily="66" charset="0"/>
                <a:sym typeface="Symbol"/>
              </a:rPr>
              <a:t> </a:t>
            </a:r>
            <a:r>
              <a:rPr lang="it-IT" sz="2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</a:t>
            </a:r>
            <a:r>
              <a:rPr lang="it-IT" sz="2400" b="1" baseline="30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+</a:t>
            </a:r>
            <a:r>
              <a:rPr lang="it-IT" sz="2400" dirty="0" smtClean="0">
                <a:latin typeface="Comic Sans MS" pitchFamily="66" charset="0"/>
              </a:rPr>
              <a:t>   </a:t>
            </a:r>
            <a:r>
              <a:rPr lang="it-IT" sz="2400" dirty="0" err="1" smtClean="0">
                <a:solidFill>
                  <a:srgbClr val="00FF00"/>
                </a:solidFill>
                <a:latin typeface="Comic Sans MS" pitchFamily="66" charset="0"/>
              </a:rPr>
              <a:t>rational</a:t>
            </a:r>
            <a:r>
              <a:rPr lang="it-IT" sz="24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latin typeface="Comic Sans MS" pitchFamily="66" charset="0"/>
              </a:rPr>
              <a:t>set </a:t>
            </a:r>
            <a:r>
              <a:rPr lang="it-IT" sz="2400" dirty="0">
                <a:latin typeface="Comic Sans MS" pitchFamily="66" charset="0"/>
              </a:rPr>
              <a:t>of </a:t>
            </a:r>
            <a:r>
              <a:rPr lang="it-IT" sz="2400" dirty="0" err="1">
                <a:latin typeface="Comic Sans MS" pitchFamily="66" charset="0"/>
              </a:rPr>
              <a:t>states</a:t>
            </a:r>
            <a:endParaRPr lang="it-IT" sz="24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S</a:t>
            </a:r>
            <a:r>
              <a:rPr lang="it-IT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0 </a:t>
            </a:r>
            <a:r>
              <a:rPr lang="it-IT" sz="2400" dirty="0" smtClean="0">
                <a:latin typeface="Comic Sans MS" pitchFamily="66" charset="0"/>
              </a:rPr>
              <a:t>= </a:t>
            </a: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</a:t>
            </a:r>
            <a:r>
              <a:rPr lang="it-IT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0</a:t>
            </a:r>
            <a:r>
              <a:rPr lang="it-IT" sz="2400" b="1" baseline="30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+</a:t>
            </a:r>
            <a:r>
              <a:rPr lang="it-IT" sz="2400" dirty="0" smtClean="0">
                <a:latin typeface="Comic Sans MS" pitchFamily="66" charset="0"/>
              </a:rPr>
              <a:t>    </a:t>
            </a:r>
            <a:r>
              <a:rPr lang="it-IT" sz="2400" dirty="0" err="1" smtClean="0">
                <a:latin typeface="Comic Sans MS" pitchFamily="66" charset="0"/>
              </a:rPr>
              <a:t>initial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states</a:t>
            </a:r>
            <a:endParaRPr lang="it-IT" sz="24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it-IT" sz="2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d</a:t>
            </a:r>
            <a:r>
              <a:rPr lang="it-IT" sz="2400" baseline="-25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T</a:t>
            </a:r>
            <a:r>
              <a:rPr lang="it-IT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rgbClr val="00FF00"/>
                </a:solidFill>
                <a:latin typeface="Comic Sans MS" pitchFamily="66" charset="0"/>
              </a:rPr>
              <a:t>rational</a:t>
            </a:r>
            <a:r>
              <a:rPr lang="it-IT" sz="24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latin typeface="Comic Sans MS" pitchFamily="66" charset="0"/>
              </a:rPr>
              <a:t>relation on (</a:t>
            </a: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S</a:t>
            </a:r>
            <a:r>
              <a:rPr lang="it-IT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 </a:t>
            </a:r>
            <a:r>
              <a:rPr lang="it-IT" sz="2400" dirty="0" smtClean="0">
                <a:latin typeface="Comic Sans MS" pitchFamily="66" charset="0"/>
              </a:rPr>
              <a:t>X</a:t>
            </a: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A</a:t>
            </a:r>
            <a:r>
              <a:rPr lang="it-IT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S</a:t>
            </a:r>
            <a:r>
              <a:rPr lang="it-IT" sz="2400" dirty="0" smtClean="0">
                <a:latin typeface="Comic Sans MS" pitchFamily="66" charset="0"/>
              </a:rPr>
              <a:t>) X 2</a:t>
            </a:r>
            <a:r>
              <a:rPr lang="it-IT" sz="2400" baseline="4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S</a:t>
            </a:r>
            <a:r>
              <a:rPr lang="it-IT" sz="2000" baseline="30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</a:t>
            </a:r>
            <a:endParaRPr lang="it-IT" sz="2000" baseline="300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it-IT" sz="2400" dirty="0">
                <a:latin typeface="Comic Sans MS" pitchFamily="66" charset="0"/>
              </a:rPr>
              <a:t> </a:t>
            </a:r>
            <a:r>
              <a:rPr lang="it-IT" sz="2400" dirty="0" smtClean="0">
                <a:latin typeface="Comic Sans MS" pitchFamily="66" charset="0"/>
              </a:rPr>
              <a:t>    </a:t>
            </a:r>
            <a:r>
              <a:rPr lang="it-IT" sz="2400" dirty="0" err="1" smtClean="0">
                <a:latin typeface="Comic Sans MS" pitchFamily="66" charset="0"/>
              </a:rPr>
              <a:t>computed</a:t>
            </a:r>
            <a:r>
              <a:rPr lang="it-IT" sz="2400" dirty="0" smtClean="0">
                <a:latin typeface="Comic Sans MS" pitchFamily="66" charset="0"/>
              </a:rPr>
              <a:t> by </a:t>
            </a:r>
            <a:r>
              <a:rPr lang="it-IT" sz="2400" dirty="0" err="1" smtClean="0">
                <a:latin typeface="Comic Sans MS" pitchFamily="66" charset="0"/>
              </a:rPr>
              <a:t>transducer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T</a:t>
            </a:r>
            <a:endParaRPr lang="it-IT" sz="2400" dirty="0"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F</a:t>
            </a:r>
            <a:r>
              <a:rPr lang="it-IT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</a:t>
            </a:r>
            <a:r>
              <a:rPr lang="it-IT" sz="2400" dirty="0" smtClean="0">
                <a:latin typeface="Comic Sans MS" pitchFamily="66" charset="0"/>
              </a:rPr>
              <a:t>   </a:t>
            </a:r>
            <a:r>
              <a:rPr lang="it-IT" sz="2400" dirty="0" err="1" smtClean="0">
                <a:solidFill>
                  <a:srgbClr val="00FF00"/>
                </a:solidFill>
                <a:latin typeface="Comic Sans MS" pitchFamily="66" charset="0"/>
              </a:rPr>
              <a:t>rational</a:t>
            </a:r>
            <a:r>
              <a:rPr lang="it-IT" sz="24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latin typeface="Comic Sans MS" pitchFamily="66" charset="0"/>
              </a:rPr>
              <a:t>set </a:t>
            </a:r>
            <a:r>
              <a:rPr lang="it-IT" sz="2400" dirty="0">
                <a:latin typeface="Comic Sans MS" pitchFamily="66" charset="0"/>
              </a:rPr>
              <a:t>of </a:t>
            </a:r>
            <a:r>
              <a:rPr lang="it-IT" sz="2400" dirty="0" err="1">
                <a:latin typeface="Comic Sans MS" pitchFamily="66" charset="0"/>
              </a:rPr>
              <a:t>final</a:t>
            </a:r>
            <a:r>
              <a:rPr lang="it-IT" sz="2400" dirty="0">
                <a:latin typeface="Comic Sans MS" pitchFamily="66" charset="0"/>
              </a:rPr>
              <a:t> </a:t>
            </a:r>
            <a:r>
              <a:rPr lang="it-IT" sz="2400" dirty="0" err="1">
                <a:latin typeface="Comic Sans MS" pitchFamily="66" charset="0"/>
              </a:rPr>
              <a:t>states</a:t>
            </a:r>
            <a:endParaRPr lang="it-IT" sz="2400" dirty="0">
              <a:latin typeface="Comic Sans MS" pitchFamily="66" charset="0"/>
            </a:endParaRPr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0" y="1196752"/>
            <a:ext cx="3707904" cy="20162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800" b="1" i="1" dirty="0" smtClean="0">
                <a:solidFill>
                  <a:schemeClr val="accent5"/>
                </a:solidFill>
                <a:latin typeface="Comic Sans MS" pitchFamily="66" charset="0"/>
              </a:rPr>
              <a:t>A </a:t>
            </a:r>
            <a:r>
              <a:rPr lang="it-IT" sz="1800" dirty="0" smtClean="0">
                <a:latin typeface="Comic Sans MS" pitchFamily="66" charset="0"/>
              </a:rPr>
              <a:t>= (</a:t>
            </a:r>
            <a:r>
              <a:rPr lang="it-IT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S</a:t>
            </a:r>
            <a:r>
              <a:rPr lang="it-IT" sz="1800" dirty="0" smtClean="0">
                <a:latin typeface="Comic Sans MS" pitchFamily="66" charset="0"/>
              </a:rPr>
              <a:t>, </a:t>
            </a:r>
            <a:r>
              <a:rPr lang="it-IT" sz="1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</a:t>
            </a:r>
            <a:r>
              <a:rPr lang="it-IT" sz="1800" dirty="0" smtClean="0">
                <a:latin typeface="Comic Sans MS" pitchFamily="66" charset="0"/>
              </a:rPr>
              <a:t>, </a:t>
            </a:r>
            <a:r>
              <a:rPr lang="it-IT" sz="1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</a:t>
            </a:r>
            <a:r>
              <a:rPr lang="it-IT" sz="18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0</a:t>
            </a:r>
            <a:r>
              <a:rPr lang="it-IT" sz="1800" dirty="0" smtClean="0">
                <a:latin typeface="Comic Sans MS" pitchFamily="66" charset="0"/>
              </a:rPr>
              <a:t>, </a:t>
            </a:r>
            <a:r>
              <a:rPr lang="it-IT" sz="1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d</a:t>
            </a:r>
            <a:r>
              <a:rPr lang="it-IT" sz="1800" dirty="0" smtClean="0">
                <a:latin typeface="Comic Sans MS" pitchFamily="66" charset="0"/>
              </a:rPr>
              <a:t>, </a:t>
            </a:r>
            <a:r>
              <a:rPr lang="it-IT" sz="1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F</a:t>
            </a:r>
            <a:r>
              <a:rPr lang="it-IT" sz="1800" dirty="0" smtClean="0">
                <a:latin typeface="Comic Sans MS" pitchFamily="66" charset="0"/>
              </a:rPr>
              <a:t>)</a:t>
            </a:r>
          </a:p>
          <a:p>
            <a:pPr marL="0" indent="0">
              <a:buNone/>
            </a:pPr>
            <a:r>
              <a:rPr lang="it-IT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S</a:t>
            </a:r>
            <a:r>
              <a:rPr lang="it-IT" sz="1800" b="1" dirty="0" smtClean="0">
                <a:latin typeface="Symbol" pitchFamily="18" charset="2"/>
              </a:rPr>
              <a:t>  </a:t>
            </a:r>
            <a:r>
              <a:rPr lang="it-IT" sz="1800" dirty="0" smtClean="0">
                <a:solidFill>
                  <a:srgbClr val="00B0F0"/>
                </a:solidFill>
                <a:latin typeface="Comic Sans MS" pitchFamily="66" charset="0"/>
              </a:rPr>
              <a:t>finite</a:t>
            </a:r>
            <a:r>
              <a:rPr lang="it-IT" sz="1800" dirty="0" smtClean="0">
                <a:latin typeface="Comic Sans MS" pitchFamily="66" charset="0"/>
              </a:rPr>
              <a:t> set </a:t>
            </a:r>
            <a:r>
              <a:rPr lang="it-IT" sz="1800" dirty="0" err="1" smtClean="0">
                <a:latin typeface="Comic Sans MS" pitchFamily="66" charset="0"/>
              </a:rPr>
              <a:t>of</a:t>
            </a:r>
            <a:r>
              <a:rPr lang="it-IT" sz="1800" dirty="0" smtClean="0">
                <a:latin typeface="Comic Sans MS" pitchFamily="66" charset="0"/>
              </a:rPr>
              <a:t>  </a:t>
            </a:r>
            <a:r>
              <a:rPr lang="it-IT" sz="1800" dirty="0" err="1" smtClean="0">
                <a:solidFill>
                  <a:srgbClr val="00B0F0"/>
                </a:solidFill>
                <a:latin typeface="Comic Sans MS" pitchFamily="66" charset="0"/>
              </a:rPr>
              <a:t>symbols</a:t>
            </a:r>
            <a:endParaRPr lang="it-IT" sz="1800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it-IT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</a:t>
            </a:r>
            <a:r>
              <a:rPr lang="it-IT" sz="1800" dirty="0" smtClean="0">
                <a:latin typeface="Comic Sans MS" pitchFamily="66" charset="0"/>
              </a:rPr>
              <a:t>  </a:t>
            </a:r>
            <a:r>
              <a:rPr lang="it-IT" sz="1800" dirty="0" smtClean="0">
                <a:solidFill>
                  <a:srgbClr val="00B0F0"/>
                </a:solidFill>
                <a:latin typeface="Comic Sans MS" pitchFamily="66" charset="0"/>
              </a:rPr>
              <a:t>finite</a:t>
            </a:r>
            <a:r>
              <a:rPr lang="it-IT" sz="1800" dirty="0" smtClean="0">
                <a:latin typeface="Comic Sans MS" pitchFamily="66" charset="0"/>
              </a:rPr>
              <a:t> set </a:t>
            </a:r>
            <a:r>
              <a:rPr lang="it-IT" sz="1800" dirty="0" err="1" smtClean="0">
                <a:latin typeface="Comic Sans MS" pitchFamily="66" charset="0"/>
              </a:rPr>
              <a:t>of</a:t>
            </a:r>
            <a:r>
              <a:rPr lang="it-IT" sz="1800" dirty="0" smtClean="0">
                <a:latin typeface="Comic Sans MS" pitchFamily="66" charset="0"/>
              </a:rPr>
              <a:t> </a:t>
            </a:r>
            <a:r>
              <a:rPr lang="it-IT" sz="1800" dirty="0" err="1" smtClean="0">
                <a:latin typeface="Comic Sans MS" pitchFamily="66" charset="0"/>
              </a:rPr>
              <a:t>states</a:t>
            </a:r>
            <a:endParaRPr lang="it-IT" sz="18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it-IT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</a:t>
            </a:r>
            <a:r>
              <a:rPr lang="it-IT" sz="1800" b="1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0</a:t>
            </a:r>
            <a:r>
              <a:rPr lang="it-IT" sz="1800" dirty="0" smtClean="0">
                <a:latin typeface="Comic Sans MS" pitchFamily="66" charset="0"/>
              </a:rPr>
              <a:t>  </a:t>
            </a:r>
            <a:r>
              <a:rPr lang="it-IT" sz="1800" dirty="0" err="1" smtClean="0">
                <a:latin typeface="Comic Sans MS" pitchFamily="66" charset="0"/>
              </a:rPr>
              <a:t>initial</a:t>
            </a:r>
            <a:r>
              <a:rPr lang="it-IT" sz="1800" dirty="0" smtClean="0">
                <a:latin typeface="Comic Sans MS" pitchFamily="66" charset="0"/>
              </a:rPr>
              <a:t> state</a:t>
            </a:r>
          </a:p>
          <a:p>
            <a:pPr marL="0" indent="0">
              <a:buNone/>
            </a:pPr>
            <a:r>
              <a:rPr lang="it-IT" sz="1800" dirty="0" smtClean="0">
                <a:latin typeface="Comic Sans MS" pitchFamily="66" charset="0"/>
              </a:rPr>
              <a:t> </a:t>
            </a:r>
            <a:r>
              <a:rPr lang="it-IT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d</a:t>
            </a:r>
            <a:r>
              <a:rPr lang="it-IT" sz="1800" dirty="0" smtClean="0">
                <a:latin typeface="Symbol" pitchFamily="18" charset="2"/>
              </a:rPr>
              <a:t>  </a:t>
            </a:r>
            <a:r>
              <a:rPr lang="it-IT" sz="1800" dirty="0" smtClean="0">
                <a:solidFill>
                  <a:srgbClr val="00B0F0"/>
                </a:solidFill>
                <a:latin typeface="Comic Sans MS" pitchFamily="66" charset="0"/>
              </a:rPr>
              <a:t>finite</a:t>
            </a:r>
            <a:r>
              <a:rPr lang="it-IT" sz="1800" dirty="0" smtClean="0">
                <a:latin typeface="Comic Sans MS" pitchFamily="66" charset="0"/>
              </a:rPr>
              <a:t> relation on (Q X</a:t>
            </a:r>
            <a:r>
              <a:rPr lang="it-IT" sz="1800" b="1" dirty="0" smtClean="0">
                <a:latin typeface="Symbol" pitchFamily="18" charset="2"/>
              </a:rPr>
              <a:t> S</a:t>
            </a:r>
            <a:r>
              <a:rPr lang="it-IT" sz="1800" dirty="0" smtClean="0">
                <a:latin typeface="Comic Sans MS" pitchFamily="66" charset="0"/>
              </a:rPr>
              <a:t>) X 2</a:t>
            </a:r>
            <a:r>
              <a:rPr lang="it-IT" sz="1800" baseline="30000" dirty="0" smtClean="0">
                <a:latin typeface="Comic Sans MS" pitchFamily="66" charset="0"/>
              </a:rPr>
              <a:t>Q</a:t>
            </a:r>
            <a:endParaRPr lang="it-IT" sz="1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it-IT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F</a:t>
            </a:r>
            <a:r>
              <a:rPr lang="it-IT" sz="1800" dirty="0" smtClean="0">
                <a:latin typeface="Comic Sans MS" pitchFamily="66" charset="0"/>
              </a:rPr>
              <a:t>  </a:t>
            </a:r>
            <a:r>
              <a:rPr lang="it-IT" sz="1800" dirty="0" smtClean="0">
                <a:solidFill>
                  <a:srgbClr val="00B0F0"/>
                </a:solidFill>
                <a:latin typeface="Comic Sans MS" pitchFamily="66" charset="0"/>
              </a:rPr>
              <a:t>finite</a:t>
            </a:r>
            <a:r>
              <a:rPr lang="it-IT" sz="1800" dirty="0" smtClean="0">
                <a:latin typeface="Comic Sans MS" pitchFamily="66" charset="0"/>
              </a:rPr>
              <a:t> set </a:t>
            </a:r>
            <a:r>
              <a:rPr lang="it-IT" sz="1800" dirty="0" err="1" smtClean="0">
                <a:latin typeface="Comic Sans MS" pitchFamily="66" charset="0"/>
              </a:rPr>
              <a:t>of</a:t>
            </a:r>
            <a:r>
              <a:rPr lang="it-IT" sz="1800" dirty="0" smtClean="0">
                <a:latin typeface="Comic Sans MS" pitchFamily="66" charset="0"/>
              </a:rPr>
              <a:t> </a:t>
            </a:r>
            <a:r>
              <a:rPr lang="it-IT" sz="1800" dirty="0" err="1" smtClean="0">
                <a:latin typeface="Comic Sans MS" pitchFamily="66" charset="0"/>
              </a:rPr>
              <a:t>final</a:t>
            </a:r>
            <a:r>
              <a:rPr lang="it-IT" sz="1800" dirty="0" smtClean="0">
                <a:latin typeface="Comic Sans MS" pitchFamily="66" charset="0"/>
              </a:rPr>
              <a:t> </a:t>
            </a:r>
            <a:r>
              <a:rPr lang="it-IT" sz="1800" dirty="0" err="1" smtClean="0">
                <a:latin typeface="Comic Sans MS" pitchFamily="66" charset="0"/>
              </a:rPr>
              <a:t>states</a:t>
            </a:r>
            <a:endParaRPr lang="it-IT" sz="1800" dirty="0" smtClean="0">
              <a:latin typeface="Comic Sans MS" pitchFamily="66" charset="0"/>
            </a:endParaRPr>
          </a:p>
        </p:txBody>
      </p:sp>
      <p:pic>
        <p:nvPicPr>
          <p:cNvPr id="7" name="Picture 2" descr="C:\Users\Marcella\AppData\Local\Microsoft\Windows\Temporary Internet Files\Content.IE5\L65I4209\MC9004124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3859237">
            <a:off x="3087404" y="1504973"/>
            <a:ext cx="1232866" cy="1635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1619672" y="332656"/>
            <a:ext cx="5328592" cy="7060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Rational</a:t>
            </a: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Automata</a:t>
            </a: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(RA)</a:t>
            </a: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5004048" y="1772816"/>
            <a:ext cx="2808312" cy="1015663"/>
            <a:chOff x="2771800" y="5373216"/>
            <a:chExt cx="2808312" cy="1015663"/>
          </a:xfrm>
        </p:grpSpPr>
        <p:sp>
          <p:nvSpPr>
            <p:cNvPr id="10" name="CasellaDiTesto 9"/>
            <p:cNvSpPr txBox="1"/>
            <p:nvPr/>
          </p:nvSpPr>
          <p:spPr>
            <a:xfrm>
              <a:off x="2771800" y="5373216"/>
              <a:ext cx="2808312" cy="101566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it-IT" sz="2000" dirty="0" err="1" smtClean="0"/>
                <a:t>Symbol</a:t>
              </a:r>
              <a:r>
                <a:rPr lang="it-IT" sz="2000" dirty="0" smtClean="0"/>
                <a:t>                   </a:t>
              </a:r>
              <a:r>
                <a:rPr lang="it-IT" sz="2000" dirty="0" err="1" smtClean="0"/>
                <a:t>String</a:t>
              </a:r>
              <a:endParaRPr lang="it-IT" sz="2000" dirty="0" smtClean="0"/>
            </a:p>
            <a:p>
              <a:r>
                <a:rPr lang="it-IT" sz="2000" dirty="0" smtClean="0"/>
                <a:t> </a:t>
              </a:r>
            </a:p>
            <a:p>
              <a:r>
                <a:rPr lang="it-IT" sz="2000" dirty="0" smtClean="0"/>
                <a:t>  Finite                  </a:t>
              </a:r>
              <a:r>
                <a:rPr lang="it-IT" sz="2000" dirty="0" err="1" smtClean="0"/>
                <a:t>Rational</a:t>
              </a:r>
              <a:endParaRPr lang="it-IT" sz="2000" dirty="0"/>
            </a:p>
          </p:txBody>
        </p:sp>
        <p:sp>
          <p:nvSpPr>
            <p:cNvPr id="11" name="Freccia a destra 10"/>
            <p:cNvSpPr/>
            <p:nvPr/>
          </p:nvSpPr>
          <p:spPr>
            <a:xfrm>
              <a:off x="3851920" y="5445224"/>
              <a:ext cx="576064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Freccia a destra 11"/>
            <p:cNvSpPr/>
            <p:nvPr/>
          </p:nvSpPr>
          <p:spPr>
            <a:xfrm>
              <a:off x="3851920" y="6021288"/>
              <a:ext cx="576064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xmlns="" val="238626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268760"/>
            <a:ext cx="5688632" cy="1440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i="1" dirty="0" smtClean="0">
                <a:solidFill>
                  <a:srgbClr val="9933FF"/>
                </a:solidFill>
                <a:latin typeface="Comic Sans MS" pitchFamily="66" charset="0"/>
              </a:rPr>
              <a:t>H </a:t>
            </a:r>
            <a:r>
              <a:rPr lang="it-IT" sz="2400" dirty="0" smtClean="0">
                <a:latin typeface="Comic Sans MS" pitchFamily="66" charset="0"/>
              </a:rPr>
              <a:t>= (</a:t>
            </a: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A</a:t>
            </a:r>
            <a:r>
              <a:rPr lang="it-IT" sz="2400" b="1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S</a:t>
            </a:r>
            <a:r>
              <a:rPr lang="it-IT" sz="2400" dirty="0" smtClean="0">
                <a:latin typeface="Comic Sans MS" pitchFamily="66" charset="0"/>
              </a:rPr>
              <a:t>, </a:t>
            </a: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S</a:t>
            </a:r>
            <a:r>
              <a:rPr lang="it-IT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</a:t>
            </a:r>
            <a:r>
              <a:rPr lang="it-IT" sz="2400" dirty="0" smtClean="0">
                <a:latin typeface="Comic Sans MS" pitchFamily="66" charset="0"/>
              </a:rPr>
              <a:t>, </a:t>
            </a: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S</a:t>
            </a:r>
            <a:r>
              <a:rPr lang="it-IT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0</a:t>
            </a:r>
            <a:r>
              <a:rPr lang="it-IT" sz="2400" dirty="0">
                <a:latin typeface="Comic Sans MS" pitchFamily="66" charset="0"/>
              </a:rPr>
              <a:t>, </a:t>
            </a:r>
            <a:r>
              <a:rPr lang="it-IT" sz="2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d</a:t>
            </a:r>
            <a:r>
              <a:rPr lang="it-IT" sz="2400" baseline="-25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T</a:t>
            </a:r>
            <a:r>
              <a:rPr lang="it-IT" sz="2400" dirty="0" smtClean="0">
                <a:latin typeface="Comic Sans MS" pitchFamily="66" charset="0"/>
              </a:rPr>
              <a:t>, </a:t>
            </a: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F</a:t>
            </a:r>
            <a:r>
              <a:rPr lang="it-IT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</a:t>
            </a:r>
            <a:r>
              <a:rPr lang="it-IT" sz="2400" dirty="0" smtClean="0">
                <a:latin typeface="Comic Sans MS" pitchFamily="66" charset="0"/>
              </a:rPr>
              <a:t>)</a:t>
            </a:r>
            <a:endParaRPr lang="it-IT" sz="24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it-IT" sz="2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d</a:t>
            </a:r>
            <a:r>
              <a:rPr lang="it-IT" sz="2400" baseline="-25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T</a:t>
            </a:r>
            <a:r>
              <a:rPr lang="it-IT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rgbClr val="00FF00"/>
                </a:solidFill>
                <a:latin typeface="Comic Sans MS" pitchFamily="66" charset="0"/>
              </a:rPr>
              <a:t>rational</a:t>
            </a:r>
            <a:r>
              <a:rPr lang="it-IT" sz="24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latin typeface="Comic Sans MS" pitchFamily="66" charset="0"/>
              </a:rPr>
              <a:t>relation on (</a:t>
            </a: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S</a:t>
            </a:r>
            <a:r>
              <a:rPr lang="it-IT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 </a:t>
            </a:r>
            <a:r>
              <a:rPr lang="it-IT" sz="2400" dirty="0" smtClean="0">
                <a:latin typeface="Comic Sans MS" pitchFamily="66" charset="0"/>
              </a:rPr>
              <a:t>X</a:t>
            </a: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A</a:t>
            </a:r>
            <a:r>
              <a:rPr lang="it-IT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S</a:t>
            </a:r>
            <a:r>
              <a:rPr lang="it-IT" sz="2400" dirty="0" smtClean="0">
                <a:latin typeface="Comic Sans MS" pitchFamily="66" charset="0"/>
              </a:rPr>
              <a:t>) X 2</a:t>
            </a:r>
            <a:r>
              <a:rPr lang="it-IT" sz="2400" baseline="4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S</a:t>
            </a:r>
            <a:r>
              <a:rPr lang="it-IT" sz="2000" baseline="30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</a:t>
            </a:r>
            <a:endParaRPr lang="it-IT" sz="2000" baseline="300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it-IT" sz="2400" dirty="0">
                <a:latin typeface="Comic Sans MS" pitchFamily="66" charset="0"/>
              </a:rPr>
              <a:t> </a:t>
            </a:r>
            <a:r>
              <a:rPr lang="it-IT" sz="2400" dirty="0" smtClean="0">
                <a:latin typeface="Comic Sans MS" pitchFamily="66" charset="0"/>
              </a:rPr>
              <a:t>    </a:t>
            </a:r>
            <a:r>
              <a:rPr lang="it-IT" sz="2400" dirty="0" err="1" smtClean="0">
                <a:latin typeface="Comic Sans MS" pitchFamily="66" charset="0"/>
              </a:rPr>
              <a:t>computed</a:t>
            </a:r>
            <a:r>
              <a:rPr lang="it-IT" sz="2400" dirty="0" smtClean="0">
                <a:latin typeface="Comic Sans MS" pitchFamily="66" charset="0"/>
              </a:rPr>
              <a:t> by </a:t>
            </a:r>
            <a:r>
              <a:rPr lang="it-IT" sz="2400" dirty="0" err="1" smtClean="0">
                <a:latin typeface="Comic Sans MS" pitchFamily="66" charset="0"/>
              </a:rPr>
              <a:t>transducer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T</a:t>
            </a:r>
            <a:endParaRPr lang="it-IT" sz="2400" dirty="0"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971600" y="332656"/>
            <a:ext cx="7056784" cy="7060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Rational</a:t>
            </a: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Automata</a:t>
            </a: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(RA) </a:t>
            </a:r>
            <a:r>
              <a:rPr kumimoji="0" lang="it-IT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ctd</a:t>
            </a: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3" name="Segnaposto contenuto 2"/>
          <p:cNvSpPr txBox="1">
            <a:spLocks/>
          </p:cNvSpPr>
          <p:nvPr/>
        </p:nvSpPr>
        <p:spPr>
          <a:xfrm>
            <a:off x="251520" y="3933056"/>
            <a:ext cx="871296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r>
              <a:rPr lang="it-IT" sz="2400" dirty="0" smtClean="0">
                <a:latin typeface="Comic Sans MS" pitchFamily="66" charset="0"/>
              </a:rPr>
              <a:t>     </a:t>
            </a:r>
            <a:r>
              <a:rPr lang="it-IT" sz="2400" dirty="0" err="1" smtClean="0">
                <a:latin typeface="Comic Sans MS" pitchFamily="66" charset="0"/>
              </a:rPr>
              <a:t>If</a:t>
            </a:r>
            <a:r>
              <a:rPr lang="it-IT" sz="2400" dirty="0" smtClean="0">
                <a:latin typeface="Comic Sans MS" pitchFamily="66" charset="0"/>
              </a:rPr>
              <a:t>  </a:t>
            </a:r>
            <a:r>
              <a:rPr lang="it-IT" sz="2400" u="sng" dirty="0" smtClean="0">
                <a:solidFill>
                  <a:srgbClr val="0000FF"/>
                </a:solidFill>
                <a:latin typeface="Comic Sans MS" pitchFamily="66" charset="0"/>
              </a:rPr>
              <a:t>s</a:t>
            </a:r>
            <a:r>
              <a:rPr lang="it-IT" sz="2400" dirty="0" smtClean="0">
                <a:latin typeface="Comic Sans MS" pitchFamily="66" charset="0"/>
              </a:rPr>
              <a:t> = </a:t>
            </a:r>
            <a:r>
              <a:rPr lang="it-IT" sz="2400" dirty="0" smtClean="0">
                <a:solidFill>
                  <a:srgbClr val="0000FF"/>
                </a:solidFill>
                <a:latin typeface="Comic Sans MS" pitchFamily="66" charset="0"/>
              </a:rPr>
              <a:t>s</a:t>
            </a:r>
            <a:r>
              <a:rPr lang="it-IT" sz="2400" baseline="-25000" dirty="0" smtClean="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it-IT" sz="2400" dirty="0" smtClean="0">
                <a:solidFill>
                  <a:srgbClr val="0000FF"/>
                </a:solidFill>
                <a:latin typeface="Comic Sans MS" pitchFamily="66" charset="0"/>
              </a:rPr>
              <a:t> s</a:t>
            </a:r>
            <a:r>
              <a:rPr lang="it-IT" sz="2400" baseline="-25000" dirty="0" smtClean="0">
                <a:solidFill>
                  <a:srgbClr val="0000FF"/>
                </a:solidFill>
                <a:latin typeface="Comic Sans MS" pitchFamily="66" charset="0"/>
              </a:rPr>
              <a:t>2 </a:t>
            </a:r>
            <a:r>
              <a:rPr lang="it-IT" sz="2400" dirty="0" smtClean="0">
                <a:solidFill>
                  <a:srgbClr val="0000FF"/>
                </a:solidFill>
                <a:latin typeface="Comic Sans MS" pitchFamily="66" charset="0"/>
              </a:rPr>
              <a:t>… </a:t>
            </a:r>
            <a:r>
              <a:rPr lang="it-IT" sz="2400" dirty="0" err="1" smtClean="0">
                <a:solidFill>
                  <a:srgbClr val="0000FF"/>
                </a:solidFill>
                <a:latin typeface="Comic Sans MS" pitchFamily="66" charset="0"/>
              </a:rPr>
              <a:t>s</a:t>
            </a:r>
            <a:r>
              <a:rPr lang="it-IT" sz="2400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m</a:t>
            </a:r>
            <a:r>
              <a:rPr lang="it-IT" sz="2400" baseline="-25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it-IT" sz="28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</a:t>
            </a: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S</a:t>
            </a:r>
            <a:r>
              <a:rPr lang="it-IT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 </a:t>
            </a:r>
            <a:r>
              <a:rPr lang="it-IT" sz="2400" dirty="0" smtClean="0">
                <a:latin typeface="Comic Sans MS" pitchFamily="66" charset="0"/>
              </a:rPr>
              <a:t>and </a:t>
            </a:r>
            <a:r>
              <a:rPr lang="it-IT" sz="2400" u="sng" dirty="0" smtClean="0">
                <a:solidFill>
                  <a:srgbClr val="0000FF"/>
                </a:solidFill>
                <a:latin typeface="Comic Sans MS" pitchFamily="66" charset="0"/>
              </a:rPr>
              <a:t>a</a:t>
            </a:r>
            <a:r>
              <a:rPr lang="it-IT" sz="2400" dirty="0" smtClean="0">
                <a:latin typeface="Comic Sans MS" pitchFamily="66" charset="0"/>
              </a:rPr>
              <a:t> = </a:t>
            </a:r>
            <a:r>
              <a:rPr lang="it-IT" sz="2400" dirty="0" smtClean="0">
                <a:solidFill>
                  <a:srgbClr val="0000FF"/>
                </a:solidFill>
                <a:latin typeface="Comic Sans MS" pitchFamily="66" charset="0"/>
              </a:rPr>
              <a:t>a</a:t>
            </a:r>
            <a:r>
              <a:rPr lang="it-IT" sz="2400" baseline="-25000" dirty="0" smtClean="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it-IT" sz="2400" dirty="0" smtClean="0">
                <a:solidFill>
                  <a:srgbClr val="0000FF"/>
                </a:solidFill>
                <a:latin typeface="Comic Sans MS" pitchFamily="66" charset="0"/>
              </a:rPr>
              <a:t> a</a:t>
            </a:r>
            <a:r>
              <a:rPr lang="it-IT" sz="2400" baseline="-25000" dirty="0" smtClean="0">
                <a:solidFill>
                  <a:srgbClr val="0000FF"/>
                </a:solidFill>
                <a:latin typeface="Comic Sans MS" pitchFamily="66" charset="0"/>
              </a:rPr>
              <a:t>2 </a:t>
            </a:r>
            <a:r>
              <a:rPr lang="it-IT" sz="2400" dirty="0" smtClean="0">
                <a:solidFill>
                  <a:srgbClr val="0000FF"/>
                </a:solidFill>
                <a:latin typeface="Comic Sans MS" pitchFamily="66" charset="0"/>
              </a:rPr>
              <a:t>… </a:t>
            </a:r>
            <a:r>
              <a:rPr lang="it-IT" sz="2400" dirty="0" err="1" smtClean="0">
                <a:solidFill>
                  <a:srgbClr val="0000FF"/>
                </a:solidFill>
                <a:latin typeface="Comic Sans MS" pitchFamily="66" charset="0"/>
              </a:rPr>
              <a:t>a</a:t>
            </a:r>
            <a:r>
              <a:rPr lang="it-IT" sz="2400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m</a:t>
            </a:r>
            <a:r>
              <a:rPr lang="it-IT" sz="2400" baseline="-25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it-IT" sz="28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</a:t>
            </a: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A</a:t>
            </a:r>
            <a:r>
              <a:rPr lang="it-IT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S</a:t>
            </a:r>
            <a:r>
              <a:rPr lang="it-IT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5435080" y="2132856"/>
            <a:ext cx="370892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latin typeface="Comic Sans MS" pitchFamily="66" charset="0"/>
              </a:rPr>
              <a:t>What</a:t>
            </a:r>
            <a:r>
              <a:rPr lang="it-IT" sz="2400" b="1" dirty="0" smtClean="0">
                <a:latin typeface="Comic Sans MS" pitchFamily="66" charset="0"/>
              </a:rPr>
              <a:t> </a:t>
            </a:r>
            <a:r>
              <a:rPr lang="it-IT" sz="2400" b="1" dirty="0" err="1" smtClean="0">
                <a:latin typeface="Comic Sans MS" pitchFamily="66" charset="0"/>
              </a:rPr>
              <a:t>does</a:t>
            </a:r>
            <a:r>
              <a:rPr lang="it-IT" sz="2400" b="1" dirty="0" smtClean="0">
                <a:latin typeface="Comic Sans MS" pitchFamily="66" charset="0"/>
              </a:rPr>
              <a:t> </a:t>
            </a:r>
            <a:r>
              <a:rPr lang="it-IT" sz="2400" b="1" dirty="0" err="1" smtClean="0">
                <a:latin typeface="Comic Sans MS" pitchFamily="66" charset="0"/>
              </a:rPr>
              <a:t>it</a:t>
            </a:r>
            <a:r>
              <a:rPr lang="it-IT" sz="2400" b="1" dirty="0" smtClean="0">
                <a:latin typeface="Comic Sans MS" pitchFamily="66" charset="0"/>
              </a:rPr>
              <a:t> </a:t>
            </a:r>
            <a:r>
              <a:rPr lang="it-IT" sz="2400" b="1" dirty="0" err="1" smtClean="0">
                <a:latin typeface="Comic Sans MS" pitchFamily="66" charset="0"/>
              </a:rPr>
              <a:t>mean</a:t>
            </a:r>
            <a:r>
              <a:rPr lang="it-IT" sz="2400" b="1" dirty="0" smtClean="0">
                <a:latin typeface="Comic Sans MS" pitchFamily="66" charset="0"/>
              </a:rPr>
              <a:t>???</a:t>
            </a:r>
            <a:endParaRPr lang="it-IT" sz="2400" b="1" dirty="0">
              <a:latin typeface="Comic Sans MS" pitchFamily="66" charset="0"/>
            </a:endParaRPr>
          </a:p>
        </p:txBody>
      </p:sp>
      <p:sp>
        <p:nvSpPr>
          <p:cNvPr id="18" name="Fumetto 4 17"/>
          <p:cNvSpPr/>
          <p:nvPr/>
        </p:nvSpPr>
        <p:spPr>
          <a:xfrm>
            <a:off x="3851920" y="3068960"/>
            <a:ext cx="1368152" cy="720080"/>
          </a:xfrm>
          <a:prstGeom prst="cloudCallout">
            <a:avLst>
              <a:gd name="adj1" fmla="val -71831"/>
              <a:gd name="adj2" fmla="val 7779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3995936" y="321297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S</a:t>
            </a:r>
            <a:r>
              <a:rPr lang="it-IT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b="1" dirty="0" smtClean="0">
                <a:latin typeface="Comic Sans MS" pitchFamily="66" charset="0"/>
                <a:sym typeface="Symbol"/>
              </a:rPr>
              <a:t></a:t>
            </a:r>
            <a:r>
              <a:rPr lang="it-IT" dirty="0" smtClean="0">
                <a:latin typeface="Comic Sans MS" pitchFamily="66" charset="0"/>
                <a:sym typeface="Symbol"/>
              </a:rPr>
              <a:t> </a:t>
            </a:r>
            <a:r>
              <a:rPr lang="it-IT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</a:t>
            </a:r>
            <a:r>
              <a:rPr lang="it-IT" b="1" baseline="30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+</a:t>
            </a:r>
            <a:endParaRPr lang="it-IT" dirty="0"/>
          </a:p>
        </p:txBody>
      </p:sp>
      <p:sp>
        <p:nvSpPr>
          <p:cNvPr id="21" name="Fumetto 4 20"/>
          <p:cNvSpPr/>
          <p:nvPr/>
        </p:nvSpPr>
        <p:spPr>
          <a:xfrm>
            <a:off x="7092280" y="3140968"/>
            <a:ext cx="1368152" cy="720080"/>
          </a:xfrm>
          <a:prstGeom prst="cloudCallout">
            <a:avLst>
              <a:gd name="adj1" fmla="val -71831"/>
              <a:gd name="adj2" fmla="val 7779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7236296" y="328498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A</a:t>
            </a:r>
            <a:r>
              <a:rPr lang="it-IT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S</a:t>
            </a:r>
            <a:r>
              <a:rPr lang="it-IT" b="1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it-IT" dirty="0" smtClean="0">
                <a:latin typeface="Comic Sans MS" pitchFamily="66" charset="0"/>
              </a:rPr>
              <a:t>= </a:t>
            </a:r>
            <a:r>
              <a:rPr lang="it-IT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S</a:t>
            </a:r>
            <a:r>
              <a:rPr lang="it-IT" b="1" baseline="30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+</a:t>
            </a:r>
            <a:endParaRPr lang="it-IT" dirty="0"/>
          </a:p>
        </p:txBody>
      </p:sp>
      <p:sp>
        <p:nvSpPr>
          <p:cNvPr id="23" name="Segnaposto contenuto 2"/>
          <p:cNvSpPr txBox="1">
            <a:spLocks/>
          </p:cNvSpPr>
          <p:nvPr/>
        </p:nvSpPr>
        <p:spPr>
          <a:xfrm>
            <a:off x="179512" y="4625752"/>
            <a:ext cx="8712968" cy="1827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2400" dirty="0" smtClean="0">
                <a:latin typeface="Comic Sans MS" pitchFamily="66" charset="0"/>
              </a:rPr>
              <a:t>t</a:t>
            </a:r>
            <a:r>
              <a:rPr kumimoji="0" lang="it-IT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hen</a:t>
            </a:r>
            <a:r>
              <a:rPr kumimoji="0" lang="it-IT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it-IT" sz="2400" u="sng" dirty="0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=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 </a:t>
            </a:r>
            <a:r>
              <a:rPr lang="it-IT" sz="2400" dirty="0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lang="it-IT" sz="2400" baseline="-25000" dirty="0" smtClean="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it-IT" sz="2400" dirty="0" smtClean="0">
                <a:solidFill>
                  <a:srgbClr val="0000FF"/>
                </a:solidFill>
                <a:latin typeface="Comic Sans MS" pitchFamily="66" charset="0"/>
              </a:rPr>
              <a:t> q</a:t>
            </a:r>
            <a:r>
              <a:rPr lang="it-IT" sz="2400" baseline="-25000" dirty="0" smtClean="0">
                <a:solidFill>
                  <a:srgbClr val="0000FF"/>
                </a:solidFill>
                <a:latin typeface="Comic Sans MS" pitchFamily="66" charset="0"/>
              </a:rPr>
              <a:t>2 </a:t>
            </a:r>
            <a:r>
              <a:rPr lang="it-IT" sz="2400" dirty="0" smtClean="0">
                <a:solidFill>
                  <a:srgbClr val="0000FF"/>
                </a:solidFill>
                <a:latin typeface="Comic Sans MS" pitchFamily="66" charset="0"/>
              </a:rPr>
              <a:t>… </a:t>
            </a:r>
            <a:r>
              <a:rPr lang="it-IT" sz="2400" dirty="0" err="1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lang="it-IT" sz="2400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m</a:t>
            </a:r>
            <a:r>
              <a:rPr lang="it-IT" sz="2400" baseline="-25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it-IT" sz="28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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d</a:t>
            </a:r>
            <a:r>
              <a:rPr kumimoji="0" lang="it-IT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</a:t>
            </a:r>
            <a:r>
              <a:rPr kumimoji="0" lang="it-IT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(</a:t>
            </a:r>
            <a:r>
              <a:rPr lang="it-IT" sz="2400" u="sng" dirty="0" smtClean="0">
                <a:solidFill>
                  <a:srgbClr val="0000FF"/>
                </a:solidFill>
                <a:latin typeface="Comic Sans MS" pitchFamily="66" charset="0"/>
              </a:rPr>
              <a:t>s</a:t>
            </a:r>
            <a:r>
              <a:rPr lang="it-IT" sz="2400" dirty="0" smtClean="0">
                <a:solidFill>
                  <a:srgbClr val="0000FF"/>
                </a:solidFill>
                <a:latin typeface="Comic Sans MS" pitchFamily="66" charset="0"/>
              </a:rPr>
              <a:t> , </a:t>
            </a:r>
            <a:r>
              <a:rPr lang="it-IT" sz="2400" u="sng" dirty="0" smtClean="0">
                <a:solidFill>
                  <a:srgbClr val="0000FF"/>
                </a:solidFill>
                <a:latin typeface="Comic Sans MS" pitchFamily="66" charset="0"/>
              </a:rPr>
              <a:t>a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   </a:t>
            </a:r>
          </a:p>
          <a:p>
            <a:pPr lvl="0" algn="ctr">
              <a:spcBef>
                <a:spcPct val="20000"/>
              </a:spcBef>
            </a:pP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if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it-IT" sz="2400" u="sng" dirty="0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is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output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of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the </a:t>
            </a:r>
            <a:r>
              <a:rPr lang="it-IT" sz="2400" dirty="0" err="1" smtClean="0">
                <a:solidFill>
                  <a:prstClr val="black"/>
                </a:solidFill>
                <a:latin typeface="Comic Sans MS" pitchFamily="66" charset="0"/>
              </a:rPr>
              <a:t>transducer</a:t>
            </a:r>
            <a:r>
              <a:rPr lang="it-IT" sz="24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solidFill>
                  <a:srgbClr val="68007F">
                    <a:lumMod val="60000"/>
                    <a:lumOff val="40000"/>
                  </a:srgbClr>
                </a:solidFill>
                <a:latin typeface="Comic Sans MS" pitchFamily="66" charset="0"/>
              </a:rPr>
              <a:t>T </a:t>
            </a:r>
          </a:p>
          <a:p>
            <a:pPr lvl="0" algn="ctr">
              <a:spcBef>
                <a:spcPct val="20000"/>
              </a:spcBef>
            </a:pPr>
            <a:r>
              <a:rPr lang="it-IT" sz="2400" dirty="0" smtClean="0">
                <a:latin typeface="Comic Sans MS" pitchFamily="66" charset="0"/>
              </a:rPr>
              <a:t>on the </a:t>
            </a:r>
            <a:r>
              <a:rPr lang="it-IT" sz="2400" dirty="0" err="1" smtClean="0">
                <a:latin typeface="Comic Sans MS" pitchFamily="66" charset="0"/>
              </a:rPr>
              <a:t>string</a:t>
            </a:r>
            <a:r>
              <a:rPr lang="it-IT" sz="2400" dirty="0" smtClean="0">
                <a:latin typeface="Comic Sans MS" pitchFamily="66" charset="0"/>
              </a:rPr>
              <a:t> (</a:t>
            </a:r>
            <a:r>
              <a:rPr lang="it-IT" sz="2400" dirty="0" smtClean="0">
                <a:solidFill>
                  <a:srgbClr val="0000FF"/>
                </a:solidFill>
                <a:latin typeface="Comic Sans MS" pitchFamily="66" charset="0"/>
              </a:rPr>
              <a:t>s</a:t>
            </a:r>
            <a:r>
              <a:rPr lang="it-IT" sz="2400" baseline="-25000" dirty="0" smtClean="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it-IT" sz="2400" dirty="0" smtClean="0">
                <a:latin typeface="Comic Sans MS" pitchFamily="66" charset="0"/>
              </a:rPr>
              <a:t>,</a:t>
            </a:r>
            <a:r>
              <a:rPr lang="it-IT" sz="2400" dirty="0" smtClean="0">
                <a:solidFill>
                  <a:srgbClr val="0000FF"/>
                </a:solidFill>
                <a:latin typeface="Comic Sans MS" pitchFamily="66" charset="0"/>
              </a:rPr>
              <a:t>a</a:t>
            </a:r>
            <a:r>
              <a:rPr lang="it-IT" sz="2400" baseline="-25000" dirty="0" smtClean="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it-IT" sz="2400" dirty="0" smtClean="0">
                <a:latin typeface="Comic Sans MS" pitchFamily="66" charset="0"/>
              </a:rPr>
              <a:t>) (</a:t>
            </a:r>
            <a:r>
              <a:rPr lang="it-IT" sz="2400" dirty="0" smtClean="0">
                <a:solidFill>
                  <a:srgbClr val="0000FF"/>
                </a:solidFill>
                <a:latin typeface="Comic Sans MS" pitchFamily="66" charset="0"/>
              </a:rPr>
              <a:t>s</a:t>
            </a:r>
            <a:r>
              <a:rPr lang="it-IT" sz="2400" baseline="-25000" dirty="0" smtClean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it-IT" sz="2400" dirty="0" smtClean="0">
                <a:latin typeface="Comic Sans MS" pitchFamily="66" charset="0"/>
              </a:rPr>
              <a:t>,</a:t>
            </a:r>
            <a:r>
              <a:rPr lang="it-IT" sz="2400" dirty="0" smtClean="0">
                <a:solidFill>
                  <a:srgbClr val="0000FF"/>
                </a:solidFill>
                <a:latin typeface="Comic Sans MS" pitchFamily="66" charset="0"/>
              </a:rPr>
              <a:t>a</a:t>
            </a:r>
            <a:r>
              <a:rPr lang="it-IT" sz="2400" baseline="-25000" dirty="0" smtClean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it-IT" sz="2400" dirty="0" smtClean="0">
                <a:latin typeface="Comic Sans MS" pitchFamily="66" charset="0"/>
              </a:rPr>
              <a:t>) … (</a:t>
            </a:r>
            <a:r>
              <a:rPr lang="it-IT" sz="2400" dirty="0" err="1" smtClean="0">
                <a:solidFill>
                  <a:srgbClr val="0000FF"/>
                </a:solidFill>
                <a:latin typeface="Comic Sans MS" pitchFamily="66" charset="0"/>
              </a:rPr>
              <a:t>s</a:t>
            </a:r>
            <a:r>
              <a:rPr lang="it-IT" sz="2400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m</a:t>
            </a:r>
            <a:r>
              <a:rPr lang="it-IT" sz="2400" dirty="0" smtClean="0">
                <a:latin typeface="Comic Sans MS" pitchFamily="66" charset="0"/>
              </a:rPr>
              <a:t>,</a:t>
            </a:r>
            <a:r>
              <a:rPr lang="it-IT" sz="2400" dirty="0" err="1" smtClean="0">
                <a:solidFill>
                  <a:srgbClr val="0000FF"/>
                </a:solidFill>
                <a:latin typeface="Comic Sans MS" pitchFamily="66" charset="0"/>
              </a:rPr>
              <a:t>a</a:t>
            </a:r>
            <a:r>
              <a:rPr lang="it-IT" sz="2400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m</a:t>
            </a:r>
            <a:r>
              <a:rPr lang="it-IT" sz="2400" dirty="0" smtClean="0">
                <a:latin typeface="Comic Sans MS" pitchFamily="66" charset="0"/>
              </a:rPr>
              <a:t>) </a:t>
            </a:r>
            <a:r>
              <a:rPr lang="it-IT" sz="2400" dirty="0" err="1" smtClean="0">
                <a:latin typeface="Comic Sans MS" pitchFamily="66" charset="0"/>
              </a:rPr>
              <a:t>over</a:t>
            </a:r>
            <a:r>
              <a:rPr lang="it-IT" sz="2400" dirty="0" smtClean="0">
                <a:latin typeface="Comic Sans MS" pitchFamily="66" charset="0"/>
              </a:rPr>
              <a:t> the </a:t>
            </a:r>
            <a:r>
              <a:rPr lang="it-IT" sz="2400" dirty="0" err="1" smtClean="0">
                <a:latin typeface="Comic Sans MS" pitchFamily="66" charset="0"/>
              </a:rPr>
              <a:t>alphabet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</a:t>
            </a:r>
            <a:r>
              <a:rPr lang="it-IT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latin typeface="Comic Sans MS" pitchFamily="66" charset="0"/>
              </a:rPr>
              <a:t>X</a:t>
            </a: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it-IT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S</a:t>
            </a:r>
            <a:r>
              <a:rPr lang="it-IT" sz="2400" dirty="0" smtClean="0">
                <a:latin typeface="Comic Sans MS" pitchFamily="66" charset="0"/>
              </a:rPr>
              <a:t>  </a:t>
            </a:r>
            <a:r>
              <a:rPr lang="it-IT" sz="2400" dirty="0" smtClean="0">
                <a:solidFill>
                  <a:srgbClr val="68007F">
                    <a:lumMod val="60000"/>
                    <a:lumOff val="40000"/>
                  </a:srgbClr>
                </a:solidFill>
                <a:latin typeface="Comic Sans MS" pitchFamily="66" charset="0"/>
              </a:rPr>
              <a:t> </a:t>
            </a:r>
            <a:endParaRPr kumimoji="0" lang="it-IT" sz="20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626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/>
      <p:bldP spid="17" grpId="0" animBg="1"/>
      <p:bldP spid="18" grpId="0" animBg="1"/>
      <p:bldP spid="20" grpId="0"/>
      <p:bldP spid="21" grpId="0" animBg="1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>
          <a:xfrm>
            <a:off x="323528" y="1340768"/>
            <a:ext cx="8532440" cy="187220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ct val="20000"/>
              </a:spcBef>
            </a:pPr>
            <a:r>
              <a:rPr lang="en-US" sz="4000" dirty="0" smtClean="0">
                <a:latin typeface="Comic Sans MS" pitchFamily="66" charset="0"/>
                <a:cs typeface="Times New Roman" pitchFamily="18" charset="0"/>
              </a:rPr>
              <a:t>A computation of a RA on a 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picture</a:t>
            </a:r>
            <a:r>
              <a:rPr lang="en-US" sz="4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p</a:t>
            </a:r>
            <a:r>
              <a:rPr lang="en-US" sz="4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4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</a:t>
            </a:r>
            <a:r>
              <a:rPr lang="en-US" sz="4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S</a:t>
            </a:r>
            <a:r>
              <a:rPr lang="it-IT" sz="4000" b="1" baseline="30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++</a:t>
            </a:r>
            <a:r>
              <a:rPr lang="it-IT" sz="40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it-IT" sz="40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it-IT" sz="40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4000" dirty="0" err="1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of</a:t>
            </a:r>
            <a:r>
              <a:rPr lang="it-IT" sz="40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4000" dirty="0" err="1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size</a:t>
            </a:r>
            <a:r>
              <a:rPr lang="it-IT" sz="40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40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(m,n)</a:t>
            </a:r>
            <a:r>
              <a:rPr lang="it-IT" sz="40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,</a:t>
            </a:r>
            <a:r>
              <a:rPr lang="it-IT" sz="40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4000" dirty="0" err="1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is</a:t>
            </a:r>
            <a:r>
              <a:rPr lang="it-IT" sz="40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4000" dirty="0" err="1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done</a:t>
            </a:r>
            <a:r>
              <a:rPr lang="it-IT" sz="40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4000" dirty="0" err="1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as</a:t>
            </a:r>
            <a:r>
              <a:rPr lang="it-IT" sz="40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in a FA,</a:t>
            </a:r>
            <a:r>
              <a:rPr lang="it-IT" sz="40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4000" dirty="0" smtClean="0">
                <a:latin typeface="Comic Sans MS" pitchFamily="66" charset="0"/>
                <a:cs typeface="Times New Roman" pitchFamily="18" charset="0"/>
              </a:rPr>
              <a:t>just considering </a:t>
            </a:r>
            <a:r>
              <a:rPr lang="en-US" sz="40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p</a:t>
            </a:r>
            <a:r>
              <a:rPr lang="en-US" sz="4000" dirty="0" smtClean="0">
                <a:latin typeface="Comic Sans MS" pitchFamily="66" charset="0"/>
                <a:cs typeface="Times New Roman" pitchFamily="18" charset="0"/>
              </a:rPr>
              <a:t> as a 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string</a:t>
            </a:r>
            <a:r>
              <a:rPr lang="en-US" sz="4000" dirty="0" smtClean="0">
                <a:latin typeface="Comic Sans MS" pitchFamily="66" charset="0"/>
                <a:cs typeface="Times New Roman" pitchFamily="18" charset="0"/>
              </a:rPr>
              <a:t> over the alphabet of the columns </a:t>
            </a:r>
            <a:r>
              <a:rPr lang="it-IT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A</a:t>
            </a:r>
            <a:r>
              <a:rPr lang="it-IT" sz="40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S</a:t>
            </a:r>
            <a:r>
              <a:rPr lang="it-IT" sz="4000" b="1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it-IT" sz="4000" dirty="0" smtClean="0">
                <a:latin typeface="Comic Sans MS" pitchFamily="66" charset="0"/>
              </a:rPr>
              <a:t>= </a:t>
            </a:r>
            <a:r>
              <a:rPr lang="it-IT" sz="40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S</a:t>
            </a:r>
            <a:r>
              <a:rPr lang="it-IT" sz="4000" b="1" baseline="30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+</a:t>
            </a:r>
            <a:r>
              <a:rPr lang="it-IT" sz="4000" dirty="0" smtClean="0">
                <a:latin typeface="Comic Sans MS" pitchFamily="66" charset="0"/>
              </a:rPr>
              <a:t> i.e. </a:t>
            </a:r>
            <a:r>
              <a:rPr lang="en-US" sz="40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p = </a:t>
            </a:r>
            <a:r>
              <a:rPr lang="en-US" sz="4000" u="sng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p</a:t>
            </a:r>
            <a:r>
              <a:rPr lang="en-US" sz="4000" baseline="-250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1 </a:t>
            </a:r>
            <a:r>
              <a:rPr lang="en-US" sz="4000" u="sng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p</a:t>
            </a:r>
            <a:r>
              <a:rPr lang="en-US" sz="4000" baseline="-250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2 </a:t>
            </a:r>
            <a:r>
              <a:rPr lang="en-US" sz="40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…</a:t>
            </a:r>
            <a:r>
              <a:rPr lang="en-US" sz="4000" baseline="-250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p</a:t>
            </a:r>
            <a:r>
              <a:rPr lang="en-US" sz="4000" baseline="-25000" dirty="0" err="1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n</a:t>
            </a:r>
            <a:r>
              <a:rPr lang="en-US" sz="4000" baseline="-250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Comic Sans MS" pitchFamily="66" charset="0"/>
                <a:cs typeface="Times New Roman" pitchFamily="18" charset="0"/>
              </a:rPr>
              <a:t>with </a:t>
            </a:r>
            <a:r>
              <a:rPr lang="en-US" sz="4000" u="sng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p</a:t>
            </a:r>
            <a:r>
              <a:rPr lang="en-US" sz="4000" baseline="-250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i </a:t>
            </a:r>
            <a:r>
              <a:rPr lang="it-IT" sz="4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 </a:t>
            </a:r>
            <a:r>
              <a:rPr lang="it-IT" sz="4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A</a:t>
            </a:r>
            <a:r>
              <a:rPr lang="it-IT" sz="4000" baseline="-25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S</a:t>
            </a:r>
            <a:endParaRPr lang="en-US" sz="4000" baseline="-25000" dirty="0" smtClean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2123728" y="260648"/>
            <a:ext cx="4752528" cy="7060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Recognition</a:t>
            </a: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by</a:t>
            </a: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RA </a:t>
            </a: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67544" y="3140968"/>
            <a:ext cx="1981200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Symbol" pitchFamily="18" charset="2"/>
              <a:buNone/>
            </a:pPr>
            <a:r>
              <a:rPr lang="it-IT" sz="2800" dirty="0" err="1">
                <a:solidFill>
                  <a:srgbClr val="CC0099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Example</a:t>
            </a:r>
            <a:r>
              <a:rPr lang="it-IT" sz="2800" dirty="0">
                <a:cs typeface="Times New Roman" pitchFamily="18" charset="0"/>
                <a:sym typeface="Symbol" pitchFamily="18" charset="2"/>
              </a:rPr>
              <a:t>: 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107504" y="4869160"/>
            <a:ext cx="3634946" cy="430213"/>
            <a:chOff x="84" y="2949"/>
            <a:chExt cx="2043" cy="271"/>
          </a:xfrm>
        </p:grpSpPr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84" y="2967"/>
              <a:ext cx="587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lIns="0" tIns="0" rIns="0" bIns="0" anchor="ctr" anchorCtr="1">
              <a:spAutoFit/>
            </a:bodyPr>
            <a:lstStyle/>
            <a:p>
              <a:pPr algn="ctr">
                <a:spcBef>
                  <a:spcPct val="50000"/>
                </a:spcBef>
                <a:buFont typeface="Symbol" pitchFamily="18" charset="2"/>
                <a:buNone/>
              </a:pPr>
              <a:r>
                <a:rPr lang="it-IT" sz="2400" dirty="0" err="1" smtClean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picture</a:t>
              </a:r>
              <a:endParaRPr lang="it-IT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31" name="Text Box 28"/>
            <p:cNvSpPr txBox="1">
              <a:spLocks noChangeArrowheads="1"/>
            </p:cNvSpPr>
            <p:nvPr/>
          </p:nvSpPr>
          <p:spPr bwMode="auto">
            <a:xfrm>
              <a:off x="1622" y="2949"/>
              <a:ext cx="505" cy="27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just">
                <a:spcBef>
                  <a:spcPct val="50000"/>
                </a:spcBef>
                <a:buFont typeface="Symbol" pitchFamily="18" charset="2"/>
                <a:buNone/>
              </a:pPr>
              <a:r>
                <a:rPr lang="it-IT" sz="2800" dirty="0" smtClean="0">
                  <a:cs typeface="Times New Roman" pitchFamily="18" charset="0"/>
                  <a:sym typeface="Symbol" pitchFamily="18" charset="2"/>
                </a:rPr>
                <a:t></a:t>
              </a:r>
              <a:r>
                <a:rPr lang="it-IT" sz="2800" b="1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Symbol" pitchFamily="18" charset="2"/>
                </a:rPr>
                <a:t> S</a:t>
              </a:r>
              <a:r>
                <a:rPr lang="it-IT" sz="2800" b="1" baseline="30000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omic Sans MS" pitchFamily="66" charset="0"/>
                </a:rPr>
                <a:t>++</a:t>
              </a:r>
              <a:endParaRPr lang="it-IT" sz="2800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32" name="AutoShape 29"/>
          <p:cNvSpPr>
            <a:spLocks noChangeArrowheads="1"/>
          </p:cNvSpPr>
          <p:nvPr/>
        </p:nvSpPr>
        <p:spPr bwMode="auto">
          <a:xfrm rot="-5400000">
            <a:off x="4400426" y="4752702"/>
            <a:ext cx="368300" cy="457200"/>
          </a:xfrm>
          <a:prstGeom prst="downArrow">
            <a:avLst>
              <a:gd name="adj1" fmla="val 50000"/>
              <a:gd name="adj2" fmla="val 31034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34" name="Text Box 76"/>
          <p:cNvSpPr txBox="1">
            <a:spLocks noChangeArrowheads="1"/>
          </p:cNvSpPr>
          <p:nvPr/>
        </p:nvSpPr>
        <p:spPr bwMode="auto">
          <a:xfrm>
            <a:off x="5076056" y="4797152"/>
            <a:ext cx="1371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Symbol" pitchFamily="18" charset="2"/>
              <a:buNone/>
            </a:pPr>
            <a:r>
              <a:rPr lang="it-IT" sz="24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string</a:t>
            </a:r>
            <a:r>
              <a:rPr lang="it-IT" sz="24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Times New Roman" pitchFamily="18" charset="0"/>
                <a:sym typeface="Symbol" pitchFamily="18" charset="2"/>
              </a:rPr>
              <a:t> </a:t>
            </a:r>
            <a:endParaRPr lang="it-IT" sz="2400" i="1" dirty="0">
              <a:solidFill>
                <a:schemeClr val="accent3">
                  <a:lumMod val="60000"/>
                  <a:lumOff val="40000"/>
                </a:schemeClr>
              </a:solidFill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46" name="Tabella 45"/>
          <p:cNvGraphicFramePr>
            <a:graphicFrameLocks noGrp="1"/>
          </p:cNvGraphicFramePr>
          <p:nvPr/>
        </p:nvGraphicFramePr>
        <p:xfrm>
          <a:off x="1259632" y="4149080"/>
          <a:ext cx="1584176" cy="1584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  <a:gridCol w="396044"/>
                <a:gridCol w="396044"/>
                <a:gridCol w="396044"/>
              </a:tblGrid>
              <a:tr h="27003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a</a:t>
                      </a:r>
                      <a:endParaRPr lang="it-IT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a</a:t>
                      </a:r>
                      <a:endParaRPr lang="it-IT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a</a:t>
                      </a:r>
                      <a:endParaRPr lang="it-IT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a</a:t>
                      </a:r>
                      <a:endParaRPr lang="it-IT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kumimoji="0" lang="it-IT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kumimoji="0" lang="it-IT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kumimoji="0" lang="it-IT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kumimoji="0" lang="it-IT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Tabella 48"/>
          <p:cNvGraphicFramePr>
            <a:graphicFrameLocks noGrp="1"/>
          </p:cNvGraphicFramePr>
          <p:nvPr/>
        </p:nvGraphicFramePr>
        <p:xfrm>
          <a:off x="6426206" y="4149080"/>
          <a:ext cx="396044" cy="1584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</a:tblGrid>
              <a:tr h="27003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a</a:t>
                      </a:r>
                      <a:endParaRPr lang="it-IT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kumimoji="0" lang="it-IT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0" name="Tabella 49"/>
          <p:cNvGraphicFramePr>
            <a:graphicFrameLocks noGrp="1"/>
          </p:cNvGraphicFramePr>
          <p:nvPr/>
        </p:nvGraphicFramePr>
        <p:xfrm>
          <a:off x="7074278" y="4149080"/>
          <a:ext cx="396044" cy="1584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</a:tblGrid>
              <a:tr h="27003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a</a:t>
                      </a:r>
                      <a:endParaRPr lang="it-IT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kumimoji="0" lang="it-IT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1" name="Tabella 50"/>
          <p:cNvGraphicFramePr>
            <a:graphicFrameLocks noGrp="1"/>
          </p:cNvGraphicFramePr>
          <p:nvPr/>
        </p:nvGraphicFramePr>
        <p:xfrm>
          <a:off x="7722350" y="4149080"/>
          <a:ext cx="396044" cy="1584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</a:tblGrid>
              <a:tr h="27003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a</a:t>
                      </a:r>
                      <a:endParaRPr lang="it-IT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kumimoji="0" lang="it-IT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Tabella 51"/>
          <p:cNvGraphicFramePr>
            <a:graphicFrameLocks noGrp="1"/>
          </p:cNvGraphicFramePr>
          <p:nvPr/>
        </p:nvGraphicFramePr>
        <p:xfrm>
          <a:off x="8388424" y="4149080"/>
          <a:ext cx="396044" cy="1584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</a:tblGrid>
              <a:tr h="27003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a</a:t>
                      </a:r>
                      <a:endParaRPr lang="it-IT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kumimoji="0" lang="it-IT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3" name="CasellaDiTesto 52"/>
          <p:cNvSpPr txBox="1"/>
          <p:nvPr/>
        </p:nvSpPr>
        <p:spPr>
          <a:xfrm>
            <a:off x="6372200" y="5877272"/>
            <a:ext cx="5040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p</a:t>
            </a:r>
            <a:r>
              <a:rPr lang="en-US" sz="2400" baseline="-250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1</a:t>
            </a:r>
            <a:endParaRPr lang="it-IT" sz="2400" dirty="0"/>
          </a:p>
        </p:txBody>
      </p:sp>
      <p:sp>
        <p:nvSpPr>
          <p:cNvPr id="54" name="CasellaDiTesto 53"/>
          <p:cNvSpPr txBox="1"/>
          <p:nvPr/>
        </p:nvSpPr>
        <p:spPr>
          <a:xfrm>
            <a:off x="1835696" y="5877272"/>
            <a:ext cx="3600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p</a:t>
            </a:r>
            <a:endParaRPr lang="it-IT" sz="2400" dirty="0"/>
          </a:p>
        </p:txBody>
      </p:sp>
      <p:sp>
        <p:nvSpPr>
          <p:cNvPr id="55" name="CasellaDiTesto 54"/>
          <p:cNvSpPr txBox="1"/>
          <p:nvPr/>
        </p:nvSpPr>
        <p:spPr>
          <a:xfrm>
            <a:off x="7020272" y="5877272"/>
            <a:ext cx="5040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p</a:t>
            </a:r>
            <a:r>
              <a:rPr lang="en-US" sz="2400" baseline="-250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2</a:t>
            </a:r>
            <a:endParaRPr lang="it-IT" sz="2400" dirty="0"/>
          </a:p>
        </p:txBody>
      </p:sp>
      <p:sp>
        <p:nvSpPr>
          <p:cNvPr id="56" name="CasellaDiTesto 55"/>
          <p:cNvSpPr txBox="1"/>
          <p:nvPr/>
        </p:nvSpPr>
        <p:spPr>
          <a:xfrm>
            <a:off x="7668344" y="5877272"/>
            <a:ext cx="5040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p</a:t>
            </a:r>
            <a:r>
              <a:rPr lang="en-US" sz="2400" baseline="-250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3</a:t>
            </a:r>
            <a:endParaRPr lang="it-IT" sz="2400" dirty="0"/>
          </a:p>
        </p:txBody>
      </p:sp>
      <p:sp>
        <p:nvSpPr>
          <p:cNvPr id="57" name="CasellaDiTesto 56"/>
          <p:cNvSpPr txBox="1"/>
          <p:nvPr/>
        </p:nvSpPr>
        <p:spPr>
          <a:xfrm>
            <a:off x="8388424" y="5877272"/>
            <a:ext cx="5040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p</a:t>
            </a:r>
            <a:r>
              <a:rPr lang="en-US" sz="2400" baseline="-250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4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17936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utoUpdateAnimBg="0"/>
      <p:bldP spid="7" grpId="1"/>
      <p:bldP spid="32" grpId="0" animBg="1"/>
      <p:bldP spid="32" grpId="1" animBg="1"/>
      <p:bldP spid="34" grpId="0"/>
      <p:bldP spid="34" grpId="1"/>
      <p:bldP spid="53" grpId="0"/>
      <p:bldP spid="54" grpId="0"/>
      <p:bldP spid="55" grpId="0"/>
      <p:bldP spid="56" grpId="0"/>
      <p:bldP spid="5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>
          <a:xfrm>
            <a:off x="323528" y="1340768"/>
            <a:ext cx="8532440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3000" dirty="0" smtClean="0">
                <a:latin typeface="Comic Sans MS" pitchFamily="66" charset="0"/>
                <a:cs typeface="Times New Roman" pitchFamily="18" charset="0"/>
              </a:rPr>
              <a:t>The computation of a RA </a:t>
            </a:r>
            <a:r>
              <a:rPr lang="en-US" sz="3000" b="1" i="1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H</a:t>
            </a:r>
            <a:r>
              <a:rPr lang="en-US" sz="30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Comic Sans MS" pitchFamily="66" charset="0"/>
                <a:cs typeface="Times New Roman" pitchFamily="18" charset="0"/>
              </a:rPr>
              <a:t> on a </a:t>
            </a:r>
            <a:r>
              <a:rPr lang="en-US" sz="3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picture</a:t>
            </a:r>
            <a:r>
              <a:rPr lang="en-US" sz="3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p</a:t>
            </a:r>
            <a:r>
              <a:rPr lang="en-US" sz="3000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it-IT" sz="3000" dirty="0" err="1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of</a:t>
            </a:r>
            <a:r>
              <a:rPr lang="it-IT" sz="30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3000" dirty="0" err="1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size</a:t>
            </a:r>
            <a:r>
              <a:rPr lang="it-IT" sz="30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30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(m,n)</a:t>
            </a:r>
            <a:r>
              <a:rPr lang="it-IT" sz="30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,</a:t>
            </a:r>
            <a:r>
              <a:rPr lang="it-IT" sz="30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3000" dirty="0" err="1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starts</a:t>
            </a:r>
            <a:r>
              <a:rPr lang="it-IT" sz="30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3000" dirty="0" err="1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from</a:t>
            </a:r>
            <a:r>
              <a:rPr lang="it-IT" sz="30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3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</a:t>
            </a:r>
            <a:r>
              <a:rPr lang="it-IT" sz="30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0</a:t>
            </a:r>
            <a:r>
              <a:rPr lang="it-IT" sz="3000" b="1" baseline="30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m</a:t>
            </a:r>
            <a:r>
              <a:rPr lang="it-IT" sz="3000" b="1" dirty="0" smtClean="0">
                <a:latin typeface="Comic Sans MS" pitchFamily="66" charset="0"/>
              </a:rPr>
              <a:t>, </a:t>
            </a:r>
            <a:r>
              <a:rPr lang="it-IT" sz="3000" dirty="0" err="1" smtClean="0">
                <a:latin typeface="Comic Sans MS" pitchFamily="66" charset="0"/>
              </a:rPr>
              <a:t>initial</a:t>
            </a:r>
            <a:r>
              <a:rPr lang="it-IT" sz="3000" dirty="0" smtClean="0">
                <a:latin typeface="Comic Sans MS" pitchFamily="66" charset="0"/>
              </a:rPr>
              <a:t> state, and </a:t>
            </a:r>
            <a:r>
              <a:rPr lang="it-IT" sz="3000" dirty="0" err="1" smtClean="0">
                <a:latin typeface="Comic Sans MS" pitchFamily="66" charset="0"/>
              </a:rPr>
              <a:t>reads</a:t>
            </a:r>
            <a:r>
              <a:rPr lang="it-IT" sz="3000" dirty="0" smtClean="0">
                <a:latin typeface="Comic Sans MS" pitchFamily="66" charset="0"/>
              </a:rPr>
              <a:t> </a:t>
            </a:r>
            <a:r>
              <a:rPr lang="en-US" sz="30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p</a:t>
            </a:r>
            <a:r>
              <a:rPr lang="en-US" sz="3000" dirty="0" smtClean="0">
                <a:latin typeface="Comic Sans MS" pitchFamily="66" charset="0"/>
                <a:cs typeface="Times New Roman" pitchFamily="18" charset="0"/>
              </a:rPr>
              <a:t>, as a </a:t>
            </a:r>
            <a:r>
              <a:rPr lang="en-US" sz="3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string</a:t>
            </a:r>
            <a:r>
              <a:rPr lang="en-US" sz="3000" dirty="0" smtClean="0">
                <a:latin typeface="Comic Sans MS" pitchFamily="66" charset="0"/>
                <a:cs typeface="Times New Roman" pitchFamily="18" charset="0"/>
              </a:rPr>
              <a:t>, column by column, from left to right.</a:t>
            </a:r>
            <a:endParaRPr kumimoji="0" lang="it-IT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2123728" y="404664"/>
            <a:ext cx="5616624" cy="7060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Recognition</a:t>
            </a: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by</a:t>
            </a: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RA (</a:t>
            </a:r>
            <a:r>
              <a:rPr kumimoji="0" lang="it-IT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ctd</a:t>
            </a: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.) </a:t>
            </a: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1" name="Segnaposto contenuto 2"/>
          <p:cNvSpPr txBox="1">
            <a:spLocks/>
          </p:cNvSpPr>
          <p:nvPr/>
        </p:nvSpPr>
        <p:spPr>
          <a:xfrm>
            <a:off x="467544" y="3717032"/>
            <a:ext cx="8208912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</a:pPr>
            <a:r>
              <a:rPr lang="en-US" sz="30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p</a:t>
            </a:r>
            <a:r>
              <a:rPr lang="it-IT" sz="3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3000" dirty="0" err="1" smtClean="0">
                <a:latin typeface="Comic Sans MS" pitchFamily="66" charset="0"/>
                <a:cs typeface="Times New Roman" pitchFamily="18" charset="0"/>
              </a:rPr>
              <a:t>is</a:t>
            </a:r>
            <a:r>
              <a:rPr lang="it-IT" sz="3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3000" dirty="0" err="1" smtClean="0">
                <a:solidFill>
                  <a:srgbClr val="00FF00"/>
                </a:solidFill>
                <a:latin typeface="Comic Sans MS" pitchFamily="66" charset="0"/>
                <a:cs typeface="Times New Roman" pitchFamily="18" charset="0"/>
              </a:rPr>
              <a:t>recognized</a:t>
            </a:r>
            <a:r>
              <a:rPr lang="it-IT" sz="3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3000" dirty="0" err="1" smtClean="0">
                <a:latin typeface="Comic Sans MS" pitchFamily="66" charset="0"/>
                <a:cs typeface="Times New Roman" pitchFamily="18" charset="0"/>
              </a:rPr>
              <a:t>by</a:t>
            </a:r>
            <a:r>
              <a:rPr lang="it-IT" sz="3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000" b="1" i="1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H</a:t>
            </a:r>
            <a:r>
              <a:rPr lang="en-US" sz="30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Comic Sans MS" pitchFamily="66" charset="0"/>
                <a:cs typeface="Times New Roman" pitchFamily="18" charset="0"/>
              </a:rPr>
              <a:t>if, at the end of the computation, </a:t>
            </a:r>
            <a:r>
              <a:rPr lang="it-IT" sz="3000" dirty="0" smtClean="0">
                <a:latin typeface="Comic Sans MS" pitchFamily="66" charset="0"/>
                <a:cs typeface="Times New Roman" pitchFamily="18" charset="0"/>
              </a:rPr>
              <a:t>a </a:t>
            </a:r>
            <a:r>
              <a:rPr lang="it-IT" sz="3000" dirty="0" smtClean="0">
                <a:latin typeface="Comic Sans MS" pitchFamily="66" charset="0"/>
              </a:rPr>
              <a:t>state </a:t>
            </a:r>
            <a:r>
              <a:rPr lang="it-IT" sz="3000" dirty="0" err="1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lang="it-IT" sz="3000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f</a:t>
            </a:r>
            <a:r>
              <a:rPr lang="it-IT" sz="3000" baseline="-25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it-IT" sz="3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</a:t>
            </a:r>
            <a:r>
              <a:rPr lang="it-IT" sz="3000" dirty="0" smtClean="0">
                <a:latin typeface="Comic Sans MS" pitchFamily="66" charset="0"/>
              </a:rPr>
              <a:t> </a:t>
            </a:r>
            <a:r>
              <a:rPr lang="it-IT" sz="3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F</a:t>
            </a:r>
            <a:r>
              <a:rPr lang="it-IT" sz="30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</a:t>
            </a:r>
            <a:r>
              <a:rPr lang="it-IT" sz="3000" dirty="0" smtClean="0">
                <a:latin typeface="Comic Sans MS" pitchFamily="66" charset="0"/>
              </a:rPr>
              <a:t> </a:t>
            </a:r>
            <a:r>
              <a:rPr lang="it-IT" sz="3000" dirty="0" err="1" smtClean="0">
                <a:latin typeface="Comic Sans MS" pitchFamily="66" charset="0"/>
              </a:rPr>
              <a:t>is</a:t>
            </a:r>
            <a:r>
              <a:rPr lang="it-IT" sz="3000" dirty="0" smtClean="0">
                <a:latin typeface="Comic Sans MS" pitchFamily="66" charset="0"/>
              </a:rPr>
              <a:t> </a:t>
            </a:r>
            <a:r>
              <a:rPr lang="it-IT" sz="3000" dirty="0" err="1" smtClean="0">
                <a:latin typeface="Comic Sans MS" pitchFamily="66" charset="0"/>
              </a:rPr>
              <a:t>reached</a:t>
            </a:r>
            <a:r>
              <a:rPr lang="it-IT" sz="3000" dirty="0" smtClean="0">
                <a:latin typeface="Comic Sans MS" pitchFamily="66" charset="0"/>
              </a:rPr>
              <a:t>.</a:t>
            </a:r>
          </a:p>
        </p:txBody>
      </p:sp>
      <p:sp>
        <p:nvSpPr>
          <p:cNvPr id="22" name="Fumetto 4 21"/>
          <p:cNvSpPr/>
          <p:nvPr/>
        </p:nvSpPr>
        <p:spPr>
          <a:xfrm>
            <a:off x="7164288" y="2924944"/>
            <a:ext cx="1872208" cy="720080"/>
          </a:xfrm>
          <a:prstGeom prst="cloudCallout">
            <a:avLst>
              <a:gd name="adj1" fmla="val -145014"/>
              <a:gd name="adj2" fmla="val 14358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7380312" y="306896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F</a:t>
            </a:r>
            <a:r>
              <a:rPr lang="it-IT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</a:t>
            </a:r>
            <a:r>
              <a:rPr lang="it-IT" b="1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is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rational</a:t>
            </a:r>
            <a:r>
              <a:rPr lang="it-IT" dirty="0" smtClean="0">
                <a:latin typeface="Comic Sans MS" pitchFamily="66" charset="0"/>
              </a:rPr>
              <a:t> </a:t>
            </a:r>
            <a:endParaRPr lang="it-IT" dirty="0"/>
          </a:p>
        </p:txBody>
      </p:sp>
      <p:sp>
        <p:nvSpPr>
          <p:cNvPr id="25" name="Segnaposto contenuto 2"/>
          <p:cNvSpPr txBox="1">
            <a:spLocks/>
          </p:cNvSpPr>
          <p:nvPr/>
        </p:nvSpPr>
        <p:spPr>
          <a:xfrm>
            <a:off x="611560" y="5229200"/>
            <a:ext cx="8208912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</a:pPr>
            <a:r>
              <a:rPr lang="it-IT" sz="30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L(</a:t>
            </a:r>
            <a:r>
              <a:rPr lang="en-US" sz="3000" b="1" i="1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H</a:t>
            </a:r>
            <a:r>
              <a:rPr lang="en-US" sz="30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)</a:t>
            </a:r>
            <a:r>
              <a:rPr lang="en-US" sz="3000" dirty="0" smtClean="0">
                <a:solidFill>
                  <a:srgbClr val="00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3000" dirty="0" smtClean="0">
                <a:latin typeface="Comic Sans MS" pitchFamily="66" charset="0"/>
                <a:cs typeface="Times New Roman" pitchFamily="18" charset="0"/>
              </a:rPr>
              <a:t>= </a:t>
            </a:r>
            <a:r>
              <a:rPr lang="it-IT" sz="3000" dirty="0" err="1" smtClean="0">
                <a:solidFill>
                  <a:srgbClr val="00FF00"/>
                </a:solidFill>
                <a:latin typeface="Comic Sans MS" pitchFamily="66" charset="0"/>
                <a:cs typeface="Times New Roman" pitchFamily="18" charset="0"/>
              </a:rPr>
              <a:t>language</a:t>
            </a:r>
            <a:r>
              <a:rPr lang="it-IT" sz="3000" dirty="0" smtClean="0">
                <a:solidFill>
                  <a:srgbClr val="00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3000" dirty="0" err="1" smtClean="0">
                <a:solidFill>
                  <a:srgbClr val="00FF00"/>
                </a:solidFill>
                <a:latin typeface="Comic Sans MS" pitchFamily="66" charset="0"/>
                <a:cs typeface="Times New Roman" pitchFamily="18" charset="0"/>
              </a:rPr>
              <a:t>recognized</a:t>
            </a:r>
            <a:r>
              <a:rPr lang="it-IT" sz="3000" dirty="0" smtClean="0">
                <a:solidFill>
                  <a:srgbClr val="00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3000" dirty="0" err="1" smtClean="0">
                <a:latin typeface="Comic Sans MS" pitchFamily="66" charset="0"/>
                <a:cs typeface="Times New Roman" pitchFamily="18" charset="0"/>
              </a:rPr>
              <a:t>by</a:t>
            </a:r>
            <a:r>
              <a:rPr lang="it-IT" sz="3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000" b="1" i="1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H</a:t>
            </a:r>
          </a:p>
          <a:p>
            <a:pPr algn="just">
              <a:spcBef>
                <a:spcPct val="20000"/>
              </a:spcBef>
            </a:pPr>
            <a:r>
              <a:rPr lang="it-IT" sz="30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L(</a:t>
            </a:r>
            <a:r>
              <a:rPr lang="en-US" sz="3000" b="1" i="1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RA</a:t>
            </a:r>
            <a:r>
              <a:rPr lang="en-US" sz="30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)</a:t>
            </a:r>
            <a:r>
              <a:rPr lang="en-US" sz="3000" dirty="0" smtClean="0">
                <a:solidFill>
                  <a:srgbClr val="00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3000" dirty="0" smtClean="0">
                <a:latin typeface="Comic Sans MS" pitchFamily="66" charset="0"/>
                <a:cs typeface="Times New Roman" pitchFamily="18" charset="0"/>
              </a:rPr>
              <a:t>= </a:t>
            </a:r>
            <a:r>
              <a:rPr lang="it-IT" sz="3000" dirty="0" err="1" smtClean="0">
                <a:latin typeface="Comic Sans MS" pitchFamily="66" charset="0"/>
                <a:cs typeface="Times New Roman" pitchFamily="18" charset="0"/>
              </a:rPr>
              <a:t>class</a:t>
            </a:r>
            <a:r>
              <a:rPr lang="it-IT" sz="3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3000" dirty="0" err="1" smtClean="0">
                <a:latin typeface="Comic Sans MS" pitchFamily="66" charset="0"/>
                <a:cs typeface="Times New Roman" pitchFamily="18" charset="0"/>
              </a:rPr>
              <a:t>of</a:t>
            </a:r>
            <a:r>
              <a:rPr lang="it-IT" sz="3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3000" dirty="0" err="1" smtClean="0">
                <a:latin typeface="Comic Sans MS" pitchFamily="66" charset="0"/>
                <a:cs typeface="Times New Roman" pitchFamily="18" charset="0"/>
              </a:rPr>
              <a:t>languages</a:t>
            </a:r>
            <a:r>
              <a:rPr lang="it-IT" sz="3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3000" dirty="0" err="1" smtClean="0">
                <a:latin typeface="Comic Sans MS" pitchFamily="66" charset="0"/>
                <a:cs typeface="Times New Roman" pitchFamily="18" charset="0"/>
              </a:rPr>
              <a:t>recognized</a:t>
            </a:r>
            <a:r>
              <a:rPr lang="it-IT" sz="3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3000" dirty="0" err="1" smtClean="0">
                <a:latin typeface="Comic Sans MS" pitchFamily="66" charset="0"/>
                <a:cs typeface="Times New Roman" pitchFamily="18" charset="0"/>
              </a:rPr>
              <a:t>by</a:t>
            </a:r>
            <a:r>
              <a:rPr lang="it-IT" sz="3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000" b="1" i="1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RA</a:t>
            </a:r>
            <a:endParaRPr lang="it-IT" sz="3000" dirty="0" smtClean="0">
              <a:latin typeface="Comic Sans MS" pitchFamily="66" charset="0"/>
            </a:endParaRPr>
          </a:p>
          <a:p>
            <a:pPr algn="just">
              <a:spcBef>
                <a:spcPct val="20000"/>
              </a:spcBef>
            </a:pPr>
            <a:endParaRPr lang="it-IT" sz="3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36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  <p:bldP spid="22" grpId="0" animBg="1"/>
      <p:bldP spid="23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1691680" y="332656"/>
            <a:ext cx="5328592" cy="7060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Example</a:t>
            </a: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1 </a:t>
            </a: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3" name="Segnaposto contenuto 2"/>
          <p:cNvSpPr txBox="1">
            <a:spLocks/>
          </p:cNvSpPr>
          <p:nvPr/>
        </p:nvSpPr>
        <p:spPr>
          <a:xfrm>
            <a:off x="0" y="2276872"/>
            <a:ext cx="9144000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kumimoji="0" lang="it-IT" sz="28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Let</a:t>
            </a:r>
            <a:r>
              <a:rPr kumimoji="0" lang="it-IT" sz="28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it-IT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 </a:t>
            </a:r>
            <a:r>
              <a:rPr kumimoji="0" lang="it-IT" sz="28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= 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{</a:t>
            </a:r>
            <a:r>
              <a:rPr lang="it-IT" sz="2800" dirty="0" smtClean="0">
                <a:latin typeface="Comic Sans MS" pitchFamily="66" charset="0"/>
              </a:rPr>
              <a:t>q</a:t>
            </a:r>
            <a:r>
              <a:rPr lang="it-IT" sz="2800" baseline="-25000" dirty="0" smtClean="0">
                <a:latin typeface="Comic Sans MS" pitchFamily="66" charset="0"/>
              </a:rPr>
              <a:t>0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,</a:t>
            </a:r>
            <a:r>
              <a:rPr kumimoji="0" lang="it-IT" sz="28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0,1,2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}</a:t>
            </a:r>
            <a:r>
              <a:rPr kumimoji="0" lang="it-IT" sz="28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and </a:t>
            </a:r>
            <a:r>
              <a:rPr lang="en-US" sz="2800" b="1" i="1" dirty="0" err="1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H</a:t>
            </a:r>
            <a:r>
              <a:rPr lang="en-US" sz="2800" b="1" i="1" baseline="-25000" dirty="0" err="1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sq</a:t>
            </a:r>
            <a:r>
              <a:rPr lang="it-IT" sz="2800" b="1" i="1" dirty="0" smtClean="0">
                <a:latin typeface="Comic Sans MS" pitchFamily="66" charset="0"/>
              </a:rPr>
              <a:t> </a:t>
            </a:r>
            <a:r>
              <a:rPr lang="it-IT" sz="2800" dirty="0" smtClean="0">
                <a:latin typeface="Comic Sans MS" pitchFamily="66" charset="0"/>
              </a:rPr>
              <a:t>= ( 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</a:t>
            </a:r>
            <a:r>
              <a:rPr kumimoji="0" lang="it-IT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S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</a:t>
            </a:r>
            <a:r>
              <a:rPr kumimoji="0" lang="it-IT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Q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</a:t>
            </a:r>
            <a:r>
              <a:rPr kumimoji="0" lang="it-IT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0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it-IT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d</a:t>
            </a:r>
            <a:r>
              <a:rPr kumimoji="0" lang="it-IT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</a:t>
            </a:r>
            <a:r>
              <a:rPr kumimoji="0" lang="it-IT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</a:t>
            </a:r>
            <a:r>
              <a:rPr kumimoji="0" lang="it-IT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Q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</a:t>
            </a:r>
            <a:r>
              <a:rPr kumimoji="0" lang="it-IT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it-IT" sz="2800" dirty="0" smtClean="0">
                <a:latin typeface="Comic Sans MS" pitchFamily="66" charset="0"/>
              </a:rPr>
              <a:t>w</a:t>
            </a:r>
            <a:r>
              <a:rPr kumimoji="0" lang="it-IT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ith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  <a:p>
            <a:pPr algn="just">
              <a:spcBef>
                <a:spcPct val="20000"/>
              </a:spcBef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</a:t>
            </a:r>
            <a:r>
              <a:rPr kumimoji="0" lang="it-IT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S</a:t>
            </a:r>
            <a:r>
              <a:rPr kumimoji="0" lang="it-IT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= </a:t>
            </a:r>
            <a:r>
              <a:rPr kumimoji="0" lang="it-IT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a</a:t>
            </a:r>
            <a:r>
              <a:rPr kumimoji="0" lang="it-IT" sz="2800" b="1" i="0" u="none" strike="noStrike" kern="1200" cap="none" spc="0" normalizeH="0" baseline="3000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+</a:t>
            </a:r>
            <a:r>
              <a:rPr lang="it-IT" sz="2800" dirty="0" smtClean="0">
                <a:latin typeface="Comic Sans MS" pitchFamily="66" charset="0"/>
              </a:rPr>
              <a:t> , 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</a:t>
            </a:r>
            <a:r>
              <a:rPr kumimoji="0" lang="it-IT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Q</a:t>
            </a:r>
            <a:r>
              <a:rPr lang="it-IT" sz="2800" dirty="0" smtClean="0">
                <a:latin typeface="Comic Sans MS" pitchFamily="66" charset="0"/>
              </a:rPr>
              <a:t> = q</a:t>
            </a:r>
            <a:r>
              <a:rPr lang="it-IT" sz="2800" baseline="-25000" dirty="0" smtClean="0">
                <a:latin typeface="Comic Sans MS" pitchFamily="66" charset="0"/>
              </a:rPr>
              <a:t>0</a:t>
            </a:r>
            <a:r>
              <a:rPr lang="it-IT" sz="2800" b="1" baseline="30000" dirty="0" smtClean="0">
                <a:latin typeface="Comic Sans MS" pitchFamily="66" charset="0"/>
              </a:rPr>
              <a:t>+</a:t>
            </a:r>
            <a:r>
              <a:rPr lang="it-IT" sz="2800" b="1" dirty="0" smtClean="0">
                <a:latin typeface="Comic Sans MS" pitchFamily="66" charset="0"/>
                <a:sym typeface="Symbol"/>
              </a:rPr>
              <a:t></a:t>
            </a:r>
            <a:r>
              <a:rPr lang="it-IT" sz="2800" dirty="0" smtClean="0">
                <a:latin typeface="Comic Sans MS" pitchFamily="66" charset="0"/>
                <a:sym typeface="Symbol"/>
              </a:rPr>
              <a:t> 0</a:t>
            </a:r>
            <a:r>
              <a:rPr lang="it-IT" sz="2800" baseline="30000" dirty="0" smtClean="0">
                <a:latin typeface="Comic Sans MS" pitchFamily="66" charset="0"/>
                <a:sym typeface="Symbol"/>
              </a:rPr>
              <a:t>*</a:t>
            </a:r>
            <a:r>
              <a:rPr lang="it-IT" sz="2800" dirty="0" smtClean="0">
                <a:latin typeface="Comic Sans MS" pitchFamily="66" charset="0"/>
                <a:sym typeface="Symbol"/>
              </a:rPr>
              <a:t>12</a:t>
            </a:r>
            <a:r>
              <a:rPr lang="it-IT" sz="2800" baseline="30000" dirty="0" smtClean="0">
                <a:latin typeface="Comic Sans MS" pitchFamily="66" charset="0"/>
                <a:sym typeface="Symbol"/>
              </a:rPr>
              <a:t>*</a:t>
            </a:r>
            <a:r>
              <a:rPr lang="it-IT" sz="2800" dirty="0" smtClean="0">
                <a:latin typeface="Comic Sans MS" pitchFamily="66" charset="0"/>
                <a:sym typeface="Symbol"/>
              </a:rPr>
              <a:t> 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Symbol"/>
              </a:rPr>
              <a:t>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Symbol"/>
              </a:rPr>
              <a:t> </a:t>
            </a:r>
            <a:r>
              <a:rPr kumimoji="0" lang="it-IT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Q</a:t>
            </a:r>
            <a:r>
              <a:rPr kumimoji="0" lang="it-IT" sz="2800" b="1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+</a:t>
            </a:r>
            <a:r>
              <a:rPr lang="it-IT" sz="2800" dirty="0" smtClean="0">
                <a:latin typeface="Comic Sans MS" pitchFamily="66" charset="0"/>
              </a:rPr>
              <a:t> , 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</a:t>
            </a:r>
            <a:r>
              <a:rPr kumimoji="0" lang="it-IT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0 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= 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q</a:t>
            </a:r>
            <a:r>
              <a:rPr kumimoji="0" lang="it-IT" sz="2800" b="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0</a:t>
            </a:r>
            <a:r>
              <a:rPr kumimoji="0" lang="it-IT" sz="2800" b="1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+</a:t>
            </a:r>
            <a:r>
              <a:rPr lang="it-IT" sz="2800" b="1" dirty="0" smtClean="0">
                <a:latin typeface="Comic Sans MS" pitchFamily="66" charset="0"/>
              </a:rPr>
              <a:t> </a:t>
            </a:r>
            <a:r>
              <a:rPr lang="it-IT" sz="2800" dirty="0" smtClean="0">
                <a:latin typeface="Comic Sans MS" pitchFamily="66" charset="0"/>
              </a:rPr>
              <a:t>,</a:t>
            </a:r>
            <a:r>
              <a:rPr lang="it-IT" sz="2800" b="1" dirty="0" smtClean="0">
                <a:latin typeface="Comic Sans MS" pitchFamily="66" charset="0"/>
              </a:rPr>
              <a:t> </a:t>
            </a:r>
            <a:r>
              <a:rPr lang="it-IT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F</a:t>
            </a:r>
            <a:r>
              <a:rPr lang="it-IT" sz="28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 </a:t>
            </a:r>
            <a:r>
              <a:rPr lang="it-IT" sz="2800" dirty="0" smtClean="0">
                <a:latin typeface="Comic Sans MS" pitchFamily="66" charset="0"/>
              </a:rPr>
              <a:t>=  </a:t>
            </a:r>
            <a:r>
              <a:rPr lang="it-IT" sz="2800" dirty="0" smtClean="0">
                <a:latin typeface="Comic Sans MS" pitchFamily="66" charset="0"/>
                <a:sym typeface="Symbol"/>
              </a:rPr>
              <a:t>0</a:t>
            </a:r>
            <a:r>
              <a:rPr lang="it-IT" sz="2800" baseline="30000" dirty="0" smtClean="0">
                <a:latin typeface="Comic Sans MS" pitchFamily="66" charset="0"/>
                <a:sym typeface="Symbol"/>
              </a:rPr>
              <a:t>*</a:t>
            </a:r>
            <a:r>
              <a:rPr lang="it-IT" sz="2800" dirty="0" smtClean="0">
                <a:latin typeface="Comic Sans MS" pitchFamily="66" charset="0"/>
                <a:sym typeface="Symbol"/>
              </a:rPr>
              <a:t>1, </a:t>
            </a:r>
            <a:endParaRPr kumimoji="0" lang="it-IT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d</a:t>
            </a:r>
            <a:r>
              <a:rPr kumimoji="0" lang="it-IT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</a:t>
            </a:r>
            <a:r>
              <a:rPr lang="it-IT" sz="2800" baseline="30000" dirty="0" smtClean="0">
                <a:latin typeface="Comic Sans MS" pitchFamily="66" charset="0"/>
              </a:rPr>
              <a:t> </a:t>
            </a:r>
            <a:r>
              <a:rPr lang="it-IT" sz="2800" dirty="0" smtClean="0">
                <a:latin typeface="Comic Sans MS" pitchFamily="66" charset="0"/>
              </a:rPr>
              <a:t>  </a:t>
            </a:r>
            <a:r>
              <a:rPr kumimoji="0" lang="it-IT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computed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by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the </a:t>
            </a:r>
            <a:r>
              <a:rPr kumimoji="0" lang="it-IT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transducer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Comic Sans MS" pitchFamily="66" charset="0"/>
              </a:rPr>
              <a:t>T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61048"/>
            <a:ext cx="4467225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Segnaposto contenuto 2"/>
          <p:cNvSpPr txBox="1">
            <a:spLocks/>
          </p:cNvSpPr>
          <p:nvPr/>
        </p:nvSpPr>
        <p:spPr>
          <a:xfrm>
            <a:off x="323528" y="1268760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r>
              <a:rPr lang="it-IT" sz="2800" dirty="0" smtClean="0">
                <a:latin typeface="Comic Sans MS" pitchFamily="66" charset="0"/>
              </a:rPr>
              <a:t> RA </a:t>
            </a:r>
            <a:r>
              <a:rPr kumimoji="0" lang="it-IT" sz="28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recognizing</a:t>
            </a:r>
            <a:r>
              <a:rPr kumimoji="0" lang="it-IT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</a:t>
            </a:r>
            <a:r>
              <a:rPr kumimoji="0" lang="it-IT" sz="28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</a:t>
            </a:r>
            <a:r>
              <a:rPr kumimoji="0" lang="it-IT" sz="2800" b="1" u="none" strike="noStrike" kern="1200" cap="none" spc="0" normalizeH="0" baseline="-2500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sq</a:t>
            </a:r>
            <a:r>
              <a:rPr kumimoji="0" lang="it-IT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28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set </a:t>
            </a:r>
            <a:r>
              <a:rPr kumimoji="0" lang="it-IT" sz="280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of</a:t>
            </a:r>
            <a:r>
              <a:rPr kumimoji="0" lang="it-IT" sz="28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280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all</a:t>
            </a:r>
            <a:r>
              <a:rPr kumimoji="0" lang="it-IT" sz="28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280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squares</a:t>
            </a:r>
            <a:r>
              <a:rPr kumimoji="0" lang="it-IT" sz="28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280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over</a:t>
            </a:r>
            <a:r>
              <a:rPr kumimoji="0" lang="it-IT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it-IT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S </a:t>
            </a:r>
            <a:r>
              <a:rPr kumimoji="0" lang="it-IT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= 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{a}</a:t>
            </a:r>
            <a:endParaRPr kumimoji="0" lang="it-IT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5868144" y="5877272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L(</a:t>
            </a:r>
            <a:r>
              <a:rPr lang="en-US" sz="3200" b="1" i="1" dirty="0" err="1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H</a:t>
            </a:r>
            <a:r>
              <a:rPr lang="en-US" sz="3200" b="1" i="1" baseline="-25000" dirty="0" err="1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sq</a:t>
            </a:r>
            <a:r>
              <a:rPr lang="en-US" sz="32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) </a:t>
            </a:r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=</a:t>
            </a:r>
            <a:r>
              <a:rPr lang="en-US" sz="32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3200" b="1" dirty="0" err="1" smtClean="0">
                <a:solidFill>
                  <a:srgbClr val="0000FF"/>
                </a:solidFill>
                <a:latin typeface="Comic Sans MS" pitchFamily="66" charset="0"/>
              </a:rPr>
              <a:t>L</a:t>
            </a:r>
            <a:r>
              <a:rPr lang="it-IT" sz="3200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sq</a:t>
            </a:r>
            <a:endParaRPr lang="it-IT" sz="3200" dirty="0"/>
          </a:p>
        </p:txBody>
      </p:sp>
      <p:sp>
        <p:nvSpPr>
          <p:cNvPr id="19" name="AutoShape 29"/>
          <p:cNvSpPr>
            <a:spLocks noChangeArrowheads="1"/>
          </p:cNvSpPr>
          <p:nvPr/>
        </p:nvSpPr>
        <p:spPr bwMode="auto">
          <a:xfrm>
            <a:off x="6561876" y="4437112"/>
            <a:ext cx="818436" cy="1159460"/>
          </a:xfrm>
          <a:prstGeom prst="downArrow">
            <a:avLst>
              <a:gd name="adj1" fmla="val 50000"/>
              <a:gd name="adj2" fmla="val 31034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179512" y="4509120"/>
            <a:ext cx="3600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rgbClr val="9933FF"/>
                </a:solidFill>
                <a:latin typeface="Comic Sans MS" pitchFamily="66" charset="0"/>
              </a:rPr>
              <a:t>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38626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336189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11960" y="1556792"/>
            <a:ext cx="3384376" cy="57606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 err="1" smtClean="0">
                <a:latin typeface="Comic Sans MS" pitchFamily="66" charset="0"/>
              </a:rPr>
              <a:t>Computation</a:t>
            </a:r>
            <a:r>
              <a:rPr lang="it-IT" dirty="0" smtClean="0">
                <a:latin typeface="Comic Sans MS" pitchFamily="66" charset="0"/>
              </a:rPr>
              <a:t> on </a:t>
            </a:r>
            <a:r>
              <a:rPr lang="it-IT" dirty="0" smtClean="0">
                <a:solidFill>
                  <a:srgbClr val="0000FF"/>
                </a:solidFill>
                <a:latin typeface="Comic Sans MS" pitchFamily="66" charset="0"/>
              </a:rPr>
              <a:t>p </a:t>
            </a:r>
            <a:r>
              <a:rPr lang="it-IT" dirty="0" smtClean="0">
                <a:latin typeface="Comic Sans MS" pitchFamily="66" charset="0"/>
              </a:rPr>
              <a:t>=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37112"/>
            <a:ext cx="7162800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323528" y="3356992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d</a:t>
            </a:r>
            <a:r>
              <a:rPr lang="it-IT" baseline="-25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T</a:t>
            </a:r>
            <a:r>
              <a:rPr lang="it-IT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it-IT" dirty="0" smtClean="0">
                <a:latin typeface="Comic Sans MS" pitchFamily="66" charset="0"/>
              </a:rPr>
              <a:t>(</a:t>
            </a:r>
            <a:r>
              <a:rPr lang="it-IT" dirty="0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lang="it-IT" baseline="-25000" dirty="0" smtClean="0">
                <a:solidFill>
                  <a:srgbClr val="0000FF"/>
                </a:solidFill>
                <a:latin typeface="Comic Sans MS" pitchFamily="66" charset="0"/>
              </a:rPr>
              <a:t>0</a:t>
            </a:r>
            <a:r>
              <a:rPr lang="it-IT" baseline="30000" dirty="0" smtClean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it-IT" dirty="0" smtClean="0">
                <a:solidFill>
                  <a:srgbClr val="0000FF"/>
                </a:solidFill>
                <a:latin typeface="Comic Sans MS" pitchFamily="66" charset="0"/>
              </a:rPr>
              <a:t>, a</a:t>
            </a:r>
            <a:r>
              <a:rPr lang="it-IT" baseline="30000" dirty="0" smtClean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it-IT" dirty="0" smtClean="0">
                <a:latin typeface="Comic Sans MS" pitchFamily="66" charset="0"/>
              </a:rPr>
              <a:t>) = </a:t>
            </a:r>
            <a:r>
              <a:rPr lang="it-IT" dirty="0" smtClean="0">
                <a:solidFill>
                  <a:srgbClr val="00FF00"/>
                </a:solidFill>
                <a:latin typeface="Comic Sans MS" pitchFamily="66" charset="0"/>
              </a:rPr>
              <a:t>output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of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b="1" i="1" dirty="0" smtClean="0">
                <a:solidFill>
                  <a:srgbClr val="9933FF"/>
                </a:solidFill>
                <a:latin typeface="Comic Sans MS" pitchFamily="66" charset="0"/>
              </a:rPr>
              <a:t>T</a:t>
            </a:r>
            <a:r>
              <a:rPr lang="it-IT" dirty="0" smtClean="0">
                <a:latin typeface="Comic Sans MS" pitchFamily="66" charset="0"/>
              </a:rPr>
              <a:t>  on  (</a:t>
            </a:r>
            <a:r>
              <a:rPr lang="it-IT" dirty="0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lang="it-IT" baseline="-25000" dirty="0" smtClean="0">
                <a:solidFill>
                  <a:srgbClr val="0000FF"/>
                </a:solidFill>
                <a:latin typeface="Comic Sans MS" pitchFamily="66" charset="0"/>
              </a:rPr>
              <a:t>0</a:t>
            </a:r>
            <a:r>
              <a:rPr lang="it-IT" dirty="0" smtClean="0">
                <a:latin typeface="Comic Sans MS" pitchFamily="66" charset="0"/>
              </a:rPr>
              <a:t>,</a:t>
            </a:r>
            <a:r>
              <a:rPr lang="it-IT" dirty="0" smtClean="0">
                <a:solidFill>
                  <a:srgbClr val="0000FF"/>
                </a:solidFill>
                <a:latin typeface="Comic Sans MS" pitchFamily="66" charset="0"/>
              </a:rPr>
              <a:t>a</a:t>
            </a:r>
            <a:r>
              <a:rPr lang="it-IT" dirty="0" smtClean="0">
                <a:latin typeface="Comic Sans MS" pitchFamily="66" charset="0"/>
              </a:rPr>
              <a:t>) (</a:t>
            </a:r>
            <a:r>
              <a:rPr lang="it-IT" dirty="0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lang="it-IT" baseline="-25000" dirty="0" smtClean="0">
                <a:solidFill>
                  <a:srgbClr val="0000FF"/>
                </a:solidFill>
                <a:latin typeface="Comic Sans MS" pitchFamily="66" charset="0"/>
              </a:rPr>
              <a:t>0</a:t>
            </a:r>
            <a:r>
              <a:rPr lang="it-IT" dirty="0" smtClean="0">
                <a:latin typeface="Comic Sans MS" pitchFamily="66" charset="0"/>
              </a:rPr>
              <a:t>,</a:t>
            </a:r>
            <a:r>
              <a:rPr lang="it-IT" dirty="0" smtClean="0">
                <a:solidFill>
                  <a:srgbClr val="0000FF"/>
                </a:solidFill>
                <a:latin typeface="Comic Sans MS" pitchFamily="66" charset="0"/>
              </a:rPr>
              <a:t>a</a:t>
            </a:r>
            <a:r>
              <a:rPr lang="it-IT" dirty="0" smtClean="0">
                <a:latin typeface="Comic Sans MS" pitchFamily="66" charset="0"/>
              </a:rPr>
              <a:t>) (</a:t>
            </a:r>
            <a:r>
              <a:rPr lang="it-IT" dirty="0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lang="it-IT" baseline="-25000" dirty="0" smtClean="0">
                <a:solidFill>
                  <a:srgbClr val="0000FF"/>
                </a:solidFill>
                <a:latin typeface="Comic Sans MS" pitchFamily="66" charset="0"/>
              </a:rPr>
              <a:t>0</a:t>
            </a:r>
            <a:r>
              <a:rPr lang="it-IT" dirty="0" smtClean="0">
                <a:latin typeface="Comic Sans MS" pitchFamily="66" charset="0"/>
              </a:rPr>
              <a:t>,</a:t>
            </a:r>
            <a:r>
              <a:rPr lang="it-IT" dirty="0" smtClean="0">
                <a:solidFill>
                  <a:srgbClr val="0000FF"/>
                </a:solidFill>
                <a:latin typeface="Comic Sans MS" pitchFamily="66" charset="0"/>
              </a:rPr>
              <a:t>a</a:t>
            </a:r>
            <a:r>
              <a:rPr lang="it-IT" dirty="0" smtClean="0">
                <a:latin typeface="Comic Sans MS" pitchFamily="66" charset="0"/>
              </a:rPr>
              <a:t>) (</a:t>
            </a:r>
            <a:r>
              <a:rPr lang="it-IT" dirty="0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lang="it-IT" baseline="-25000" dirty="0" smtClean="0">
                <a:solidFill>
                  <a:srgbClr val="0000FF"/>
                </a:solidFill>
                <a:latin typeface="Comic Sans MS" pitchFamily="66" charset="0"/>
              </a:rPr>
              <a:t>0</a:t>
            </a:r>
            <a:r>
              <a:rPr lang="it-IT" dirty="0" smtClean="0">
                <a:latin typeface="Comic Sans MS" pitchFamily="66" charset="0"/>
              </a:rPr>
              <a:t>,</a:t>
            </a:r>
            <a:r>
              <a:rPr lang="it-IT" dirty="0" smtClean="0">
                <a:solidFill>
                  <a:srgbClr val="0000FF"/>
                </a:solidFill>
                <a:latin typeface="Comic Sans MS" pitchFamily="66" charset="0"/>
              </a:rPr>
              <a:t>a</a:t>
            </a:r>
            <a:r>
              <a:rPr lang="it-IT" dirty="0" smtClean="0">
                <a:latin typeface="Comic Sans MS" pitchFamily="66" charset="0"/>
              </a:rPr>
              <a:t>) = </a:t>
            </a:r>
            <a:r>
              <a:rPr lang="it-IT" dirty="0" smtClean="0">
                <a:solidFill>
                  <a:srgbClr val="0000FF"/>
                </a:solidFill>
                <a:latin typeface="Comic Sans MS" pitchFamily="66" charset="0"/>
              </a:rPr>
              <a:t>1222</a:t>
            </a:r>
            <a:r>
              <a:rPr lang="it-IT" dirty="0" smtClean="0">
                <a:latin typeface="Comic Sans MS" pitchFamily="66" charset="0"/>
              </a:rPr>
              <a:t>   </a:t>
            </a:r>
          </a:p>
          <a:p>
            <a:r>
              <a:rPr lang="it-IT" dirty="0" smtClean="0">
                <a:latin typeface="Comic Sans MS" pitchFamily="66" charset="0"/>
              </a:rPr>
              <a:t>    </a:t>
            </a:r>
          </a:p>
          <a:p>
            <a:r>
              <a:rPr lang="it-IT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d</a:t>
            </a:r>
            <a:r>
              <a:rPr lang="it-IT" baseline="-25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T</a:t>
            </a:r>
            <a:r>
              <a:rPr lang="it-IT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it-IT" dirty="0" smtClean="0">
                <a:latin typeface="Comic Sans MS" pitchFamily="66" charset="0"/>
              </a:rPr>
              <a:t>(</a:t>
            </a:r>
            <a:r>
              <a:rPr lang="it-IT" dirty="0" smtClean="0">
                <a:solidFill>
                  <a:srgbClr val="0000FF"/>
                </a:solidFill>
                <a:latin typeface="Comic Sans MS" pitchFamily="66" charset="0"/>
              </a:rPr>
              <a:t>1222, a</a:t>
            </a:r>
            <a:r>
              <a:rPr lang="it-IT" baseline="30000" dirty="0" smtClean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it-IT" dirty="0" smtClean="0">
                <a:latin typeface="Comic Sans MS" pitchFamily="66" charset="0"/>
              </a:rPr>
              <a:t>) = </a:t>
            </a:r>
            <a:r>
              <a:rPr lang="it-IT" dirty="0" smtClean="0">
                <a:solidFill>
                  <a:srgbClr val="0000FF"/>
                </a:solidFill>
                <a:latin typeface="Comic Sans MS" pitchFamily="66" charset="0"/>
              </a:rPr>
              <a:t>0122</a:t>
            </a:r>
            <a:r>
              <a:rPr lang="it-IT" dirty="0" smtClean="0"/>
              <a:t>              </a:t>
            </a:r>
            <a:r>
              <a:rPr lang="it-IT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d</a:t>
            </a:r>
            <a:r>
              <a:rPr lang="it-IT" baseline="-25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T</a:t>
            </a:r>
            <a:r>
              <a:rPr lang="it-IT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it-IT" dirty="0" smtClean="0">
                <a:latin typeface="Comic Sans MS" pitchFamily="66" charset="0"/>
              </a:rPr>
              <a:t>(</a:t>
            </a:r>
            <a:r>
              <a:rPr lang="it-IT" dirty="0" smtClean="0">
                <a:solidFill>
                  <a:srgbClr val="0000FF"/>
                </a:solidFill>
                <a:latin typeface="Comic Sans MS" pitchFamily="66" charset="0"/>
              </a:rPr>
              <a:t>0122, a</a:t>
            </a:r>
            <a:r>
              <a:rPr lang="it-IT" baseline="30000" dirty="0" smtClean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it-IT" dirty="0" smtClean="0">
                <a:latin typeface="Comic Sans MS" pitchFamily="66" charset="0"/>
              </a:rPr>
              <a:t>) = </a:t>
            </a:r>
            <a:r>
              <a:rPr lang="it-IT" dirty="0" smtClean="0">
                <a:solidFill>
                  <a:srgbClr val="0000FF"/>
                </a:solidFill>
                <a:latin typeface="Comic Sans MS" pitchFamily="66" charset="0"/>
              </a:rPr>
              <a:t>0012</a:t>
            </a:r>
            <a:r>
              <a:rPr lang="it-IT" dirty="0" smtClean="0"/>
              <a:t>                </a:t>
            </a:r>
            <a:r>
              <a:rPr lang="it-IT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d</a:t>
            </a:r>
            <a:r>
              <a:rPr lang="it-IT" baseline="-25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T</a:t>
            </a:r>
            <a:r>
              <a:rPr lang="it-IT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it-IT" dirty="0" smtClean="0">
                <a:latin typeface="Comic Sans MS" pitchFamily="66" charset="0"/>
              </a:rPr>
              <a:t>(</a:t>
            </a:r>
            <a:r>
              <a:rPr lang="it-IT" dirty="0" smtClean="0">
                <a:solidFill>
                  <a:srgbClr val="0000FF"/>
                </a:solidFill>
                <a:latin typeface="Comic Sans MS" pitchFamily="66" charset="0"/>
              </a:rPr>
              <a:t>0012, a</a:t>
            </a:r>
            <a:r>
              <a:rPr lang="it-IT" baseline="30000" dirty="0" smtClean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it-IT" dirty="0" smtClean="0">
                <a:latin typeface="Comic Sans MS" pitchFamily="66" charset="0"/>
              </a:rPr>
              <a:t>) = </a:t>
            </a:r>
            <a:r>
              <a:rPr lang="it-IT" dirty="0" smtClean="0">
                <a:solidFill>
                  <a:srgbClr val="0000FF"/>
                </a:solidFill>
                <a:latin typeface="Comic Sans MS" pitchFamily="66" charset="0"/>
              </a:rPr>
              <a:t>0001</a:t>
            </a:r>
            <a:r>
              <a:rPr lang="it-IT" dirty="0" smtClean="0"/>
              <a:t> </a:t>
            </a:r>
            <a:r>
              <a:rPr lang="it-IT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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F</a:t>
            </a:r>
            <a:r>
              <a:rPr lang="it-IT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</a:t>
            </a:r>
            <a:endParaRPr lang="it-IT" dirty="0" smtClean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763688" y="260648"/>
            <a:ext cx="5328592" cy="7060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Example</a:t>
            </a: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it-IT" sz="3600" b="1" noProof="0" dirty="0" smtClean="0">
                <a:solidFill>
                  <a:schemeClr val="accent4"/>
                </a:solidFill>
                <a:latin typeface="Comic Sans MS" pitchFamily="66" charset="0"/>
              </a:rPr>
              <a:t>1:</a:t>
            </a:r>
            <a:r>
              <a:rPr kumimoji="0" lang="it-IT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computation</a:t>
            </a: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/>
        </p:nvGraphicFramePr>
        <p:xfrm>
          <a:off x="7308304" y="1124744"/>
          <a:ext cx="1224136" cy="1341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034"/>
                <a:gridCol w="306034"/>
                <a:gridCol w="306034"/>
                <a:gridCol w="306034"/>
              </a:tblGrid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a</a:t>
                      </a:r>
                      <a:endParaRPr lang="it-IT" sz="16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a</a:t>
                      </a:r>
                      <a:endParaRPr lang="it-IT" sz="16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a</a:t>
                      </a:r>
                      <a:endParaRPr lang="it-IT" sz="16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a</a:t>
                      </a:r>
                      <a:endParaRPr lang="it-IT" sz="16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kumimoji="0" lang="it-IT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kumimoji="0" lang="it-IT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kumimoji="0" lang="it-IT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kumimoji="0" lang="it-IT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CasellaDiTesto 14"/>
          <p:cNvSpPr txBox="1"/>
          <p:nvPr/>
        </p:nvSpPr>
        <p:spPr>
          <a:xfrm>
            <a:off x="251520" y="2132856"/>
            <a:ext cx="3600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rgbClr val="9933FF"/>
                </a:solidFill>
                <a:latin typeface="Comic Sans MS" pitchFamily="66" charset="0"/>
              </a:rPr>
              <a:t>T</a:t>
            </a:r>
            <a:endParaRPr lang="it-IT" dirty="0"/>
          </a:p>
        </p:txBody>
      </p:sp>
      <p:sp>
        <p:nvSpPr>
          <p:cNvPr id="16" name="AutoShape 29"/>
          <p:cNvSpPr>
            <a:spLocks noChangeArrowheads="1"/>
          </p:cNvSpPr>
          <p:nvPr/>
        </p:nvSpPr>
        <p:spPr bwMode="auto">
          <a:xfrm>
            <a:off x="7956376" y="4293096"/>
            <a:ext cx="504056" cy="576064"/>
          </a:xfrm>
          <a:prstGeom prst="downArrow">
            <a:avLst>
              <a:gd name="adj1" fmla="val 50000"/>
              <a:gd name="adj2" fmla="val 31034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7487816" y="494116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00FF"/>
                </a:solidFill>
                <a:latin typeface="Comic Sans MS" pitchFamily="66" charset="0"/>
              </a:rPr>
              <a:t>p</a:t>
            </a:r>
            <a:r>
              <a:rPr lang="it-IT" baseline="-25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it-IT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 </a:t>
            </a:r>
            <a:r>
              <a:rPr lang="it-IT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L(</a:t>
            </a:r>
            <a:r>
              <a:rPr lang="en-US" b="1" i="1" dirty="0" err="1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H</a:t>
            </a:r>
            <a:r>
              <a:rPr lang="en-US" b="1" i="1" baseline="-25000" dirty="0" err="1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sq</a:t>
            </a:r>
            <a:r>
              <a:rPr lang="en-US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)</a:t>
            </a:r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=</a:t>
            </a:r>
            <a:r>
              <a:rPr lang="it-IT" b="1" dirty="0" err="1" smtClean="0">
                <a:solidFill>
                  <a:srgbClr val="0000FF"/>
                </a:solidFill>
                <a:latin typeface="Comic Sans MS" pitchFamily="66" charset="0"/>
              </a:rPr>
              <a:t>L</a:t>
            </a:r>
            <a:r>
              <a:rPr lang="it-IT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sq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62906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5" grpId="0" animBg="1"/>
      <p:bldP spid="16" grpId="1" animBg="1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1080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000" dirty="0" err="1" smtClean="0">
                <a:latin typeface="Comic Sans MS" pitchFamily="66" charset="0"/>
              </a:rPr>
              <a:t>This</a:t>
            </a:r>
            <a:r>
              <a:rPr lang="it-IT" sz="3000" dirty="0" smtClean="0">
                <a:latin typeface="Comic Sans MS" pitchFamily="66" charset="0"/>
              </a:rPr>
              <a:t> </a:t>
            </a:r>
            <a:r>
              <a:rPr lang="it-IT" sz="3000" dirty="0" err="1" smtClean="0">
                <a:latin typeface="Comic Sans MS" pitchFamily="66" charset="0"/>
              </a:rPr>
              <a:t>example</a:t>
            </a:r>
            <a:r>
              <a:rPr lang="it-IT" sz="3000" dirty="0" smtClean="0">
                <a:latin typeface="Comic Sans MS" pitchFamily="66" charset="0"/>
              </a:rPr>
              <a:t> </a:t>
            </a:r>
            <a:r>
              <a:rPr lang="it-IT" sz="3000" dirty="0" err="1" smtClean="0">
                <a:latin typeface="Comic Sans MS" pitchFamily="66" charset="0"/>
              </a:rPr>
              <a:t>gives</a:t>
            </a:r>
            <a:r>
              <a:rPr lang="it-IT" sz="3000" dirty="0" smtClean="0">
                <a:latin typeface="Comic Sans MS" pitchFamily="66" charset="0"/>
              </a:rPr>
              <a:t> the </a:t>
            </a:r>
            <a:r>
              <a:rPr lang="it-IT" sz="3000" dirty="0" err="1" smtClean="0">
                <a:latin typeface="Comic Sans MS" pitchFamily="66" charset="0"/>
              </a:rPr>
              <a:t>intuition</a:t>
            </a:r>
            <a:r>
              <a:rPr lang="it-IT" sz="3000" dirty="0" smtClean="0">
                <a:latin typeface="Comic Sans MS" pitchFamily="66" charset="0"/>
              </a:rPr>
              <a:t> </a:t>
            </a:r>
            <a:r>
              <a:rPr lang="it-IT" sz="3000" dirty="0" err="1" smtClean="0">
                <a:latin typeface="Comic Sans MS" pitchFamily="66" charset="0"/>
              </a:rPr>
              <a:t>for</a:t>
            </a:r>
            <a:r>
              <a:rPr lang="it-IT" sz="3000" dirty="0" smtClean="0">
                <a:latin typeface="Comic Sans MS" pitchFamily="66" charset="0"/>
              </a:rPr>
              <a:t> the </a:t>
            </a:r>
            <a:r>
              <a:rPr lang="it-IT" sz="3000" dirty="0" err="1" smtClean="0">
                <a:latin typeface="Comic Sans MS" pitchFamily="66" charset="0"/>
              </a:rPr>
              <a:t>following</a:t>
            </a:r>
            <a:endParaRPr lang="it-IT" sz="3000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endParaRPr lang="it-IT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endParaRPr lang="it-IT" dirty="0">
              <a:latin typeface="Comic Sans MS" pitchFamily="66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2195736" y="260648"/>
            <a:ext cx="4032448" cy="7060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RA and REC </a:t>
            </a:r>
            <a:endParaRPr kumimoji="0" lang="it-IT" sz="40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0" y="2492896"/>
            <a:ext cx="8856984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0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Theorem</a:t>
            </a:r>
            <a:r>
              <a:rPr kumimoji="0" lang="it-IT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 </a:t>
            </a:r>
            <a:r>
              <a:rPr kumimoji="0" lang="it-IT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picture</a:t>
            </a:r>
            <a:r>
              <a:rPr kumimoji="0" lang="it-IT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language</a:t>
            </a:r>
            <a:r>
              <a:rPr kumimoji="0" lang="it-IT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is</a:t>
            </a:r>
            <a:r>
              <a:rPr kumimoji="0" lang="it-IT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recognized</a:t>
            </a:r>
            <a:r>
              <a:rPr kumimoji="0" lang="it-IT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by</a:t>
            </a:r>
            <a:r>
              <a:rPr kumimoji="0" lang="it-IT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 </a:t>
            </a:r>
            <a:r>
              <a:rPr kumimoji="0" lang="it-IT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Rational</a:t>
            </a:r>
            <a:r>
              <a:rPr kumimoji="0" lang="it-IT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Automaton</a:t>
            </a:r>
            <a:r>
              <a:rPr kumimoji="0" lang="it-IT" sz="30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iff</a:t>
            </a:r>
            <a:r>
              <a:rPr kumimoji="0" lang="it-IT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it</a:t>
            </a:r>
            <a:r>
              <a:rPr kumimoji="0" lang="it-IT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is</a:t>
            </a:r>
            <a:r>
              <a:rPr kumimoji="0" lang="it-IT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0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tiling</a:t>
            </a:r>
            <a:r>
              <a:rPr kumimoji="0" lang="it-IT" sz="30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0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recognizable</a:t>
            </a:r>
            <a:endParaRPr kumimoji="0" lang="it-IT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0" y="4149080"/>
            <a:ext cx="8856984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lnSpc>
                <a:spcPts val="3840"/>
              </a:lnSpc>
            </a:pPr>
            <a:r>
              <a:rPr kumimoji="0" lang="it-IT" sz="3000" b="1" i="0" strike="noStrike" kern="120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Remark</a:t>
            </a:r>
            <a:r>
              <a:rPr kumimoji="0" lang="it-IT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This</a:t>
            </a:r>
            <a:r>
              <a:rPr kumimoji="0" lang="it-IT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theorem</a:t>
            </a:r>
            <a:r>
              <a:rPr kumimoji="0" lang="it-IT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is</a:t>
            </a:r>
            <a:r>
              <a:rPr kumimoji="0" lang="it-IT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 </a:t>
            </a:r>
            <a:r>
              <a:rPr lang="it-IT" sz="3000" dirty="0" smtClean="0">
                <a:latin typeface="Comic Sans MS" pitchFamily="66" charset="0"/>
              </a:rPr>
              <a:t>2d </a:t>
            </a:r>
            <a:r>
              <a:rPr lang="it-IT" sz="3000" dirty="0" err="1" smtClean="0">
                <a:latin typeface="Comic Sans MS" pitchFamily="66" charset="0"/>
              </a:rPr>
              <a:t>version</a:t>
            </a:r>
            <a:r>
              <a:rPr lang="it-IT" sz="3000" dirty="0" smtClean="0">
                <a:latin typeface="Comic Sans MS" pitchFamily="66" charset="0"/>
              </a:rPr>
              <a:t> </a:t>
            </a:r>
            <a:r>
              <a:rPr lang="it-IT" sz="3000" dirty="0" err="1" smtClean="0">
                <a:latin typeface="Comic Sans MS" pitchFamily="66" charset="0"/>
              </a:rPr>
              <a:t>of</a:t>
            </a:r>
            <a:r>
              <a:rPr lang="it-IT" sz="3000" dirty="0" smtClean="0">
                <a:latin typeface="Comic Sans MS" pitchFamily="66" charset="0"/>
              </a:rPr>
              <a:t> a </a:t>
            </a:r>
            <a:r>
              <a:rPr lang="it-IT" sz="3000" dirty="0" err="1" smtClean="0">
                <a:latin typeface="Comic Sans MS" pitchFamily="66" charset="0"/>
              </a:rPr>
              <a:t>classical</a:t>
            </a:r>
            <a:r>
              <a:rPr lang="it-IT" sz="3000" dirty="0" smtClean="0">
                <a:latin typeface="Comic Sans MS" pitchFamily="66" charset="0"/>
              </a:rPr>
              <a:t> (</a:t>
            </a:r>
            <a:r>
              <a:rPr lang="it-IT" sz="3000" dirty="0" err="1" smtClean="0">
                <a:latin typeface="Comic Sans MS" pitchFamily="66" charset="0"/>
              </a:rPr>
              <a:t>string</a:t>
            </a:r>
            <a:r>
              <a:rPr lang="it-IT" sz="3000" dirty="0" smtClean="0">
                <a:latin typeface="Comic Sans MS" pitchFamily="66" charset="0"/>
              </a:rPr>
              <a:t>) </a:t>
            </a:r>
            <a:r>
              <a:rPr lang="it-IT" sz="3000" dirty="0" err="1" smtClean="0">
                <a:latin typeface="Comic Sans MS" pitchFamily="66" charset="0"/>
              </a:rPr>
              <a:t>theorem</a:t>
            </a:r>
            <a:r>
              <a:rPr lang="it-IT" sz="3000" dirty="0" smtClean="0">
                <a:latin typeface="Comic Sans MS" pitchFamily="66" charset="0"/>
              </a:rPr>
              <a:t> </a:t>
            </a:r>
            <a:r>
              <a:rPr lang="it-IT" sz="3900" dirty="0" smtClean="0">
                <a:latin typeface="Comic Sans MS" pitchFamily="66" charset="0"/>
                <a:sym typeface="Symbol"/>
              </a:rPr>
              <a:t></a:t>
            </a:r>
            <a:r>
              <a:rPr lang="it-IT" sz="3000" dirty="0" err="1" smtClean="0">
                <a:latin typeface="Comic Sans MS" pitchFamily="66" charset="0"/>
              </a:rPr>
              <a:t>Medvedev</a:t>
            </a:r>
            <a:r>
              <a:rPr lang="it-IT" sz="3000" dirty="0" smtClean="0">
                <a:latin typeface="Comic Sans MS" pitchFamily="66" charset="0"/>
              </a:rPr>
              <a:t> ’64</a:t>
            </a:r>
            <a:r>
              <a:rPr lang="it-IT" sz="3900" dirty="0" smtClean="0">
                <a:latin typeface="Comic Sans MS" pitchFamily="66" charset="0"/>
                <a:sym typeface="Symbol"/>
              </a:rPr>
              <a:t></a:t>
            </a:r>
            <a:r>
              <a:rPr lang="it-IT" sz="3000" dirty="0" smtClean="0">
                <a:latin typeface="Comic Sans MS" pitchFamily="66" charset="0"/>
              </a:rPr>
              <a:t>:</a:t>
            </a:r>
          </a:p>
          <a:p>
            <a:pPr algn="just">
              <a:lnSpc>
                <a:spcPts val="3500"/>
              </a:lnSpc>
            </a:pPr>
            <a:r>
              <a:rPr lang="it-IT" sz="2400" b="1" u="sng" dirty="0" err="1" smtClean="0">
                <a:solidFill>
                  <a:srgbClr val="CC0099"/>
                </a:solidFill>
                <a:latin typeface="Comic Sans MS" pitchFamily="66" charset="0"/>
              </a:rPr>
              <a:t>Theorem</a:t>
            </a:r>
            <a:r>
              <a:rPr lang="it-IT" sz="2400" dirty="0" smtClean="0">
                <a:latin typeface="Comic Sans MS" pitchFamily="66" charset="0"/>
              </a:rPr>
              <a:t> A </a:t>
            </a:r>
            <a:r>
              <a:rPr lang="it-IT" sz="2400" dirty="0" err="1" smtClean="0">
                <a:solidFill>
                  <a:srgbClr val="9933FF"/>
                </a:solidFill>
                <a:latin typeface="Comic Sans MS" pitchFamily="66" charset="0"/>
              </a:rPr>
              <a:t>string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language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is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rgbClr val="9933FF"/>
                </a:solidFill>
                <a:latin typeface="Comic Sans MS" pitchFamily="66" charset="0"/>
              </a:rPr>
              <a:t>recognized</a:t>
            </a:r>
            <a:r>
              <a:rPr lang="it-IT" sz="2400" dirty="0" smtClean="0">
                <a:solidFill>
                  <a:srgbClr val="9933FF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rgbClr val="9933FF"/>
                </a:solidFill>
                <a:latin typeface="Comic Sans MS" pitchFamily="66" charset="0"/>
              </a:rPr>
              <a:t>by</a:t>
            </a:r>
            <a:r>
              <a:rPr lang="it-IT" sz="2400" dirty="0" smtClean="0">
                <a:solidFill>
                  <a:srgbClr val="9933FF"/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latin typeface="Comic Sans MS" pitchFamily="66" charset="0"/>
              </a:rPr>
              <a:t>a </a:t>
            </a:r>
            <a:r>
              <a:rPr lang="it-IT" sz="2400" dirty="0" smtClean="0">
                <a:solidFill>
                  <a:srgbClr val="9933FF"/>
                </a:solidFill>
                <a:latin typeface="Comic Sans MS" pitchFamily="66" charset="0"/>
              </a:rPr>
              <a:t>Finite </a:t>
            </a:r>
            <a:r>
              <a:rPr lang="it-IT" sz="2400" dirty="0" err="1" smtClean="0">
                <a:solidFill>
                  <a:srgbClr val="9933FF"/>
                </a:solidFill>
                <a:latin typeface="Comic Sans MS" pitchFamily="66" charset="0"/>
              </a:rPr>
              <a:t>Automaton</a:t>
            </a:r>
            <a:r>
              <a:rPr lang="it-IT" sz="2400" dirty="0" smtClean="0">
                <a:solidFill>
                  <a:srgbClr val="9933FF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iff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it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is</a:t>
            </a:r>
            <a:r>
              <a:rPr lang="it-IT" sz="2400" dirty="0" smtClean="0">
                <a:latin typeface="Comic Sans MS" pitchFamily="66" charset="0"/>
              </a:rPr>
              <a:t> the </a:t>
            </a:r>
            <a:r>
              <a:rPr lang="it-IT" sz="2400" dirty="0" err="1" smtClean="0">
                <a:solidFill>
                  <a:srgbClr val="9933FF"/>
                </a:solidFill>
                <a:latin typeface="Comic Sans MS" pitchFamily="66" charset="0"/>
              </a:rPr>
              <a:t>projection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of</a:t>
            </a:r>
            <a:r>
              <a:rPr lang="it-IT" sz="2400" dirty="0" smtClean="0">
                <a:latin typeface="Comic Sans MS" pitchFamily="66" charset="0"/>
              </a:rPr>
              <a:t> a </a:t>
            </a:r>
            <a:r>
              <a:rPr lang="it-IT" sz="2400" dirty="0" err="1" smtClean="0">
                <a:solidFill>
                  <a:srgbClr val="9933FF"/>
                </a:solidFill>
                <a:latin typeface="Comic Sans MS" pitchFamily="66" charset="0"/>
              </a:rPr>
              <a:t>local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language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984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2195736" y="332656"/>
            <a:ext cx="4608512" cy="7060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8007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Overview</a:t>
            </a: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srgbClr val="68007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39552" y="1196752"/>
            <a:ext cx="7797800" cy="496855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90500" indent="-190500" algn="just">
              <a:spcBef>
                <a:spcPct val="20000"/>
              </a:spcBef>
              <a:buClr>
                <a:srgbClr val="9933FF"/>
              </a:buClr>
              <a:buFontTx/>
              <a:buChar char="•"/>
            </a:pPr>
            <a:r>
              <a:rPr lang="it-IT" sz="2800" b="1" dirty="0" err="1">
                <a:solidFill>
                  <a:srgbClr val="FF00FF"/>
                </a:solidFill>
                <a:latin typeface="Comic Sans MS" pitchFamily="66" charset="0"/>
                <a:sym typeface="Symbol" pitchFamily="18" charset="2"/>
              </a:rPr>
              <a:t>Topic</a:t>
            </a:r>
            <a:r>
              <a:rPr lang="it-IT" sz="2800" b="1" dirty="0">
                <a:solidFill>
                  <a:srgbClr val="FF00FF"/>
                </a:solidFill>
                <a:latin typeface="Comic Sans MS" pitchFamily="66" charset="0"/>
                <a:sym typeface="Symbol" pitchFamily="18" charset="2"/>
              </a:rPr>
              <a:t>:</a:t>
            </a:r>
            <a:r>
              <a:rPr lang="it-IT" sz="2800" b="1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err="1">
                <a:latin typeface="Comic Sans MS" pitchFamily="66" charset="0"/>
                <a:sym typeface="Symbol" pitchFamily="18" charset="2"/>
              </a:rPr>
              <a:t>recognizability</a:t>
            </a:r>
            <a:r>
              <a:rPr lang="it-IT" sz="2800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err="1">
                <a:latin typeface="Comic Sans MS" pitchFamily="66" charset="0"/>
                <a:sym typeface="Symbol" pitchFamily="18" charset="2"/>
              </a:rPr>
              <a:t>of</a:t>
            </a:r>
            <a:r>
              <a:rPr lang="it-IT" sz="2800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2d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languages</a:t>
            </a:r>
            <a:endParaRPr lang="it-IT" sz="2800" dirty="0" smtClean="0">
              <a:latin typeface="Comic Sans MS" pitchFamily="66" charset="0"/>
              <a:sym typeface="Symbol" pitchFamily="18" charset="2"/>
            </a:endParaRPr>
          </a:p>
          <a:p>
            <a:pPr marL="190500" indent="-190500" algn="just">
              <a:spcBef>
                <a:spcPct val="20000"/>
              </a:spcBef>
              <a:buClr>
                <a:srgbClr val="9933FF"/>
              </a:buClr>
            </a:pPr>
            <a:endParaRPr lang="it-IT" sz="2800" dirty="0">
              <a:latin typeface="Times New Roman" pitchFamily="18" charset="0"/>
              <a:sym typeface="Symbol" pitchFamily="18" charset="2"/>
            </a:endParaRPr>
          </a:p>
          <a:p>
            <a:pPr marL="190500" indent="-190500" algn="just">
              <a:spcBef>
                <a:spcPct val="20000"/>
              </a:spcBef>
              <a:buClr>
                <a:srgbClr val="9933FF"/>
              </a:buClr>
              <a:buFontTx/>
              <a:buChar char="•"/>
            </a:pPr>
            <a:r>
              <a:rPr lang="it-IT" sz="2800" b="1" dirty="0" err="1">
                <a:solidFill>
                  <a:srgbClr val="FF00FF"/>
                </a:solidFill>
                <a:latin typeface="Comic Sans MS" pitchFamily="66" charset="0"/>
                <a:sym typeface="Symbol" pitchFamily="18" charset="2"/>
              </a:rPr>
              <a:t>Motivation</a:t>
            </a:r>
            <a:r>
              <a:rPr lang="it-IT" sz="2800" b="1" dirty="0" smtClean="0">
                <a:solidFill>
                  <a:srgbClr val="FF00FF"/>
                </a:solidFill>
                <a:latin typeface="Comic Sans MS" pitchFamily="66" charset="0"/>
                <a:sym typeface="Symbol" pitchFamily="18" charset="2"/>
              </a:rPr>
              <a:t>: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putting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in a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uniform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setting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concepts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and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results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till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now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presented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for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2d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recognizable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languages</a:t>
            </a:r>
            <a:endParaRPr lang="it-IT" sz="2800" dirty="0" smtClean="0">
              <a:latin typeface="Comic Sans MS" pitchFamily="66" charset="0"/>
              <a:sym typeface="Symbol" pitchFamily="18" charset="2"/>
            </a:endParaRPr>
          </a:p>
          <a:p>
            <a:pPr marL="190500" indent="-190500">
              <a:spcBef>
                <a:spcPct val="20000"/>
              </a:spcBef>
              <a:buClr>
                <a:srgbClr val="FF00FF"/>
              </a:buClr>
            </a:pPr>
            <a:endParaRPr lang="it-IT" sz="2800" dirty="0">
              <a:latin typeface="Times New Roman" pitchFamily="18" charset="0"/>
              <a:sym typeface="Symbol" pitchFamily="18" charset="2"/>
            </a:endParaRPr>
          </a:p>
          <a:p>
            <a:pPr marL="190500" indent="-190500" algn="just">
              <a:spcBef>
                <a:spcPct val="20000"/>
              </a:spcBef>
              <a:buClr>
                <a:srgbClr val="9933FF"/>
              </a:buClr>
              <a:buFontTx/>
              <a:buChar char="•"/>
            </a:pPr>
            <a:r>
              <a:rPr lang="it-IT" sz="2800" b="1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sz="2800" b="1" dirty="0" err="1" smtClean="0">
                <a:solidFill>
                  <a:srgbClr val="FF00FF"/>
                </a:solidFill>
                <a:latin typeface="Comic Sans MS" pitchFamily="66" charset="0"/>
                <a:sym typeface="Symbol" pitchFamily="18" charset="2"/>
              </a:rPr>
              <a:t>Results</a:t>
            </a:r>
            <a:r>
              <a:rPr lang="it-IT" sz="2800" b="1" dirty="0" smtClean="0">
                <a:solidFill>
                  <a:srgbClr val="FF00FF"/>
                </a:solidFill>
                <a:latin typeface="Comic Sans MS" pitchFamily="66" charset="0"/>
                <a:sym typeface="Symbol" pitchFamily="18" charset="2"/>
              </a:rPr>
              <a:t>:</a:t>
            </a:r>
            <a:r>
              <a:rPr lang="it-IT" sz="2800" b="1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definition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of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rational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automata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.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They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provide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a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uniform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setting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and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allow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to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obtain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results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in 2d just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using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techniques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and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results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in 1d</a:t>
            </a:r>
            <a:endParaRPr lang="it-IT" sz="2800" dirty="0">
              <a:latin typeface="Comic Sans MS" pitchFamily="66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>
          <a:xfrm>
            <a:off x="467544" y="1484784"/>
            <a:ext cx="8363272" cy="13247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lvl="0" algn="just">
              <a:spcBef>
                <a:spcPct val="20000"/>
              </a:spcBef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 the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previous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example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the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rational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automaton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n-US" sz="3200" b="1" i="1" dirty="0" err="1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H</a:t>
            </a:r>
            <a:r>
              <a:rPr lang="en-US" sz="3200" b="1" i="1" baseline="-25000" dirty="0" err="1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sq</a:t>
            </a:r>
            <a:r>
              <a:rPr lang="en-US" sz="3200" b="1" i="1" baseline="-250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mimics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tiling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system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for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it-IT" sz="3200" b="1" dirty="0" err="1" smtClean="0">
                <a:solidFill>
                  <a:srgbClr val="0000FF"/>
                </a:solidFill>
                <a:latin typeface="Comic Sans MS" pitchFamily="66" charset="0"/>
              </a:rPr>
              <a:t>L</a:t>
            </a:r>
            <a:r>
              <a:rPr lang="it-IT" sz="3200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sq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491880" y="270892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err="1" smtClean="0">
                <a:solidFill>
                  <a:srgbClr val="FF0000"/>
                </a:solidFill>
                <a:latin typeface="Comic Sans MS" pitchFamily="66" charset="0"/>
              </a:rPr>
              <a:t>but</a:t>
            </a:r>
            <a:r>
              <a:rPr lang="it-IT" sz="3600" dirty="0" smtClean="0">
                <a:solidFill>
                  <a:srgbClr val="FF0000"/>
                </a:solidFill>
                <a:latin typeface="Comic Sans MS" pitchFamily="66" charset="0"/>
              </a:rPr>
              <a:t> …</a:t>
            </a:r>
            <a:endParaRPr lang="it-IT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539552" y="3645024"/>
            <a:ext cx="8363272" cy="16561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 algn="just">
              <a:lnSpc>
                <a:spcPct val="120000"/>
              </a:lnSpc>
              <a:spcBef>
                <a:spcPct val="20000"/>
              </a:spcBef>
            </a:pPr>
            <a:r>
              <a:rPr lang="it-IT" sz="3200" dirty="0" smtClean="0">
                <a:latin typeface="Comic Sans MS" pitchFamily="66" charset="0"/>
              </a:rPr>
              <a:t>i</a:t>
            </a:r>
            <a:r>
              <a:rPr kumimoji="0" lang="it-IT" sz="3200" b="0" i="0" u="none" strike="noStrike" kern="1200" cap="none" spc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 </a:t>
            </a:r>
            <a:r>
              <a:rPr kumimoji="0" lang="it-IT" sz="3200" b="0" i="0" u="none" strike="noStrike" kern="1200" cap="none" spc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general</a:t>
            </a:r>
            <a:r>
              <a:rPr kumimoji="0" lang="it-IT" sz="3200" b="0" i="0" u="none" strike="noStrike" kern="1200" cap="none" spc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the </a:t>
            </a:r>
            <a:r>
              <a:rPr kumimoji="0" lang="it-IT" sz="3200" b="0" i="0" u="none" strike="noStrike" kern="1200" cap="none" spc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rational</a:t>
            </a:r>
            <a:r>
              <a:rPr kumimoji="0" lang="it-IT" sz="3200" b="0" i="0" u="none" strike="noStrike" kern="1200" cap="none" spc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automata</a:t>
            </a:r>
            <a:r>
              <a:rPr kumimoji="0" lang="it-IT" sz="3200" b="0" i="0" u="none" strike="noStrike" kern="1200" cap="none" spc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can </a:t>
            </a:r>
            <a:r>
              <a:rPr kumimoji="0" lang="it-IT" sz="3200" b="0" i="0" u="none" strike="noStrike" kern="1200" cap="none" spc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exploit the </a:t>
            </a:r>
            <a:r>
              <a:rPr kumimoji="0" lang="it-IT" sz="3200" b="1" i="0" u="none" strike="noStrike" kern="1200" cap="none" spc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extra </a:t>
            </a:r>
            <a:r>
              <a:rPr kumimoji="0" lang="it-IT" sz="3200" b="1" i="0" u="none" strike="noStrike" kern="1200" cap="none" spc="0" noProof="0" dirty="0" err="1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memory</a:t>
            </a:r>
            <a:r>
              <a:rPr kumimoji="0" lang="it-IT" sz="3200" b="0" i="0" u="none" strike="noStrike" kern="1200" cap="none" spc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of</a:t>
            </a:r>
            <a:r>
              <a:rPr kumimoji="0" lang="it-IT" sz="3200" b="0" i="0" u="none" strike="noStrike" kern="1200" cap="none" spc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the </a:t>
            </a:r>
            <a:r>
              <a:rPr kumimoji="0" lang="it-IT" sz="3200" b="0" i="0" u="none" strike="noStrike" kern="1200" cap="none" spc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states</a:t>
            </a:r>
            <a:r>
              <a:rPr kumimoji="0" lang="it-IT" sz="3200" b="0" i="0" u="none" strike="noStrike" kern="1200" cap="none" spc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of</a:t>
            </a:r>
            <a:r>
              <a:rPr kumimoji="0" lang="it-IT" sz="3200" b="0" i="0" u="none" strike="noStrike" kern="1200" cap="none" spc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the </a:t>
            </a:r>
            <a:r>
              <a:rPr kumimoji="0" lang="it-IT" sz="3200" b="0" i="0" u="none" strike="noStrike" kern="1200" cap="none" spc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transducers</a:t>
            </a:r>
            <a:r>
              <a:rPr kumimoji="0" lang="it-IT" sz="3200" b="0" i="0" u="none" strike="noStrike" kern="1200" cap="none" spc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as</a:t>
            </a:r>
            <a:r>
              <a:rPr kumimoji="0" lang="it-IT" sz="3200" b="0" i="0" u="none" strike="noStrike" kern="1200" cap="none" spc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in the </a:t>
            </a:r>
            <a:r>
              <a:rPr kumimoji="0" lang="it-IT" sz="3200" b="0" i="0" u="none" strike="noStrike" kern="1200" cap="none" spc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following</a:t>
            </a:r>
            <a:r>
              <a:rPr kumimoji="0" lang="it-IT" sz="3200" b="0" i="0" u="none" strike="noStrike" kern="1200" cap="none" spc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example</a:t>
            </a:r>
            <a:r>
              <a:rPr kumimoji="0" lang="it-IT" sz="3200" b="0" i="0" u="none" strike="noStrike" kern="1200" cap="none" spc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2555776" y="332656"/>
            <a:ext cx="4032448" cy="7060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Furthermore</a:t>
            </a:r>
            <a:endParaRPr kumimoji="0" lang="it-IT" sz="40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450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49080"/>
            <a:ext cx="6143625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1691680" y="332656"/>
            <a:ext cx="5328592" cy="7060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Example</a:t>
            </a: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2 </a:t>
            </a: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0" y="141277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2800" dirty="0" err="1" smtClean="0">
                <a:latin typeface="Comic Sans MS" pitchFamily="66" charset="0"/>
              </a:rPr>
              <a:t>Consider</a:t>
            </a:r>
            <a:r>
              <a:rPr lang="it-IT" sz="28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it-IT" sz="2800" b="1" dirty="0" err="1" smtClean="0">
                <a:solidFill>
                  <a:srgbClr val="0000FF"/>
                </a:solidFill>
                <a:latin typeface="Comic Sans MS" pitchFamily="66" charset="0"/>
              </a:rPr>
              <a:t>L</a:t>
            </a:r>
            <a:r>
              <a:rPr lang="it-IT" sz="2800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fr=fc</a:t>
            </a:r>
            <a:r>
              <a:rPr lang="it-IT" sz="2800" dirty="0" smtClean="0">
                <a:latin typeface="Comic Sans MS" pitchFamily="66" charset="0"/>
              </a:rPr>
              <a:t> the set </a:t>
            </a:r>
            <a:r>
              <a:rPr lang="it-IT" sz="2800" dirty="0" err="1" smtClean="0">
                <a:latin typeface="Comic Sans MS" pitchFamily="66" charset="0"/>
              </a:rPr>
              <a:t>of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all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squares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over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S </a:t>
            </a:r>
            <a:r>
              <a:rPr lang="it-IT" sz="2800" dirty="0" smtClean="0">
                <a:latin typeface="Comic Sans MS" pitchFamily="66" charset="0"/>
              </a:rPr>
              <a:t>= 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{a,b}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with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the first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row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equal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to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the first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column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.</a:t>
            </a:r>
            <a:endParaRPr lang="it-IT" sz="2800" dirty="0">
              <a:latin typeface="Comic Sans MS" pitchFamily="66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51520" y="2996952"/>
            <a:ext cx="8892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FF"/>
              </a:buClr>
              <a:buFont typeface="Arial" pitchFamily="34" charset="0"/>
              <a:buChar char="•"/>
            </a:pPr>
            <a:r>
              <a:rPr lang="it-IT" sz="2800" dirty="0" smtClean="0">
                <a:latin typeface="Comic Sans MS" pitchFamily="66" charset="0"/>
              </a:rPr>
              <a:t> The </a:t>
            </a:r>
            <a:r>
              <a:rPr lang="it-IT" sz="2800" dirty="0" err="1" smtClean="0">
                <a:latin typeface="Comic Sans MS" pitchFamily="66" charset="0"/>
              </a:rPr>
              <a:t>transition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function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is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realized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by</a:t>
            </a:r>
            <a:r>
              <a:rPr lang="it-IT" sz="2800" dirty="0" smtClean="0">
                <a:latin typeface="Comic Sans MS" pitchFamily="66" charset="0"/>
              </a:rPr>
              <a:t> a </a:t>
            </a:r>
            <a:r>
              <a:rPr lang="it-IT" sz="2800" dirty="0" err="1" smtClean="0">
                <a:latin typeface="Comic Sans MS" pitchFamily="66" charset="0"/>
              </a:rPr>
              <a:t>transducer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i="1" dirty="0" smtClean="0">
                <a:solidFill>
                  <a:srgbClr val="9933FF"/>
                </a:solidFill>
                <a:latin typeface="Comic Sans MS" pitchFamily="66" charset="0"/>
              </a:rPr>
              <a:t> </a:t>
            </a:r>
            <a:r>
              <a:rPr lang="it-IT" sz="2800" dirty="0" smtClean="0">
                <a:latin typeface="Comic Sans MS" pitchFamily="66" charset="0"/>
              </a:rPr>
              <a:t>  </a:t>
            </a:r>
            <a:r>
              <a:rPr lang="it-IT" sz="2800" dirty="0" err="1" smtClean="0">
                <a:latin typeface="Comic Sans MS" pitchFamily="66" charset="0"/>
              </a:rPr>
              <a:t>with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states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smtClean="0">
                <a:solidFill>
                  <a:srgbClr val="FF00FF"/>
                </a:solidFill>
                <a:latin typeface="Comic Sans MS" pitchFamily="66" charset="0"/>
              </a:rPr>
              <a:t>r</a:t>
            </a:r>
            <a:r>
              <a:rPr lang="it-IT" sz="2800" baseline="-25000" dirty="0" smtClean="0">
                <a:solidFill>
                  <a:srgbClr val="FF00FF"/>
                </a:solidFill>
                <a:latin typeface="Comic Sans MS" pitchFamily="66" charset="0"/>
              </a:rPr>
              <a:t>0</a:t>
            </a:r>
            <a:r>
              <a:rPr lang="it-IT" sz="2800" dirty="0" smtClean="0">
                <a:latin typeface="Comic Sans MS" pitchFamily="66" charset="0"/>
              </a:rPr>
              <a:t>, </a:t>
            </a:r>
            <a:r>
              <a:rPr lang="it-IT" sz="2800" dirty="0" smtClean="0">
                <a:solidFill>
                  <a:srgbClr val="FF00FF"/>
                </a:solidFill>
                <a:latin typeface="Comic Sans MS" pitchFamily="66" charset="0"/>
              </a:rPr>
              <a:t>r</a:t>
            </a:r>
            <a:r>
              <a:rPr lang="it-IT" sz="2800" baseline="-25000" dirty="0" smtClean="0">
                <a:solidFill>
                  <a:srgbClr val="FF00FF"/>
                </a:solidFill>
                <a:latin typeface="Comic Sans MS" pitchFamily="66" charset="0"/>
              </a:rPr>
              <a:t>1</a:t>
            </a:r>
            <a:r>
              <a:rPr lang="it-IT" sz="2800" dirty="0" smtClean="0">
                <a:latin typeface="Comic Sans MS" pitchFamily="66" charset="0"/>
              </a:rPr>
              <a:t>, </a:t>
            </a:r>
            <a:r>
              <a:rPr lang="it-IT" sz="2800" dirty="0" smtClean="0">
                <a:solidFill>
                  <a:srgbClr val="FF00FF"/>
                </a:solidFill>
                <a:latin typeface="Comic Sans MS" pitchFamily="66" charset="0"/>
              </a:rPr>
              <a:t>r</a:t>
            </a:r>
            <a:r>
              <a:rPr lang="it-IT" sz="2800" baseline="-25000" dirty="0" smtClean="0">
                <a:solidFill>
                  <a:srgbClr val="FF00FF"/>
                </a:solidFill>
                <a:latin typeface="Comic Sans MS" pitchFamily="66" charset="0"/>
              </a:rPr>
              <a:t>2</a:t>
            </a:r>
            <a:r>
              <a:rPr lang="it-IT" sz="2800" dirty="0" smtClean="0">
                <a:latin typeface="Comic Sans MS" pitchFamily="66" charset="0"/>
              </a:rPr>
              <a:t>, </a:t>
            </a:r>
            <a:r>
              <a:rPr lang="it-IT" sz="2800" dirty="0" err="1" smtClean="0">
                <a:solidFill>
                  <a:srgbClr val="FF00FF"/>
                </a:solidFill>
                <a:latin typeface="Comic Sans MS" pitchFamily="66" charset="0"/>
              </a:rPr>
              <a:t>r</a:t>
            </a:r>
            <a:r>
              <a:rPr lang="it-IT" sz="2800" baseline="-25000" dirty="0" err="1" smtClean="0">
                <a:solidFill>
                  <a:srgbClr val="FF00FF"/>
                </a:solidFill>
                <a:latin typeface="Comic Sans MS" pitchFamily="66" charset="0"/>
              </a:rPr>
              <a:t>y</a:t>
            </a:r>
            <a:r>
              <a:rPr lang="it-IT" sz="2800" dirty="0" smtClean="0">
                <a:latin typeface="Comic Sans MS" pitchFamily="66" charset="0"/>
              </a:rPr>
              <a:t>, </a:t>
            </a:r>
            <a:r>
              <a:rPr lang="it-IT" sz="2800" dirty="0" err="1" smtClean="0">
                <a:solidFill>
                  <a:srgbClr val="FF00FF"/>
                </a:solidFill>
                <a:latin typeface="Comic Sans MS" pitchFamily="66" charset="0"/>
              </a:rPr>
              <a:t>d</a:t>
            </a:r>
            <a:r>
              <a:rPr lang="it-IT" sz="2800" baseline="-25000" dirty="0" err="1" smtClean="0">
                <a:solidFill>
                  <a:srgbClr val="FF00FF"/>
                </a:solidFill>
                <a:latin typeface="Comic Sans MS" pitchFamily="66" charset="0"/>
              </a:rPr>
              <a:t>y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for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any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smtClean="0">
                <a:solidFill>
                  <a:srgbClr val="FF00FF"/>
                </a:solidFill>
                <a:latin typeface="Comic Sans MS" pitchFamily="66" charset="0"/>
              </a:rPr>
              <a:t>y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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S</a:t>
            </a:r>
            <a:endParaRPr lang="it-IT" sz="28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51520" y="2348880"/>
            <a:ext cx="2685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FF00FF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it-IT" sz="2800" b="1" dirty="0" err="1" smtClean="0">
                <a:solidFill>
                  <a:srgbClr val="0000FF"/>
                </a:solidFill>
                <a:latin typeface="Comic Sans MS" pitchFamily="66" charset="0"/>
              </a:rPr>
              <a:t>L</a:t>
            </a:r>
            <a:r>
              <a:rPr lang="it-IT" sz="2800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fr=fc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</a:t>
            </a:r>
            <a:r>
              <a:rPr lang="it-IT" sz="2800" dirty="0" smtClean="0">
                <a:solidFill>
                  <a:srgbClr val="9933FF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L(</a:t>
            </a:r>
            <a:r>
              <a:rPr lang="it-IT" sz="2800" dirty="0" smtClean="0">
                <a:solidFill>
                  <a:srgbClr val="9933FF"/>
                </a:solidFill>
                <a:latin typeface="Comic Sans MS" pitchFamily="66" charset="0"/>
              </a:rPr>
              <a:t>RA)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="" val="111535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836911"/>
          </a:xfrm>
        </p:spPr>
        <p:txBody>
          <a:bodyPr>
            <a:normAutofit lnSpcReduction="10000"/>
          </a:bodyPr>
          <a:lstStyle/>
          <a:p>
            <a:pPr>
              <a:buClr>
                <a:srgbClr val="00FF00"/>
              </a:buClr>
            </a:pPr>
            <a:r>
              <a:rPr lang="it-IT" dirty="0" err="1" smtClean="0">
                <a:solidFill>
                  <a:srgbClr val="FF00FF"/>
                </a:solidFill>
                <a:latin typeface="Comic Sans MS" pitchFamily="66" charset="0"/>
              </a:rPr>
              <a:t>Rational</a:t>
            </a:r>
            <a:r>
              <a:rPr lang="it-IT" dirty="0" smtClean="0">
                <a:solidFill>
                  <a:srgbClr val="FF00FF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FF"/>
                </a:solidFill>
                <a:latin typeface="Comic Sans MS" pitchFamily="66" charset="0"/>
              </a:rPr>
              <a:t>Graphs</a:t>
            </a:r>
            <a:endParaRPr lang="it-IT" dirty="0" smtClean="0">
              <a:solidFill>
                <a:srgbClr val="FF00FF"/>
              </a:solidFill>
              <a:latin typeface="Comic Sans MS" pitchFamily="66" charset="0"/>
            </a:endParaRPr>
          </a:p>
          <a:p>
            <a:pPr>
              <a:buClr>
                <a:srgbClr val="00FF00"/>
              </a:buClr>
            </a:pPr>
            <a:endParaRPr lang="it-IT" dirty="0" smtClean="0">
              <a:latin typeface="Comic Sans MS" pitchFamily="66" charset="0"/>
            </a:endParaRPr>
          </a:p>
          <a:p>
            <a:pPr>
              <a:buClr>
                <a:srgbClr val="00FF00"/>
              </a:buClr>
            </a:pPr>
            <a:r>
              <a:rPr lang="it-IT" dirty="0" err="1" smtClean="0">
                <a:solidFill>
                  <a:schemeClr val="accent5"/>
                </a:solidFill>
                <a:latin typeface="Comic Sans MS" pitchFamily="66" charset="0"/>
              </a:rPr>
              <a:t>Iteration</a:t>
            </a:r>
            <a:r>
              <a:rPr lang="it-IT" dirty="0" smtClean="0">
                <a:solidFill>
                  <a:schemeClr val="accent5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accent5"/>
                </a:solidFill>
                <a:latin typeface="Comic Sans MS" pitchFamily="66" charset="0"/>
              </a:rPr>
              <a:t>of</a:t>
            </a:r>
            <a:r>
              <a:rPr lang="it-IT" dirty="0" smtClean="0">
                <a:solidFill>
                  <a:schemeClr val="accent5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accent5"/>
                </a:solidFill>
                <a:latin typeface="Comic Sans MS" pitchFamily="66" charset="0"/>
              </a:rPr>
              <a:t>Rational</a:t>
            </a:r>
            <a:r>
              <a:rPr lang="it-IT" dirty="0" smtClean="0">
                <a:solidFill>
                  <a:schemeClr val="accent5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accent5"/>
                </a:solidFill>
                <a:latin typeface="Comic Sans MS" pitchFamily="66" charset="0"/>
              </a:rPr>
              <a:t>Transducers</a:t>
            </a:r>
            <a:endParaRPr lang="it-IT" dirty="0" smtClean="0">
              <a:solidFill>
                <a:schemeClr val="accent5"/>
              </a:solidFill>
              <a:latin typeface="Comic Sans MS" pitchFamily="66" charset="0"/>
            </a:endParaRPr>
          </a:p>
          <a:p>
            <a:pPr>
              <a:buClr>
                <a:srgbClr val="00FF00"/>
              </a:buClr>
            </a:pPr>
            <a:endParaRPr lang="it-IT" dirty="0" smtClean="0">
              <a:latin typeface="Comic Sans MS" pitchFamily="66" charset="0"/>
            </a:endParaRPr>
          </a:p>
          <a:p>
            <a:pPr>
              <a:buClr>
                <a:srgbClr val="00FF00"/>
              </a:buClr>
            </a:pPr>
            <a:r>
              <a:rPr lang="it-IT" dirty="0" err="1" smtClean="0">
                <a:solidFill>
                  <a:srgbClr val="00B0F0"/>
                </a:solidFill>
                <a:latin typeface="Comic Sans MS" pitchFamily="66" charset="0"/>
              </a:rPr>
              <a:t>Matz</a:t>
            </a:r>
            <a:r>
              <a:rPr lang="it-IT" dirty="0" smtClean="0">
                <a:solidFill>
                  <a:srgbClr val="00B0F0"/>
                </a:solidFill>
                <a:latin typeface="Comic Sans MS" pitchFamily="66" charset="0"/>
              </a:rPr>
              <a:t>’s </a:t>
            </a:r>
            <a:r>
              <a:rPr lang="it-IT" dirty="0" err="1" smtClean="0">
                <a:solidFill>
                  <a:srgbClr val="00B0F0"/>
                </a:solidFill>
                <a:latin typeface="Comic Sans MS" pitchFamily="66" charset="0"/>
              </a:rPr>
              <a:t>Automata</a:t>
            </a:r>
            <a:r>
              <a:rPr lang="it-IT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00B0F0"/>
                </a:solidFill>
                <a:latin typeface="Comic Sans MS" pitchFamily="66" charset="0"/>
              </a:rPr>
              <a:t>for</a:t>
            </a:r>
            <a:r>
              <a:rPr lang="it-IT" dirty="0" smtClean="0">
                <a:solidFill>
                  <a:srgbClr val="00B0F0"/>
                </a:solidFill>
                <a:latin typeface="Comic Sans MS" pitchFamily="66" charset="0"/>
              </a:rPr>
              <a:t> L(m)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971600" y="476672"/>
            <a:ext cx="7416824" cy="7060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b="1" dirty="0" smtClean="0">
                <a:solidFill>
                  <a:schemeClr val="accent4"/>
                </a:solidFill>
                <a:latin typeface="Comic Sans MS" pitchFamily="66" charset="0"/>
              </a:rPr>
              <a:t>S</a:t>
            </a:r>
            <a:r>
              <a:rPr kumimoji="0" lang="it-IT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imilarity</a:t>
            </a:r>
            <a:r>
              <a:rPr kumimoji="0" lang="it-IT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with</a:t>
            </a:r>
            <a:r>
              <a:rPr kumimoji="0" lang="it-IT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other</a:t>
            </a:r>
            <a:r>
              <a:rPr kumimoji="0" lang="it-IT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models</a:t>
            </a:r>
            <a:endParaRPr kumimoji="0" lang="it-IT" sz="40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603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1331640" y="548680"/>
            <a:ext cx="6408712" cy="7060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Studying</a:t>
            </a:r>
            <a:r>
              <a:rPr kumimoji="0" lang="it-IT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REC </a:t>
            </a:r>
            <a:r>
              <a:rPr kumimoji="0" lang="it-IT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by</a:t>
            </a:r>
            <a:r>
              <a:rPr kumimoji="0" lang="it-IT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RA</a:t>
            </a:r>
            <a:endParaRPr kumimoji="0" lang="it-IT" sz="40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395536" y="2204864"/>
            <a:ext cx="8229600" cy="28369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FF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Closure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properties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FF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FF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Determinism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: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efinitions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and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results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FF00"/>
              </a:buClr>
              <a:buSzTx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Clr>
                <a:srgbClr val="00FF00"/>
              </a:buClr>
              <a:buFont typeface="Arial" pitchFamily="34" charset="0"/>
              <a:buChar char="•"/>
            </a:pPr>
            <a:r>
              <a:rPr lang="it-IT" sz="3200" dirty="0" err="1" smtClean="0">
                <a:solidFill>
                  <a:srgbClr val="00B0F0"/>
                </a:solidFill>
                <a:latin typeface="Comic Sans MS" pitchFamily="66" charset="0"/>
              </a:rPr>
              <a:t>Decidability</a:t>
            </a:r>
            <a:r>
              <a:rPr lang="it-IT" sz="32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it-IT" sz="3200" dirty="0" err="1" smtClean="0">
                <a:solidFill>
                  <a:srgbClr val="00B0F0"/>
                </a:solidFill>
                <a:latin typeface="Comic Sans MS" pitchFamily="66" charset="0"/>
              </a:rPr>
              <a:t>results</a:t>
            </a:r>
            <a:endParaRPr lang="it-IT" sz="3200" dirty="0" smtClean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018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2"/>
          <p:cNvSpPr txBox="1">
            <a:spLocks/>
          </p:cNvSpPr>
          <p:nvPr/>
        </p:nvSpPr>
        <p:spPr>
          <a:xfrm>
            <a:off x="179512" y="1556792"/>
            <a:ext cx="8856984" cy="17281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just">
              <a:lnSpc>
                <a:spcPct val="120000"/>
              </a:lnSpc>
              <a:spcBef>
                <a:spcPct val="20000"/>
              </a:spcBef>
            </a:pPr>
            <a:r>
              <a:rPr kumimoji="0" lang="it-IT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Proposition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it-IT" sz="32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L(</a:t>
            </a:r>
            <a:r>
              <a:rPr lang="en-US" sz="3200" b="1" i="1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RA</a:t>
            </a:r>
            <a:r>
              <a:rPr lang="en-US" sz="32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)</a:t>
            </a:r>
            <a:r>
              <a:rPr lang="it-IT" sz="3200" dirty="0" smtClean="0">
                <a:latin typeface="Comic Sans MS" pitchFamily="66" charset="0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is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closed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under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union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intersection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column-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and </a:t>
            </a:r>
            <a:r>
              <a:rPr kumimoji="0" lang="it-IT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row-concatenation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and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stars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547664" y="476672"/>
            <a:ext cx="6408712" cy="7060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Closure</a:t>
            </a:r>
            <a:r>
              <a:rPr kumimoji="0" lang="it-IT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properties</a:t>
            </a:r>
            <a:endParaRPr kumimoji="0" lang="it-IT" sz="40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287016" y="3789040"/>
            <a:ext cx="8856984" cy="273630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lvl="0" algn="just">
              <a:lnSpc>
                <a:spcPct val="120000"/>
              </a:lnSpc>
              <a:spcBef>
                <a:spcPct val="20000"/>
              </a:spcBef>
            </a:pPr>
            <a:r>
              <a:rPr kumimoji="0" lang="it-IT" sz="3800" i="0" strike="noStrike" kern="120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Proof</a:t>
            </a:r>
            <a:r>
              <a:rPr kumimoji="0" lang="it-IT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it-IT" sz="3800" dirty="0" smtClean="0">
                <a:latin typeface="Comic Sans MS" pitchFamily="66" charset="0"/>
                <a:cs typeface="Times New Roman" pitchFamily="18" charset="0"/>
              </a:rPr>
              <a:t>The</a:t>
            </a:r>
            <a:r>
              <a:rPr kumimoji="0" lang="it-IT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closure</a:t>
            </a:r>
            <a:r>
              <a:rPr kumimoji="0" lang="it-IT" sz="3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under </a:t>
            </a:r>
            <a:r>
              <a:rPr lang="it-IT" sz="38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row-concatenation</a:t>
            </a:r>
            <a:r>
              <a:rPr lang="it-IT" sz="3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it-IT" sz="3800" dirty="0" err="1" smtClean="0">
                <a:latin typeface="Comic Sans MS" pitchFamily="66" charset="0"/>
              </a:rPr>
              <a:t>follows</a:t>
            </a:r>
            <a:r>
              <a:rPr lang="it-IT" sz="3800" dirty="0" smtClean="0">
                <a:latin typeface="Comic Sans MS" pitchFamily="66" charset="0"/>
              </a:rPr>
              <a:t> </a:t>
            </a:r>
            <a:r>
              <a:rPr lang="it-IT" sz="3800" dirty="0" err="1" smtClean="0">
                <a:latin typeface="Comic Sans MS" pitchFamily="66" charset="0"/>
              </a:rPr>
              <a:t>by</a:t>
            </a:r>
            <a:r>
              <a:rPr lang="it-IT" sz="3800" dirty="0" smtClean="0">
                <a:latin typeface="Comic Sans MS" pitchFamily="66" charset="0"/>
              </a:rPr>
              <a:t> </a:t>
            </a:r>
            <a:r>
              <a:rPr lang="it-IT" sz="3800" dirty="0" err="1" smtClean="0">
                <a:latin typeface="Comic Sans MS" pitchFamily="66" charset="0"/>
              </a:rPr>
              <a:t>properties</a:t>
            </a:r>
            <a:r>
              <a:rPr lang="it-IT" sz="3800" dirty="0" smtClean="0">
                <a:latin typeface="Comic Sans MS" pitchFamily="66" charset="0"/>
              </a:rPr>
              <a:t> </a:t>
            </a:r>
            <a:r>
              <a:rPr lang="it-IT" sz="3800" dirty="0" err="1" smtClean="0">
                <a:latin typeface="Comic Sans MS" pitchFamily="66" charset="0"/>
              </a:rPr>
              <a:t>of</a:t>
            </a:r>
            <a:r>
              <a:rPr lang="it-IT" sz="3800" dirty="0" smtClean="0">
                <a:latin typeface="Comic Sans MS" pitchFamily="66" charset="0"/>
              </a:rPr>
              <a:t> </a:t>
            </a:r>
            <a:r>
              <a:rPr lang="it-IT" sz="3800" dirty="0" err="1" smtClean="0">
                <a:latin typeface="Comic Sans MS" pitchFamily="66" charset="0"/>
              </a:rPr>
              <a:t>transducers</a:t>
            </a:r>
            <a:r>
              <a:rPr lang="it-IT" sz="3800" dirty="0" smtClean="0">
                <a:latin typeface="Comic Sans MS" pitchFamily="66" charset="0"/>
              </a:rPr>
              <a:t>. </a:t>
            </a:r>
            <a:endParaRPr kumimoji="0" lang="it-IT" sz="3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</a:pPr>
            <a:r>
              <a:rPr kumimoji="0" lang="it-IT" sz="3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 </a:t>
            </a:r>
            <a:r>
              <a:rPr kumimoji="0" lang="it-IT" sz="3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other</a:t>
            </a:r>
            <a:r>
              <a:rPr lang="it-IT" sz="3800" noProof="0" dirty="0" smtClean="0">
                <a:latin typeface="Comic Sans MS" pitchFamily="66" charset="0"/>
              </a:rPr>
              <a:t> </a:t>
            </a:r>
            <a:r>
              <a:rPr lang="it-IT" sz="3800" noProof="0" dirty="0" err="1" smtClean="0">
                <a:latin typeface="Comic Sans MS" pitchFamily="66" charset="0"/>
              </a:rPr>
              <a:t>ones</a:t>
            </a:r>
            <a:r>
              <a:rPr lang="it-IT" sz="3800" noProof="0" dirty="0" smtClean="0">
                <a:latin typeface="Comic Sans MS" pitchFamily="66" charset="0"/>
              </a:rPr>
              <a:t> can </a:t>
            </a:r>
            <a:r>
              <a:rPr lang="it-IT" sz="3800" noProof="0" dirty="0" err="1" smtClean="0">
                <a:latin typeface="Comic Sans MS" pitchFamily="66" charset="0"/>
              </a:rPr>
              <a:t>be</a:t>
            </a:r>
            <a:r>
              <a:rPr lang="it-IT" sz="3800" noProof="0" dirty="0" smtClean="0">
                <a:latin typeface="Comic Sans MS" pitchFamily="66" charset="0"/>
              </a:rPr>
              <a:t> </a:t>
            </a:r>
            <a:r>
              <a:rPr lang="it-IT" sz="3800" noProof="0" dirty="0" err="1" smtClean="0">
                <a:latin typeface="Comic Sans MS" pitchFamily="66" charset="0"/>
              </a:rPr>
              <a:t>proved</a:t>
            </a:r>
            <a:r>
              <a:rPr lang="it-IT" sz="3800" noProof="0" dirty="0" smtClean="0">
                <a:latin typeface="Comic Sans MS" pitchFamily="66" charset="0"/>
              </a:rPr>
              <a:t> </a:t>
            </a:r>
            <a:r>
              <a:rPr lang="it-IT" sz="3800" noProof="0" dirty="0" err="1" smtClean="0">
                <a:latin typeface="Comic Sans MS" pitchFamily="66" charset="0"/>
              </a:rPr>
              <a:t>by</a:t>
            </a:r>
            <a:r>
              <a:rPr lang="it-IT" sz="3800" dirty="0" smtClean="0">
                <a:latin typeface="Comic Sans MS" pitchFamily="66" charset="0"/>
              </a:rPr>
              <a:t> </a:t>
            </a:r>
            <a:r>
              <a:rPr lang="it-IT" sz="3800" dirty="0" err="1" smtClean="0">
                <a:latin typeface="Comic Sans MS" pitchFamily="66" charset="0"/>
              </a:rPr>
              <a:t>exporting</a:t>
            </a:r>
            <a:r>
              <a:rPr lang="it-IT" sz="3800" dirty="0" smtClean="0">
                <a:latin typeface="Comic Sans MS" pitchFamily="66" charset="0"/>
              </a:rPr>
              <a:t> </a:t>
            </a:r>
            <a:r>
              <a:rPr lang="it-IT" sz="3800" b="1" dirty="0" smtClean="0">
                <a:solidFill>
                  <a:srgbClr val="9933FF"/>
                </a:solidFill>
                <a:latin typeface="Comic Sans MS" pitchFamily="66" charset="0"/>
              </a:rPr>
              <a:t>FA</a:t>
            </a:r>
            <a:r>
              <a:rPr lang="it-IT" sz="3800" dirty="0" smtClean="0">
                <a:latin typeface="Comic Sans MS" pitchFamily="66" charset="0"/>
              </a:rPr>
              <a:t> </a:t>
            </a:r>
            <a:r>
              <a:rPr lang="it-IT" sz="3800" dirty="0" err="1" smtClean="0">
                <a:latin typeface="Comic Sans MS" pitchFamily="66" charset="0"/>
              </a:rPr>
              <a:t>techniques</a:t>
            </a:r>
            <a:r>
              <a:rPr kumimoji="0" lang="it-IT" sz="3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 </a:t>
            </a:r>
            <a:endParaRPr kumimoji="0" lang="it-IT" sz="3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855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4941168"/>
            <a:ext cx="8568952" cy="13681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dirty="0" err="1" smtClean="0">
                <a:latin typeface="Comic Sans MS" pitchFamily="66" charset="0"/>
              </a:rPr>
              <a:t>Now</a:t>
            </a:r>
            <a:r>
              <a:rPr lang="it-IT" sz="2800" dirty="0" smtClean="0">
                <a:latin typeface="Comic Sans MS" pitchFamily="66" charset="0"/>
              </a:rPr>
              <a:t>, in the </a:t>
            </a:r>
            <a:r>
              <a:rPr lang="it-IT" sz="2800" b="1" i="1" dirty="0" smtClean="0">
                <a:solidFill>
                  <a:srgbClr val="9933FF"/>
                </a:solidFill>
                <a:latin typeface="Comic Sans MS" pitchFamily="66" charset="0"/>
              </a:rPr>
              <a:t>RA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context</a:t>
            </a:r>
            <a:r>
              <a:rPr lang="it-IT" sz="2800" dirty="0" smtClean="0">
                <a:latin typeface="Comic Sans MS" pitchFamily="66" charset="0"/>
              </a:rPr>
              <a:t>, </a:t>
            </a:r>
            <a:r>
              <a:rPr lang="it-IT" sz="2800" dirty="0" err="1" smtClean="0">
                <a:latin typeface="Comic Sans MS" pitchFamily="66" charset="0"/>
              </a:rPr>
              <a:t>all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of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them</a:t>
            </a:r>
            <a:r>
              <a:rPr lang="it-IT" sz="2800" dirty="0" smtClean="0">
                <a:latin typeface="Comic Sans MS" pitchFamily="66" charset="0"/>
              </a:rPr>
              <a:t> assume a </a:t>
            </a:r>
            <a:r>
              <a:rPr lang="it-IT" sz="2800" b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natural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position</a:t>
            </a:r>
            <a:r>
              <a:rPr lang="it-IT" sz="2800" dirty="0" smtClean="0">
                <a:latin typeface="Comic Sans MS" pitchFamily="66" charset="0"/>
              </a:rPr>
              <a:t> in a common </a:t>
            </a:r>
            <a:r>
              <a:rPr lang="it-IT" sz="2800" dirty="0" err="1" smtClean="0">
                <a:latin typeface="Comic Sans MS" pitchFamily="66" charset="0"/>
              </a:rPr>
              <a:t>setting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with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non-determinism</a:t>
            </a:r>
            <a:r>
              <a:rPr lang="it-IT" sz="2800" dirty="0" smtClean="0">
                <a:latin typeface="Comic Sans MS" pitchFamily="66" charset="0"/>
              </a:rPr>
              <a:t> and </a:t>
            </a:r>
            <a:r>
              <a:rPr lang="it-IT" sz="2800" dirty="0" err="1" smtClean="0">
                <a:latin typeface="Comic Sans MS" pitchFamily="66" charset="0"/>
              </a:rPr>
              <a:t>unambiguity</a:t>
            </a:r>
            <a:endParaRPr lang="it-IT" sz="2800" dirty="0" smtClean="0">
              <a:latin typeface="Comic Sans MS" pitchFamily="66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1259632" y="260648"/>
            <a:ext cx="6408712" cy="7060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Determinism</a:t>
            </a:r>
            <a:r>
              <a:rPr kumimoji="0" lang="it-IT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in REC</a:t>
            </a:r>
            <a:endParaRPr kumimoji="0" lang="it-IT" sz="40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359024" y="1124744"/>
            <a:ext cx="8784976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The </a:t>
            </a:r>
            <a:r>
              <a:rPr kumimoji="0" lang="it-IT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definition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it-IT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of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it-IT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Comic Sans MS" pitchFamily="66" charset="0"/>
              </a:rPr>
              <a:t>determinism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in </a:t>
            </a:r>
            <a:r>
              <a:rPr kumimoji="0" lang="it-IT" sz="3200" b="1" i="0" u="none" strike="noStrike" kern="1200" cap="none" spc="0" normalizeH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itchFamily="66" charset="0"/>
              </a:rPr>
              <a:t>REC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it-IT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is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it-IT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still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it-IT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controversial</a:t>
            </a:r>
            <a:endParaRPr kumimoji="0" lang="it-IT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539552" y="2204864"/>
            <a:ext cx="5832648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Different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definitions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3200" dirty="0" err="1" smtClean="0">
                <a:latin typeface="Comic Sans MS" pitchFamily="66" charset="0"/>
              </a:rPr>
              <a:t>Different</a:t>
            </a:r>
            <a:r>
              <a:rPr lang="it-IT" sz="3200" dirty="0" smtClean="0">
                <a:latin typeface="Comic Sans MS" pitchFamily="66" charset="0"/>
              </a:rPr>
              <a:t> </a:t>
            </a:r>
            <a:r>
              <a:rPr lang="it-IT" sz="3200" dirty="0" err="1" smtClean="0">
                <a:latin typeface="Comic Sans MS" pitchFamily="66" charset="0"/>
              </a:rPr>
              <a:t>classes</a:t>
            </a:r>
            <a:r>
              <a:rPr lang="it-IT" sz="3200" dirty="0" smtClean="0">
                <a:latin typeface="Comic Sans MS" pitchFamily="66" charset="0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DREC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, </a:t>
            </a:r>
            <a:r>
              <a:rPr kumimoji="0" lang="it-IT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Col-Urec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, </a:t>
            </a:r>
            <a:r>
              <a:rPr kumimoji="0" lang="it-IT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</a:rPr>
              <a:t>Snake-Drec</a:t>
            </a:r>
            <a:endParaRPr kumimoji="0" lang="it-IT" sz="32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9" name="AutoShape 29"/>
          <p:cNvSpPr>
            <a:spLocks noChangeArrowheads="1"/>
          </p:cNvSpPr>
          <p:nvPr/>
        </p:nvSpPr>
        <p:spPr bwMode="auto">
          <a:xfrm>
            <a:off x="2771800" y="2924944"/>
            <a:ext cx="818436" cy="576064"/>
          </a:xfrm>
          <a:prstGeom prst="downArrow">
            <a:avLst>
              <a:gd name="adj1" fmla="val 50000"/>
              <a:gd name="adj2" fmla="val 31034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spcBef>
                <a:spcPct val="20000"/>
              </a:spcBef>
              <a:buFontTx/>
              <a:buChar char="•"/>
            </a:pPr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5292080" y="2924944"/>
            <a:ext cx="385192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3600" dirty="0" smtClean="0">
                <a:latin typeface="Comic Sans MS" pitchFamily="66" charset="0"/>
              </a:rPr>
              <a:t>The “right” </a:t>
            </a:r>
            <a:r>
              <a:rPr lang="it-IT" sz="3600" dirty="0" err="1" smtClean="0">
                <a:latin typeface="Comic Sans MS" pitchFamily="66" charset="0"/>
              </a:rPr>
              <a:t>one</a:t>
            </a:r>
            <a:r>
              <a:rPr lang="it-IT" sz="3600" dirty="0" smtClean="0">
                <a:latin typeface="Comic Sans MS" pitchFamily="66" charset="0"/>
              </a:rPr>
              <a:t>?</a:t>
            </a:r>
            <a:endParaRPr lang="it-IT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935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2"/>
          <p:cNvSpPr txBox="1">
            <a:spLocks/>
          </p:cNvSpPr>
          <p:nvPr/>
        </p:nvSpPr>
        <p:spPr>
          <a:xfrm>
            <a:off x="0" y="1052736"/>
            <a:ext cx="9144000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it-IT" sz="2800" dirty="0" err="1" smtClean="0">
                <a:latin typeface="Comic Sans MS" pitchFamily="66" charset="0"/>
              </a:rPr>
              <a:t>Two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different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definitions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of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determinism</a:t>
            </a:r>
            <a:r>
              <a:rPr lang="it-IT" sz="2800" dirty="0" smtClean="0">
                <a:latin typeface="Comic Sans MS" pitchFamily="66" charset="0"/>
              </a:rPr>
              <a:t> can </a:t>
            </a:r>
            <a:r>
              <a:rPr lang="it-IT" sz="2800" dirty="0" err="1" smtClean="0">
                <a:latin typeface="Comic Sans MS" pitchFamily="66" charset="0"/>
              </a:rPr>
              <a:t>be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given</a:t>
            </a:r>
            <a:endParaRPr lang="it-IT" sz="2800" dirty="0" smtClean="0"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it-IT" sz="2000" dirty="0" smtClean="0">
              <a:latin typeface="Comic Sans MS" pitchFamily="66" charset="0"/>
            </a:endParaRPr>
          </a:p>
          <a:p>
            <a:pPr marL="514350" indent="-514350">
              <a:lnSpc>
                <a:spcPts val="2000"/>
              </a:lnSpc>
              <a:buFont typeface="+mj-lt"/>
              <a:buAutoNum type="arabicPeriod"/>
            </a:pPr>
            <a:r>
              <a:rPr lang="it-IT" sz="2400" dirty="0" smtClean="0">
                <a:latin typeface="Comic Sans MS" pitchFamily="66" charset="0"/>
              </a:rPr>
              <a:t>The </a:t>
            </a:r>
            <a:r>
              <a:rPr lang="it-IT" sz="2400" dirty="0" err="1" smtClean="0">
                <a:latin typeface="Comic Sans MS" pitchFamily="66" charset="0"/>
              </a:rPr>
              <a:t>transduction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is</a:t>
            </a:r>
            <a:r>
              <a:rPr lang="it-IT" sz="2400" dirty="0" smtClean="0">
                <a:latin typeface="Comic Sans MS" pitchFamily="66" charset="0"/>
              </a:rPr>
              <a:t> a </a:t>
            </a:r>
            <a:r>
              <a:rPr lang="it-IT" sz="2400" dirty="0" err="1" smtClean="0">
                <a:solidFill>
                  <a:srgbClr val="0000FF"/>
                </a:solidFill>
                <a:latin typeface="Comic Sans MS" pitchFamily="66" charset="0"/>
              </a:rPr>
              <a:t>function</a:t>
            </a:r>
            <a:r>
              <a:rPr lang="it-IT" sz="2400" dirty="0" smtClean="0">
                <a:latin typeface="Comic Sans MS" pitchFamily="66" charset="0"/>
              </a:rPr>
              <a:t> (i.e. </a:t>
            </a:r>
            <a:r>
              <a:rPr lang="it-IT" sz="2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d</a:t>
            </a:r>
            <a:r>
              <a:rPr lang="it-IT" sz="2400" baseline="-25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T</a:t>
            </a:r>
            <a:r>
              <a:rPr lang="it-IT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</a:t>
            </a:r>
            <a:r>
              <a:rPr lang="it-IT" sz="2400" dirty="0" smtClean="0">
                <a:latin typeface="Comic Sans MS" pitchFamily="66" charset="0"/>
              </a:rPr>
              <a:t> on (</a:t>
            </a: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S</a:t>
            </a:r>
            <a:r>
              <a:rPr lang="it-IT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 </a:t>
            </a:r>
            <a:r>
              <a:rPr lang="it-IT" sz="2400" dirty="0" smtClean="0">
                <a:latin typeface="Comic Sans MS" pitchFamily="66" charset="0"/>
              </a:rPr>
              <a:t>X</a:t>
            </a: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A</a:t>
            </a:r>
            <a:r>
              <a:rPr lang="it-IT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S</a:t>
            </a:r>
            <a:r>
              <a:rPr lang="it-IT" sz="2400" dirty="0" smtClean="0">
                <a:latin typeface="Comic Sans MS" pitchFamily="66" charset="0"/>
              </a:rPr>
              <a:t>) X </a:t>
            </a: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S</a:t>
            </a:r>
            <a:r>
              <a:rPr lang="it-IT" sz="2400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Q</a:t>
            </a:r>
            <a:r>
              <a:rPr lang="it-IT" sz="2400" dirty="0" smtClean="0">
                <a:latin typeface="Comic Sans MS" pitchFamily="66" charset="0"/>
              </a:rPr>
              <a:t>)</a:t>
            </a:r>
          </a:p>
          <a:p>
            <a:pPr marL="514350" indent="-514350">
              <a:lnSpc>
                <a:spcPts val="2000"/>
              </a:lnSpc>
              <a:buFont typeface="+mj-lt"/>
              <a:buAutoNum type="arabicPeriod"/>
            </a:pPr>
            <a:endParaRPr lang="it-IT" sz="2400" dirty="0" smtClean="0">
              <a:latin typeface="Comic Sans MS" pitchFamily="66" charset="0"/>
            </a:endParaRPr>
          </a:p>
          <a:p>
            <a:pPr marL="514350" indent="-514350" algn="ctr">
              <a:lnSpc>
                <a:spcPts val="2000"/>
              </a:lnSpc>
              <a:buNone/>
            </a:pPr>
            <a:endParaRPr lang="it-IT" sz="2400" dirty="0" smtClean="0">
              <a:latin typeface="Comic Sans MS" pitchFamily="66" charset="0"/>
            </a:endParaRPr>
          </a:p>
          <a:p>
            <a:pPr marL="514350" indent="-514350" algn="ctr">
              <a:lnSpc>
                <a:spcPts val="2000"/>
              </a:lnSpc>
              <a:buNone/>
            </a:pPr>
            <a:r>
              <a:rPr lang="it-IT" sz="2400" dirty="0" err="1" smtClean="0">
                <a:solidFill>
                  <a:srgbClr val="9933FF"/>
                </a:solidFill>
                <a:latin typeface="Comic Sans MS" pitchFamily="66" charset="0"/>
              </a:rPr>
              <a:t>Deterministic</a:t>
            </a:r>
            <a:r>
              <a:rPr lang="it-IT" sz="2400" dirty="0" smtClean="0">
                <a:solidFill>
                  <a:srgbClr val="9933FF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Rational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Automaton</a:t>
            </a:r>
            <a:r>
              <a:rPr lang="it-IT" sz="2400" dirty="0" smtClean="0">
                <a:latin typeface="Comic Sans MS" pitchFamily="66" charset="0"/>
              </a:rPr>
              <a:t> (</a:t>
            </a:r>
            <a:r>
              <a:rPr lang="it-IT" sz="2400" b="1" dirty="0" smtClean="0">
                <a:solidFill>
                  <a:srgbClr val="9933FF"/>
                </a:solidFill>
                <a:latin typeface="Comic Sans MS" pitchFamily="66" charset="0"/>
              </a:rPr>
              <a:t>DRA</a:t>
            </a:r>
            <a:r>
              <a:rPr lang="it-IT" sz="2400" dirty="0" smtClean="0">
                <a:latin typeface="Comic Sans MS" pitchFamily="66" charset="0"/>
              </a:rPr>
              <a:t>)</a:t>
            </a:r>
          </a:p>
          <a:p>
            <a:pPr marL="514350" indent="-514350" algn="ctr">
              <a:lnSpc>
                <a:spcPts val="2000"/>
              </a:lnSpc>
              <a:buNone/>
            </a:pPr>
            <a:endParaRPr lang="it-IT" sz="2400" dirty="0" smtClean="0">
              <a:latin typeface="Comic Sans MS" pitchFamily="66" charset="0"/>
            </a:endParaRPr>
          </a:p>
          <a:p>
            <a:pPr marL="514350" indent="-514350" algn="ctr">
              <a:lnSpc>
                <a:spcPts val="2000"/>
              </a:lnSpc>
              <a:buNone/>
            </a:pPr>
            <a:endParaRPr lang="it-IT" sz="2400" dirty="0" smtClean="0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1259632" y="260648"/>
            <a:ext cx="6408712" cy="7060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Determinism</a:t>
            </a:r>
            <a:r>
              <a:rPr kumimoji="0" lang="it-IT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:</a:t>
            </a:r>
            <a:r>
              <a:rPr kumimoji="0" lang="it-IT" sz="4000" b="1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definition</a:t>
            </a:r>
            <a:endParaRPr kumimoji="0" lang="it-IT" sz="40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0" y="4005064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it-IT" sz="2400" dirty="0" smtClean="0">
                <a:latin typeface="Comic Sans MS" pitchFamily="66" charset="0"/>
              </a:rPr>
              <a:t> The </a:t>
            </a:r>
            <a:r>
              <a:rPr lang="it-IT" sz="2400" dirty="0" err="1" smtClean="0">
                <a:latin typeface="Comic Sans MS" pitchFamily="66" charset="0"/>
              </a:rPr>
              <a:t>transduction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is</a:t>
            </a:r>
            <a:r>
              <a:rPr lang="it-IT" sz="2400" dirty="0" smtClean="0">
                <a:latin typeface="Comic Sans MS" pitchFamily="66" charset="0"/>
              </a:rPr>
              <a:t>  </a:t>
            </a:r>
            <a:r>
              <a:rPr lang="it-IT" sz="2400" dirty="0" err="1" smtClean="0">
                <a:solidFill>
                  <a:srgbClr val="0000FF"/>
                </a:solidFill>
                <a:latin typeface="Comic Sans MS" pitchFamily="66" charset="0"/>
              </a:rPr>
              <a:t>left-sequential</a:t>
            </a:r>
            <a:endParaRPr lang="it-IT" sz="24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 startAt="2"/>
            </a:pPr>
            <a:endParaRPr lang="it-IT" sz="2400" dirty="0" smtClean="0">
              <a:latin typeface="Comic Sans MS" pitchFamily="66" charset="0"/>
            </a:endParaRPr>
          </a:p>
          <a:p>
            <a:pPr marL="457200" indent="-457200" algn="ctr"/>
            <a:r>
              <a:rPr lang="it-IT" sz="2400" dirty="0" err="1" smtClean="0">
                <a:solidFill>
                  <a:srgbClr val="9933FF"/>
                </a:solidFill>
                <a:latin typeface="Comic Sans MS" pitchFamily="66" charset="0"/>
              </a:rPr>
              <a:t>Strongly</a:t>
            </a:r>
            <a:r>
              <a:rPr lang="it-IT" sz="2400" dirty="0" smtClean="0">
                <a:solidFill>
                  <a:srgbClr val="9933FF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rgbClr val="9933FF"/>
                </a:solidFill>
                <a:latin typeface="Comic Sans MS" pitchFamily="66" charset="0"/>
              </a:rPr>
              <a:t>Deterministic</a:t>
            </a:r>
            <a:r>
              <a:rPr lang="it-IT" sz="2400" dirty="0" smtClean="0">
                <a:solidFill>
                  <a:srgbClr val="9933FF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Rational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Automaton</a:t>
            </a:r>
            <a:r>
              <a:rPr lang="it-IT" sz="2400" dirty="0" smtClean="0">
                <a:latin typeface="Comic Sans MS" pitchFamily="66" charset="0"/>
              </a:rPr>
              <a:t> (</a:t>
            </a:r>
            <a:r>
              <a:rPr lang="it-IT" sz="2400" b="1" dirty="0" smtClean="0">
                <a:solidFill>
                  <a:srgbClr val="9933FF"/>
                </a:solidFill>
                <a:latin typeface="Comic Sans MS" pitchFamily="66" charset="0"/>
              </a:rPr>
              <a:t>SDRA</a:t>
            </a:r>
            <a:r>
              <a:rPr lang="it-IT" sz="2400" dirty="0" smtClean="0">
                <a:latin typeface="Comic Sans MS" pitchFamily="66" charset="0"/>
              </a:rPr>
              <a:t>)</a:t>
            </a:r>
          </a:p>
          <a:p>
            <a:pPr marL="342900" indent="-342900">
              <a:buFont typeface="+mj-lt"/>
              <a:buAutoNum type="arabicPeriod" startAt="2"/>
            </a:pPr>
            <a:endParaRPr lang="it-IT" dirty="0"/>
          </a:p>
        </p:txBody>
      </p:sp>
      <p:sp>
        <p:nvSpPr>
          <p:cNvPr id="11" name="AutoShape 29"/>
          <p:cNvSpPr>
            <a:spLocks noChangeArrowheads="1"/>
          </p:cNvSpPr>
          <p:nvPr/>
        </p:nvSpPr>
        <p:spPr bwMode="auto">
          <a:xfrm>
            <a:off x="3779912" y="4509120"/>
            <a:ext cx="504056" cy="288032"/>
          </a:xfrm>
          <a:prstGeom prst="downArrow">
            <a:avLst>
              <a:gd name="adj1" fmla="val 50000"/>
              <a:gd name="adj2" fmla="val 31034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spcBef>
                <a:spcPct val="20000"/>
              </a:spcBef>
              <a:buFontTx/>
              <a:buChar char="•"/>
            </a:pPr>
            <a:endParaRPr lang="it-IT" dirty="0"/>
          </a:p>
        </p:txBody>
      </p:sp>
      <p:sp>
        <p:nvSpPr>
          <p:cNvPr id="14" name="AutoShape 29"/>
          <p:cNvSpPr>
            <a:spLocks noChangeArrowheads="1"/>
          </p:cNvSpPr>
          <p:nvPr/>
        </p:nvSpPr>
        <p:spPr bwMode="auto">
          <a:xfrm>
            <a:off x="3851920" y="2924944"/>
            <a:ext cx="504056" cy="288032"/>
          </a:xfrm>
          <a:prstGeom prst="downArrow">
            <a:avLst>
              <a:gd name="adj1" fmla="val 50000"/>
              <a:gd name="adj2" fmla="val 31034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spcBef>
                <a:spcPct val="20000"/>
              </a:spcBef>
              <a:buFontTx/>
              <a:buChar char="•"/>
            </a:pPr>
            <a:endParaRPr lang="it-IT" dirty="0"/>
          </a:p>
        </p:txBody>
      </p:sp>
      <p:cxnSp>
        <p:nvCxnSpPr>
          <p:cNvPr id="18" name="Connettore 2 17"/>
          <p:cNvCxnSpPr/>
          <p:nvPr/>
        </p:nvCxnSpPr>
        <p:spPr>
          <a:xfrm flipH="1">
            <a:off x="5364088" y="3789040"/>
            <a:ext cx="1512168" cy="1800200"/>
          </a:xfrm>
          <a:prstGeom prst="straightConnector1">
            <a:avLst/>
          </a:prstGeom>
          <a:ln w="762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7092280" y="5157192"/>
            <a:ext cx="0" cy="504056"/>
          </a:xfrm>
          <a:prstGeom prst="straightConnector1">
            <a:avLst/>
          </a:prstGeom>
          <a:ln w="762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/>
          <p:cNvSpPr txBox="1"/>
          <p:nvPr/>
        </p:nvSpPr>
        <p:spPr>
          <a:xfrm>
            <a:off x="4427984" y="566124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Col-UREC</a:t>
            </a:r>
            <a:endParaRPr lang="it-IT" sz="2400" b="1" dirty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6588224" y="566124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DREC</a:t>
            </a:r>
            <a:endParaRPr lang="it-IT" sz="2400" b="1" dirty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2" name="Picture 2" descr="C:\Users\Marcella\AppData\Local\Microsoft\Windows\Temporary Internet Files\Content.IE5\L65I4209\MC9004124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3859237">
            <a:off x="1863268" y="5130437"/>
            <a:ext cx="1232866" cy="1635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3451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1" grpId="0" animBg="1"/>
      <p:bldP spid="14" grpId="0" animBg="1"/>
      <p:bldP spid="40" grpId="0"/>
      <p:bldP spid="4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251520" y="3140968"/>
            <a:ext cx="8892480" cy="2808312"/>
          </a:xfrm>
          <a:ln>
            <a:noFill/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3000" b="1" dirty="0" err="1" smtClean="0">
                <a:solidFill>
                  <a:srgbClr val="CC0099"/>
                </a:solidFill>
                <a:latin typeface="Comic Sans MS" pitchFamily="66" charset="0"/>
              </a:rPr>
              <a:t>Remark</a:t>
            </a:r>
            <a:r>
              <a:rPr lang="it-IT" sz="3000" b="1" dirty="0" smtClean="0">
                <a:solidFill>
                  <a:srgbClr val="CC0099"/>
                </a:solidFill>
                <a:latin typeface="Comic Sans MS" pitchFamily="66" charset="0"/>
              </a:rPr>
              <a:t> </a:t>
            </a:r>
            <a:r>
              <a:rPr lang="it-IT" sz="3000" dirty="0" err="1" smtClean="0">
                <a:latin typeface="Comic Sans MS" pitchFamily="66" charset="0"/>
              </a:rPr>
              <a:t>It</a:t>
            </a:r>
            <a:r>
              <a:rPr lang="it-IT" sz="3000" dirty="0" smtClean="0">
                <a:latin typeface="Comic Sans MS" pitchFamily="66" charset="0"/>
              </a:rPr>
              <a:t> </a:t>
            </a:r>
            <a:r>
              <a:rPr lang="it-IT" sz="3000" dirty="0" err="1" smtClean="0">
                <a:latin typeface="Comic Sans MS" pitchFamily="66" charset="0"/>
              </a:rPr>
              <a:t>was</a:t>
            </a:r>
            <a:r>
              <a:rPr lang="it-IT" sz="3000" dirty="0" smtClean="0">
                <a:latin typeface="Comic Sans MS" pitchFamily="66" charset="0"/>
              </a:rPr>
              <a:t> </a:t>
            </a:r>
            <a:r>
              <a:rPr lang="it-IT" sz="3000" dirty="0" err="1" smtClean="0">
                <a:latin typeface="Comic Sans MS" pitchFamily="66" charset="0"/>
              </a:rPr>
              <a:t>proved</a:t>
            </a:r>
            <a:r>
              <a:rPr lang="it-IT" sz="3000" dirty="0" smtClean="0">
                <a:latin typeface="Comic Sans MS" pitchFamily="66" charset="0"/>
              </a:rPr>
              <a:t> </a:t>
            </a:r>
            <a:r>
              <a:rPr lang="it-IT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Col-UREC</a:t>
            </a:r>
            <a:r>
              <a:rPr lang="it-IT" sz="3000" dirty="0" smtClean="0">
                <a:latin typeface="Comic Sans MS" pitchFamily="66" charset="0"/>
              </a:rPr>
              <a:t>=</a:t>
            </a:r>
            <a:r>
              <a:rPr lang="it-IT" sz="3000" b="1" dirty="0" smtClean="0">
                <a:solidFill>
                  <a:srgbClr val="7030A0"/>
                </a:solidFill>
                <a:latin typeface="Comic Sans MS" pitchFamily="66" charset="0"/>
              </a:rPr>
              <a:t>Snake-Drec</a:t>
            </a:r>
            <a:r>
              <a:rPr lang="it-IT" sz="3000" dirty="0" smtClean="0">
                <a:latin typeface="Comic Sans MS" pitchFamily="66" charset="0"/>
              </a:rPr>
              <a:t> </a:t>
            </a:r>
            <a:r>
              <a:rPr lang="it-IT" sz="3000" dirty="0" err="1" smtClean="0">
                <a:latin typeface="Comic Sans MS" pitchFamily="66" charset="0"/>
              </a:rPr>
              <a:t>with</a:t>
            </a:r>
            <a:r>
              <a:rPr lang="it-IT" sz="3000" dirty="0" smtClean="0">
                <a:latin typeface="Comic Sans MS" pitchFamily="66" charset="0"/>
              </a:rPr>
              <a:t> </a:t>
            </a:r>
            <a:r>
              <a:rPr lang="it-IT" sz="3000" dirty="0" smtClean="0">
                <a:solidFill>
                  <a:srgbClr val="FF0000"/>
                </a:solidFill>
                <a:latin typeface="Comic Sans MS" pitchFamily="66" charset="0"/>
              </a:rPr>
              <a:t>ad hoc</a:t>
            </a:r>
            <a:r>
              <a:rPr lang="it-IT" sz="3000" dirty="0" smtClean="0">
                <a:latin typeface="Comic Sans MS" pitchFamily="66" charset="0"/>
              </a:rPr>
              <a:t> </a:t>
            </a:r>
            <a:r>
              <a:rPr lang="it-IT" sz="3000" dirty="0" err="1" smtClean="0">
                <a:latin typeface="Comic Sans MS" pitchFamily="66" charset="0"/>
              </a:rPr>
              <a:t>techniques</a:t>
            </a:r>
            <a:r>
              <a:rPr lang="it-IT" sz="3000" dirty="0" smtClean="0">
                <a:latin typeface="Comic Sans MS" pitchFamily="66" charset="0"/>
              </a:rPr>
              <a:t> </a:t>
            </a:r>
            <a:r>
              <a:rPr lang="it-IT" sz="3000" dirty="0" smtClean="0">
                <a:latin typeface="Comic Sans MS" pitchFamily="66" charset="0"/>
                <a:sym typeface="Symbol"/>
              </a:rPr>
              <a:t></a:t>
            </a:r>
            <a:r>
              <a:rPr lang="it-IT" sz="3000" dirty="0" smtClean="0">
                <a:latin typeface="Comic Sans MS" pitchFamily="66" charset="0"/>
              </a:rPr>
              <a:t>Lonati&amp;Pradella2004</a:t>
            </a:r>
            <a:r>
              <a:rPr lang="it-IT" sz="3000" dirty="0" smtClean="0">
                <a:latin typeface="Comic Sans MS" pitchFamily="66" charset="0"/>
                <a:sym typeface="Symbol"/>
              </a:rPr>
              <a:t></a:t>
            </a:r>
            <a:r>
              <a:rPr lang="it-IT" sz="3000" dirty="0" smtClean="0">
                <a:latin typeface="Comic Sans MS" pitchFamily="66" charset="0"/>
              </a:rPr>
              <a:t>.</a:t>
            </a:r>
          </a:p>
          <a:p>
            <a:pPr marL="0" indent="0" algn="just">
              <a:buNone/>
            </a:pPr>
            <a:r>
              <a:rPr lang="it-IT" sz="3000" dirty="0" smtClean="0">
                <a:latin typeface="Comic Sans MS" pitchFamily="66" charset="0"/>
              </a:rPr>
              <a:t>In the </a:t>
            </a:r>
            <a:r>
              <a:rPr lang="it-IT" sz="3000" b="1" i="1" dirty="0" smtClean="0">
                <a:solidFill>
                  <a:srgbClr val="9933FF"/>
                </a:solidFill>
                <a:latin typeface="Comic Sans MS" pitchFamily="66" charset="0"/>
              </a:rPr>
              <a:t>RA</a:t>
            </a:r>
            <a:r>
              <a:rPr lang="it-IT" sz="3000" dirty="0" smtClean="0">
                <a:latin typeface="Comic Sans MS" pitchFamily="66" charset="0"/>
              </a:rPr>
              <a:t> </a:t>
            </a:r>
            <a:r>
              <a:rPr lang="it-IT" sz="3000" dirty="0" err="1" smtClean="0">
                <a:latin typeface="Comic Sans MS" pitchFamily="66" charset="0"/>
              </a:rPr>
              <a:t>context</a:t>
            </a:r>
            <a:r>
              <a:rPr lang="it-IT" sz="3000" dirty="0" smtClean="0">
                <a:latin typeface="Comic Sans MS" pitchFamily="66" charset="0"/>
              </a:rPr>
              <a:t>  </a:t>
            </a:r>
            <a:r>
              <a:rPr lang="it-IT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Col-UREC</a:t>
            </a:r>
            <a:r>
              <a:rPr lang="it-IT" sz="3000" dirty="0" smtClean="0">
                <a:latin typeface="Comic Sans MS" pitchFamily="66" charset="0"/>
              </a:rPr>
              <a:t>=</a:t>
            </a:r>
            <a:r>
              <a:rPr lang="it-IT" sz="3000" b="1" dirty="0" smtClean="0">
                <a:solidFill>
                  <a:srgbClr val="7030A0"/>
                </a:solidFill>
                <a:latin typeface="Comic Sans MS" pitchFamily="66" charset="0"/>
              </a:rPr>
              <a:t>Snake-Drec </a:t>
            </a:r>
            <a:r>
              <a:rPr lang="it-IT" sz="3000" dirty="0" err="1" smtClean="0">
                <a:latin typeface="Comic Sans MS" pitchFamily="66" charset="0"/>
              </a:rPr>
              <a:t>follows</a:t>
            </a:r>
            <a:r>
              <a:rPr lang="it-IT" sz="3000" dirty="0" smtClean="0">
                <a:latin typeface="Comic Sans MS" pitchFamily="66" charset="0"/>
              </a:rPr>
              <a:t> </a:t>
            </a:r>
            <a:r>
              <a:rPr lang="it-IT" sz="3000" dirty="0" err="1" smtClean="0">
                <a:latin typeface="Comic Sans MS" pitchFamily="66" charset="0"/>
              </a:rPr>
              <a:t>easily</a:t>
            </a:r>
            <a:r>
              <a:rPr lang="it-IT" sz="3000" dirty="0" smtClean="0">
                <a:latin typeface="Comic Sans MS" pitchFamily="66" charset="0"/>
              </a:rPr>
              <a:t> </a:t>
            </a:r>
            <a:r>
              <a:rPr lang="it-IT" sz="3000" dirty="0" err="1" smtClean="0">
                <a:latin typeface="Comic Sans MS" pitchFamily="66" charset="0"/>
              </a:rPr>
              <a:t>by</a:t>
            </a:r>
            <a:r>
              <a:rPr lang="it-IT" sz="3000" dirty="0" smtClean="0">
                <a:latin typeface="Comic Sans MS" pitchFamily="66" charset="0"/>
              </a:rPr>
              <a:t> a </a:t>
            </a:r>
            <a:r>
              <a:rPr lang="it-IT" sz="3000" dirty="0" err="1" smtClean="0">
                <a:latin typeface="Comic Sans MS" pitchFamily="66" charset="0"/>
              </a:rPr>
              <a:t>classical</a:t>
            </a:r>
            <a:r>
              <a:rPr lang="it-IT" sz="3000" dirty="0" smtClean="0">
                <a:latin typeface="Comic Sans MS" pitchFamily="66" charset="0"/>
              </a:rPr>
              <a:t>  </a:t>
            </a:r>
            <a:r>
              <a:rPr lang="it-IT" sz="3000" dirty="0" err="1" smtClean="0">
                <a:latin typeface="Comic Sans MS" pitchFamily="66" charset="0"/>
              </a:rPr>
              <a:t>result</a:t>
            </a:r>
            <a:r>
              <a:rPr lang="it-IT" sz="3000" dirty="0" smtClean="0">
                <a:latin typeface="Comic Sans MS" pitchFamily="66" charset="0"/>
              </a:rPr>
              <a:t> on </a:t>
            </a:r>
            <a:r>
              <a:rPr lang="it-IT" sz="3000" dirty="0" err="1" smtClean="0">
                <a:latin typeface="Comic Sans MS" pitchFamily="66" charset="0"/>
              </a:rPr>
              <a:t>transducers</a:t>
            </a:r>
            <a:r>
              <a:rPr lang="it-IT" sz="3000" dirty="0" smtClean="0">
                <a:latin typeface="Comic Sans MS" pitchFamily="66" charset="0"/>
              </a:rPr>
              <a:t>  </a:t>
            </a:r>
            <a:r>
              <a:rPr lang="it-IT" sz="3000" dirty="0" smtClean="0">
                <a:solidFill>
                  <a:prstClr val="black"/>
                </a:solidFill>
                <a:latin typeface="Comic Sans MS" pitchFamily="66" charset="0"/>
                <a:sym typeface="Symbol"/>
              </a:rPr>
              <a:t></a:t>
            </a:r>
            <a:r>
              <a:rPr lang="it-IT" sz="3000" dirty="0" smtClean="0">
                <a:latin typeface="Comic Sans MS" pitchFamily="66" charset="0"/>
              </a:rPr>
              <a:t>Elgot&amp;Mezei1965</a:t>
            </a:r>
            <a:r>
              <a:rPr lang="it-IT" sz="3000" dirty="0" smtClean="0">
                <a:solidFill>
                  <a:prstClr val="black"/>
                </a:solidFill>
                <a:latin typeface="Comic Sans MS" pitchFamily="66" charset="0"/>
                <a:sym typeface="Symbol"/>
              </a:rPr>
              <a:t></a:t>
            </a:r>
            <a:endParaRPr lang="it-IT" sz="3000" dirty="0" smtClean="0">
              <a:latin typeface="Comic Sans MS" pitchFamily="66" charset="0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251520" y="1268760"/>
            <a:ext cx="6661248" cy="17281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lvl="0" algn="just">
              <a:lnSpc>
                <a:spcPct val="120000"/>
              </a:lnSpc>
              <a:spcBef>
                <a:spcPct val="20000"/>
              </a:spcBef>
            </a:pPr>
            <a:r>
              <a:rPr kumimoji="0" lang="it-IT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Theorem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  <a:p>
            <a:pPr algn="just">
              <a:lnSpc>
                <a:spcPct val="120000"/>
              </a:lnSpc>
              <a:spcBef>
                <a:spcPct val="20000"/>
              </a:spcBef>
            </a:pPr>
            <a:r>
              <a:rPr kumimoji="0" lang="it-IT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is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in </a:t>
            </a:r>
            <a:r>
              <a:rPr lang="it-IT" sz="32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L(</a:t>
            </a:r>
            <a:r>
              <a:rPr lang="en-US" sz="3200" b="1" i="1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DRA</a:t>
            </a:r>
            <a:r>
              <a:rPr lang="en-US" sz="32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)</a:t>
            </a:r>
            <a:r>
              <a:rPr lang="it-IT" sz="3200" dirty="0" smtClean="0">
                <a:latin typeface="Comic Sans MS" pitchFamily="66" charset="0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iff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it-IT" sz="3200" b="1" i="1" dirty="0" smtClean="0">
                <a:solidFill>
                  <a:srgbClr val="0000FF"/>
                </a:solidFill>
                <a:latin typeface="Comic Sans MS" pitchFamily="66" charset="0"/>
              </a:rPr>
              <a:t>L</a:t>
            </a:r>
            <a:r>
              <a:rPr lang="it-IT" sz="3200" dirty="0" smtClean="0">
                <a:latin typeface="Comic Sans MS" pitchFamily="66" charset="0"/>
              </a:rPr>
              <a:t> </a:t>
            </a:r>
            <a:r>
              <a:rPr lang="it-IT" sz="3200" dirty="0" err="1" smtClean="0">
                <a:latin typeface="Comic Sans MS" pitchFamily="66" charset="0"/>
              </a:rPr>
              <a:t>is</a:t>
            </a:r>
            <a:r>
              <a:rPr lang="it-IT" sz="3200" dirty="0" smtClean="0">
                <a:latin typeface="Comic Sans MS" pitchFamily="66" charset="0"/>
              </a:rPr>
              <a:t> in </a:t>
            </a:r>
            <a:r>
              <a:rPr lang="it-IT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Col-UREC</a:t>
            </a:r>
            <a:endParaRPr kumimoji="0" lang="it-IT" sz="32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FF"/>
                </a:solidFill>
                <a:latin typeface="Comic Sans MS" pitchFamily="66" charset="0"/>
              </a:rPr>
              <a:t>L</a:t>
            </a:r>
            <a:r>
              <a:rPr lang="it-IT" sz="3200" dirty="0" smtClean="0">
                <a:latin typeface="Comic Sans MS" pitchFamily="66" charset="0"/>
              </a:rPr>
              <a:t> </a:t>
            </a:r>
            <a:r>
              <a:rPr lang="it-IT" sz="3200" dirty="0" err="1" smtClean="0">
                <a:latin typeface="Comic Sans MS" pitchFamily="66" charset="0"/>
              </a:rPr>
              <a:t>is</a:t>
            </a:r>
            <a:r>
              <a:rPr lang="it-IT" sz="3200" dirty="0" smtClean="0">
                <a:latin typeface="Comic Sans MS" pitchFamily="66" charset="0"/>
              </a:rPr>
              <a:t> in </a:t>
            </a:r>
            <a:r>
              <a:rPr lang="it-IT" sz="32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L(</a:t>
            </a:r>
            <a:r>
              <a:rPr lang="en-US" sz="3200" b="1" i="1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SDRA</a:t>
            </a:r>
            <a:r>
              <a:rPr lang="en-US" sz="32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)</a:t>
            </a:r>
            <a:r>
              <a:rPr lang="it-IT" sz="3200" dirty="0" smtClean="0">
                <a:latin typeface="Comic Sans MS" pitchFamily="66" charset="0"/>
              </a:rPr>
              <a:t> </a:t>
            </a:r>
            <a:r>
              <a:rPr lang="it-IT" sz="3200" dirty="0" err="1" smtClean="0">
                <a:latin typeface="Comic Sans MS" pitchFamily="66" charset="0"/>
              </a:rPr>
              <a:t>iff</a:t>
            </a:r>
            <a:r>
              <a:rPr lang="it-IT" sz="3200" dirty="0" smtClean="0">
                <a:latin typeface="Comic Sans MS" pitchFamily="66" charset="0"/>
              </a:rPr>
              <a:t> </a:t>
            </a:r>
            <a:r>
              <a:rPr lang="it-IT" sz="3200" b="1" i="1" dirty="0" smtClean="0">
                <a:solidFill>
                  <a:srgbClr val="0000FF"/>
                </a:solidFill>
                <a:latin typeface="Comic Sans MS" pitchFamily="66" charset="0"/>
              </a:rPr>
              <a:t>L</a:t>
            </a:r>
            <a:r>
              <a:rPr lang="it-IT" sz="3200" dirty="0" smtClean="0">
                <a:latin typeface="Comic Sans MS" pitchFamily="66" charset="0"/>
              </a:rPr>
              <a:t> </a:t>
            </a:r>
            <a:r>
              <a:rPr lang="it-IT" sz="3200" dirty="0" err="1" smtClean="0">
                <a:latin typeface="Comic Sans MS" pitchFamily="66" charset="0"/>
              </a:rPr>
              <a:t>is</a:t>
            </a:r>
            <a:r>
              <a:rPr lang="it-IT" sz="3200" dirty="0" smtClean="0">
                <a:latin typeface="Comic Sans MS" pitchFamily="66" charset="0"/>
              </a:rPr>
              <a:t> in </a:t>
            </a:r>
            <a:r>
              <a:rPr lang="it-IT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DREC</a:t>
            </a:r>
          </a:p>
          <a:p>
            <a:pPr algn="just">
              <a:lnSpc>
                <a:spcPct val="120000"/>
              </a:lnSpc>
              <a:spcBef>
                <a:spcPct val="20000"/>
              </a:spcBef>
            </a:pPr>
            <a:endParaRPr lang="it-IT" sz="3200" dirty="0" smtClean="0">
              <a:latin typeface="Comic Sans MS" pitchFamily="66" charset="0"/>
            </a:endParaRPr>
          </a:p>
          <a:p>
            <a:pPr lvl="0" algn="just">
              <a:lnSpc>
                <a:spcPct val="120000"/>
              </a:lnSpc>
              <a:spcBef>
                <a:spcPct val="20000"/>
              </a:spcBef>
            </a:pPr>
            <a:endParaRPr kumimoji="0" lang="it-IT" sz="32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lvl="0" algn="just">
              <a:lnSpc>
                <a:spcPct val="120000"/>
              </a:lnSpc>
              <a:spcBef>
                <a:spcPct val="20000"/>
              </a:spcBef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259632" y="260648"/>
            <a:ext cx="6408712" cy="7060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Determinism</a:t>
            </a:r>
            <a:r>
              <a:rPr kumimoji="0" lang="it-IT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:</a:t>
            </a:r>
            <a:r>
              <a:rPr kumimoji="0" lang="it-IT" sz="4000" b="1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results</a:t>
            </a:r>
            <a:endParaRPr kumimoji="0" lang="it-IT" sz="40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451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1403648" y="332656"/>
            <a:ext cx="5832648" cy="7060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Decidability</a:t>
            </a:r>
            <a:r>
              <a:rPr kumimoji="0" lang="it-IT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results</a:t>
            </a:r>
            <a:endParaRPr kumimoji="0" lang="it-IT" sz="40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179512" y="2060848"/>
            <a:ext cx="8856984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lnSpc>
                <a:spcPct val="120000"/>
              </a:lnSpc>
              <a:spcBef>
                <a:spcPct val="20000"/>
              </a:spcBef>
            </a:pPr>
            <a:r>
              <a:rPr kumimoji="0" lang="it-IT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Proposition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it-IT" sz="3200" dirty="0" err="1" smtClean="0">
                <a:latin typeface="Comic Sans MS" pitchFamily="66" charset="0"/>
              </a:rPr>
              <a:t>It</a:t>
            </a:r>
            <a:r>
              <a:rPr lang="it-IT" sz="3200" dirty="0" smtClean="0">
                <a:latin typeface="Comic Sans MS" pitchFamily="66" charset="0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is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decidable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whether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 </a:t>
            </a:r>
            <a:r>
              <a:rPr lang="en-US" sz="3200" b="1" i="1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RA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is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</a:t>
            </a:r>
            <a:r>
              <a:rPr kumimoji="0" lang="it-IT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deterministic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(</a:t>
            </a:r>
            <a:r>
              <a:rPr kumimoji="0" lang="it-IT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strongly</a:t>
            </a:r>
            <a:r>
              <a:rPr lang="it-IT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it-IT" sz="32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deterministic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it-IT" sz="32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resp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.)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179512" y="4509120"/>
            <a:ext cx="8856984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lnSpc>
                <a:spcPct val="120000"/>
              </a:lnSpc>
              <a:spcBef>
                <a:spcPct val="20000"/>
              </a:spcBef>
            </a:pPr>
            <a:r>
              <a:rPr kumimoji="0" lang="it-IT" sz="3200" i="0" strike="noStrike" kern="120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Proof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it-IT" sz="3200" dirty="0" err="1" smtClean="0">
                <a:latin typeface="Comic Sans MS" pitchFamily="66" charset="0"/>
                <a:cs typeface="Times New Roman" pitchFamily="18" charset="0"/>
              </a:rPr>
              <a:t>It</a:t>
            </a:r>
            <a:r>
              <a:rPr lang="it-IT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Comic Sans MS" pitchFamily="66" charset="0"/>
                <a:cs typeface="Times New Roman" pitchFamily="18" charset="0"/>
              </a:rPr>
              <a:t>follows</a:t>
            </a:r>
            <a:r>
              <a:rPr lang="it-IT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Comic Sans MS" pitchFamily="66" charset="0"/>
                <a:cs typeface="Times New Roman" pitchFamily="18" charset="0"/>
              </a:rPr>
              <a:t>very</a:t>
            </a:r>
            <a:r>
              <a:rPr lang="it-IT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Comic Sans MS" pitchFamily="66" charset="0"/>
                <a:cs typeface="Times New Roman" pitchFamily="18" charset="0"/>
              </a:rPr>
              <a:t>easily</a:t>
            </a:r>
            <a:r>
              <a:rPr lang="it-IT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Comic Sans MS" pitchFamily="66" charset="0"/>
                <a:cs typeface="Times New Roman" pitchFamily="18" charset="0"/>
              </a:rPr>
              <a:t>from</a:t>
            </a:r>
            <a:r>
              <a:rPr lang="it-IT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Comic Sans MS" pitchFamily="66" charset="0"/>
                <a:cs typeface="Times New Roman" pitchFamily="18" charset="0"/>
              </a:rPr>
              <a:t>decidability</a:t>
            </a:r>
            <a:r>
              <a:rPr lang="it-IT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Comic Sans MS" pitchFamily="66" charset="0"/>
                <a:cs typeface="Times New Roman" pitchFamily="18" charset="0"/>
              </a:rPr>
              <a:t>results</a:t>
            </a:r>
            <a:r>
              <a:rPr lang="it-IT" sz="3200" dirty="0" smtClean="0">
                <a:latin typeface="Comic Sans MS" pitchFamily="66" charset="0"/>
                <a:cs typeface="Times New Roman" pitchFamily="18" charset="0"/>
              </a:rPr>
              <a:t> on 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it-IT" sz="3200" dirty="0" err="1" smtClean="0">
                <a:latin typeface="Comic Sans MS" pitchFamily="66" charset="0"/>
              </a:rPr>
              <a:t>transducers</a:t>
            </a:r>
            <a:r>
              <a:rPr lang="it-IT" sz="3200" dirty="0" smtClean="0">
                <a:latin typeface="Comic Sans MS" pitchFamily="66" charset="0"/>
              </a:rPr>
              <a:t>.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879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1403648" y="332656"/>
            <a:ext cx="5832648" cy="7060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Conclusions</a:t>
            </a:r>
            <a:endParaRPr kumimoji="0" lang="it-IT" sz="40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287016" y="1268760"/>
            <a:ext cx="8856984" cy="1512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ct val="20000"/>
              </a:spcBef>
            </a:pPr>
            <a:r>
              <a:rPr lang="en-US" sz="3200" noProof="0" dirty="0" smtClean="0">
                <a:latin typeface="Comic Sans MS" pitchFamily="66" charset="0"/>
                <a:cs typeface="Times New Roman" pitchFamily="18" charset="0"/>
              </a:rPr>
              <a:t>D</a:t>
            </a:r>
            <a:r>
              <a:rPr lang="en-US" sz="3200" dirty="0" err="1" smtClean="0">
                <a:latin typeface="Comic Sans MS" pitchFamily="66" charset="0"/>
                <a:cs typeface="Times New Roman" pitchFamily="18" charset="0"/>
              </a:rPr>
              <a:t>espite</a:t>
            </a:r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 a </a:t>
            </a:r>
            <a:r>
              <a:rPr lang="it-IT" sz="3200" b="1" dirty="0" err="1" smtClean="0">
                <a:solidFill>
                  <a:srgbClr val="9933FF"/>
                </a:solidFill>
                <a:latin typeface="Comic Sans MS" pitchFamily="66" charset="0"/>
              </a:rPr>
              <a:t>rational</a:t>
            </a:r>
            <a:r>
              <a:rPr lang="it-IT" sz="3200" b="1" dirty="0" smtClean="0">
                <a:solidFill>
                  <a:srgbClr val="9933FF"/>
                </a:solidFill>
                <a:latin typeface="Comic Sans MS" pitchFamily="66" charset="0"/>
              </a:rPr>
              <a:t> </a:t>
            </a:r>
            <a:r>
              <a:rPr lang="it-IT" sz="3200" b="1" dirty="0" err="1" smtClean="0">
                <a:solidFill>
                  <a:srgbClr val="9933FF"/>
                </a:solidFill>
                <a:latin typeface="Comic Sans MS" pitchFamily="66" charset="0"/>
              </a:rPr>
              <a:t>automaton</a:t>
            </a:r>
            <a:r>
              <a:rPr lang="en-US" sz="3200" b="1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is in principle more complicated than a tiling system, </a:t>
            </a:r>
            <a:r>
              <a:rPr lang="it-IT" sz="3200" dirty="0" err="1" smtClean="0">
                <a:latin typeface="Comic Sans MS" pitchFamily="66" charset="0"/>
                <a:cs typeface="Times New Roman" pitchFamily="18" charset="0"/>
              </a:rPr>
              <a:t>it</a:t>
            </a:r>
            <a:r>
              <a:rPr lang="it-IT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Comic Sans MS" pitchFamily="66" charset="0"/>
                <a:cs typeface="Times New Roman" pitchFamily="18" charset="0"/>
              </a:rPr>
              <a:t>has</a:t>
            </a:r>
            <a:r>
              <a:rPr lang="it-IT" sz="3200" dirty="0" smtClean="0">
                <a:latin typeface="Comic Sans MS" pitchFamily="66" charset="0"/>
                <a:cs typeface="Times New Roman" pitchFamily="18" charset="0"/>
              </a:rPr>
              <a:t> some major </a:t>
            </a:r>
            <a:r>
              <a:rPr lang="it-IT" sz="3200" b="1" dirty="0" err="1" smtClean="0">
                <a:solidFill>
                  <a:srgbClr val="CC0099"/>
                </a:solidFill>
                <a:latin typeface="Comic Sans MS" pitchFamily="66" charset="0"/>
                <a:cs typeface="Times New Roman" pitchFamily="18" charset="0"/>
              </a:rPr>
              <a:t>advantages</a:t>
            </a:r>
            <a:r>
              <a:rPr lang="it-IT" sz="3200" dirty="0" smtClean="0">
                <a:latin typeface="Comic Sans MS" pitchFamily="66" charset="0"/>
                <a:cs typeface="Times New Roman" pitchFamily="18" charset="0"/>
              </a:rPr>
              <a:t>: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287016" y="2852936"/>
            <a:ext cx="8856984" cy="2232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just">
              <a:lnSpc>
                <a:spcPct val="120000"/>
              </a:lnSpc>
              <a:spcBef>
                <a:spcPct val="20000"/>
              </a:spcBef>
              <a:buClr>
                <a:srgbClr val="00FF00"/>
              </a:buClr>
              <a:buSzPct val="110000"/>
              <a:buFont typeface="Arial" pitchFamily="34" charset="0"/>
              <a:buChar char="•"/>
            </a:pPr>
            <a:r>
              <a:rPr lang="en-US" sz="3200" noProof="0" dirty="0" smtClean="0">
                <a:latin typeface="Comic Sans MS" pitchFamily="66" charset="0"/>
                <a:cs typeface="Times New Roman" pitchFamily="18" charset="0"/>
              </a:rPr>
              <a:t> It </a:t>
            </a:r>
            <a:r>
              <a:rPr lang="en-US" sz="3200" b="1" noProof="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unifies</a:t>
            </a:r>
            <a:r>
              <a:rPr lang="en-US" sz="3200" noProof="0" dirty="0" smtClean="0">
                <a:latin typeface="Comic Sans MS" pitchFamily="66" charset="0"/>
                <a:cs typeface="Times New Roman" pitchFamily="18" charset="0"/>
              </a:rPr>
              <a:t> concepts coming from different motivations </a:t>
            </a:r>
            <a:endParaRPr lang="en-US" sz="3200" dirty="0" smtClean="0">
              <a:latin typeface="Comic Sans MS" pitchFamily="66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  <a:buClr>
                <a:srgbClr val="00FF00"/>
              </a:buClr>
              <a:buSzPct val="110000"/>
              <a:buFont typeface="Arial" pitchFamily="34" charset="0"/>
              <a:buChar char="•"/>
            </a:pPr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 It </a:t>
            </a:r>
            <a:r>
              <a:rPr lang="it-IT" sz="3200" b="1" dirty="0" err="1" smtClean="0">
                <a:solidFill>
                  <a:srgbClr val="0000FF"/>
                </a:solidFill>
                <a:latin typeface="Comic Sans MS" pitchFamily="66" charset="0"/>
              </a:rPr>
              <a:t>allows</a:t>
            </a:r>
            <a:r>
              <a:rPr lang="it-IT" sz="3200" b="1" dirty="0" smtClean="0">
                <a:solidFill>
                  <a:srgbClr val="9933FF"/>
                </a:solidFill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to use results of the string language theory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287016" y="5013176"/>
            <a:ext cx="8856984" cy="1512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ct val="20000"/>
              </a:spcBef>
            </a:pPr>
            <a:r>
              <a:rPr lang="en-US" sz="3200" b="1" noProof="0" dirty="0" smtClean="0">
                <a:solidFill>
                  <a:srgbClr val="CC0099"/>
                </a:solidFill>
                <a:latin typeface="Comic Sans MS" pitchFamily="66" charset="0"/>
                <a:cs typeface="Times New Roman" pitchFamily="18" charset="0"/>
              </a:rPr>
              <a:t>Further steps</a:t>
            </a:r>
            <a:r>
              <a:rPr lang="en-US" sz="3200" noProof="0" dirty="0" smtClean="0">
                <a:latin typeface="Comic Sans MS" pitchFamily="66" charset="0"/>
                <a:cs typeface="Times New Roman" pitchFamily="18" charset="0"/>
              </a:rPr>
              <a:t>: look for other results on </a:t>
            </a:r>
            <a:r>
              <a:rPr lang="en-US" sz="3200" noProof="0" dirty="0" smtClean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</a:rPr>
              <a:t>transducers</a:t>
            </a:r>
            <a:r>
              <a:rPr lang="en-US" sz="3200" noProof="0" dirty="0" smtClean="0">
                <a:latin typeface="Comic Sans MS" pitchFamily="66" charset="0"/>
                <a:cs typeface="Times New Roman" pitchFamily="18" charset="0"/>
              </a:rPr>
              <a:t> and </a:t>
            </a:r>
            <a:r>
              <a:rPr lang="en-US" sz="3200" noProof="0" dirty="0" smtClean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</a:rPr>
              <a:t>finite automata</a:t>
            </a:r>
            <a:r>
              <a:rPr lang="en-US" sz="3200" noProof="0" dirty="0" smtClean="0">
                <a:latin typeface="Comic Sans MS" pitchFamily="66" charset="0"/>
                <a:cs typeface="Times New Roman" pitchFamily="18" charset="0"/>
              </a:rPr>
              <a:t> to prove new properties of </a:t>
            </a:r>
            <a:r>
              <a:rPr lang="en-US" sz="3200" b="1" noProof="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REC</a:t>
            </a:r>
            <a:r>
              <a:rPr lang="en-US" sz="3200" noProof="0" dirty="0" smtClean="0">
                <a:latin typeface="Comic Sans MS" pitchFamily="66" charset="0"/>
                <a:cs typeface="Times New Roman" pitchFamily="18" charset="0"/>
              </a:rPr>
              <a:t>.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060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79512" y="5229200"/>
            <a:ext cx="8713787" cy="95410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8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Problem</a:t>
            </a:r>
            <a:r>
              <a:rPr lang="en-US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: </a:t>
            </a:r>
            <a:r>
              <a:rPr lang="en-US" sz="2800" dirty="0">
                <a:solidFill>
                  <a:srgbClr val="00B0F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generalizing</a:t>
            </a:r>
            <a:r>
              <a:rPr lang="en-US" sz="2800" dirty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the theory of </a:t>
            </a:r>
            <a:r>
              <a:rPr lang="en-US" sz="2800" dirty="0" err="1" smtClean="0">
                <a:solidFill>
                  <a:srgbClr val="00B0F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recognizability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of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formal languages from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1d</a:t>
            </a:r>
            <a:r>
              <a:rPr lang="en-US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to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2d</a:t>
            </a:r>
            <a:endParaRPr lang="en-US" sz="2800" b="1" dirty="0">
              <a:solidFill>
                <a:srgbClr val="00B0F0"/>
              </a:solidFill>
              <a:latin typeface="Comic Sans MS" pitchFamily="66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0" y="977900"/>
            <a:ext cx="8388350" cy="4508481"/>
            <a:chOff x="0" y="616"/>
            <a:chExt cx="5284" cy="2988"/>
          </a:xfrm>
        </p:grpSpPr>
        <p:sp>
          <p:nvSpPr>
            <p:cNvPr id="76805" name="Rectangle 5"/>
            <p:cNvSpPr>
              <a:spLocks noChangeArrowheads="1"/>
            </p:cNvSpPr>
            <p:nvPr/>
          </p:nvSpPr>
          <p:spPr bwMode="auto">
            <a:xfrm>
              <a:off x="0" y="616"/>
              <a:ext cx="5284" cy="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pPr algn="just">
                <a:spcBef>
                  <a:spcPct val="20000"/>
                </a:spcBef>
                <a:buFont typeface="Symbol" pitchFamily="18" charset="2"/>
                <a:buNone/>
              </a:pPr>
              <a:r>
                <a:rPr lang="it-IT" sz="28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it-IT" sz="2800" dirty="0" err="1">
                  <a:solidFill>
                    <a:srgbClr val="FF00FF"/>
                  </a:solidFill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Two-dimensional</a:t>
              </a:r>
              <a:r>
                <a:rPr lang="it-IT" sz="2800" dirty="0">
                  <a:solidFill>
                    <a:srgbClr val="FF00FF"/>
                  </a:solidFill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it-IT" sz="2800" dirty="0" err="1">
                  <a:solidFill>
                    <a:srgbClr val="FF00FF"/>
                  </a:solidFill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string</a:t>
              </a:r>
              <a:r>
                <a:rPr lang="it-IT" sz="2800" dirty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(or </a:t>
              </a:r>
              <a:r>
                <a:rPr lang="en-US" sz="2800" b="1" dirty="0">
                  <a:solidFill>
                    <a:srgbClr val="FF00FF"/>
                  </a:solidFill>
                  <a:latin typeface="Comic Sans MS" pitchFamily="66" charset="0"/>
                  <a:sym typeface="Symbol" pitchFamily="18" charset="2"/>
                </a:rPr>
                <a:t>picture</a:t>
              </a:r>
              <a:r>
                <a:rPr lang="en-US" sz="2800" dirty="0">
                  <a:latin typeface="Comic Sans MS" pitchFamily="66" charset="0"/>
                  <a:sym typeface="Symbol" pitchFamily="18" charset="2"/>
                </a:rPr>
                <a:t>)</a:t>
              </a:r>
              <a:r>
                <a:rPr lang="it-IT" sz="2800" dirty="0">
                  <a:latin typeface="Comic Sans MS" pitchFamily="66" charset="0"/>
                  <a:sym typeface="Symbol" pitchFamily="18" charset="2"/>
                </a:rPr>
                <a:t> </a:t>
              </a:r>
              <a:r>
                <a:rPr lang="it-IT" sz="2800" dirty="0" err="1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over</a:t>
              </a:r>
              <a:r>
                <a:rPr lang="it-IT" sz="2800" dirty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a finite </a:t>
              </a:r>
              <a:r>
                <a:rPr lang="it-IT" sz="2800" dirty="0" err="1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alphabet</a:t>
              </a:r>
              <a:r>
                <a:rPr lang="it-IT" sz="2800" dirty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:</a:t>
              </a:r>
            </a:p>
          </p:txBody>
        </p:sp>
        <p:sp>
          <p:nvSpPr>
            <p:cNvPr id="76832" name="Text Box 32"/>
            <p:cNvSpPr txBox="1">
              <a:spLocks noChangeArrowheads="1"/>
            </p:cNvSpPr>
            <p:nvPr/>
          </p:nvSpPr>
          <p:spPr bwMode="auto">
            <a:xfrm>
              <a:off x="204" y="2296"/>
              <a:ext cx="5040" cy="1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FF00FF"/>
                </a:buClr>
                <a:buFontTx/>
                <a:buChar char="•"/>
              </a:pPr>
              <a:r>
                <a:rPr lang="it-IT" sz="2800" b="1" dirty="0">
                  <a:solidFill>
                    <a:srgbClr val="FF00FF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it-IT" sz="2800" b="1" dirty="0">
                  <a:solidFill>
                    <a:srgbClr val="9933FF"/>
                  </a:solidFill>
                  <a:latin typeface="Times New Roman" pitchFamily="18" charset="0"/>
                  <a:sym typeface="Symbol" pitchFamily="18" charset="2"/>
                </a:rPr>
                <a:t></a:t>
              </a:r>
              <a:r>
                <a:rPr lang="it-IT" sz="2800" b="1" dirty="0">
                  <a:latin typeface="Batang" pitchFamily="18" charset="-127"/>
                  <a:sym typeface="Symbol" pitchFamily="18" charset="2"/>
                </a:rPr>
                <a:t>  </a:t>
              </a:r>
              <a:r>
                <a:rPr lang="it-IT" sz="2800" dirty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finite </a:t>
              </a:r>
              <a:r>
                <a:rPr lang="it-IT" sz="2800" dirty="0" err="1">
                  <a:solidFill>
                    <a:srgbClr val="FF00FF"/>
                  </a:solidFill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alphabet</a:t>
              </a:r>
              <a:r>
                <a:rPr lang="it-IT" sz="28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			</a:t>
              </a:r>
            </a:p>
            <a:p>
              <a:pPr>
                <a:spcBef>
                  <a:spcPct val="20000"/>
                </a:spcBef>
                <a:buClr>
                  <a:srgbClr val="FF00FF"/>
                </a:buClr>
                <a:buFontTx/>
                <a:buChar char="•"/>
              </a:pPr>
              <a:r>
                <a:rPr lang="it-IT" sz="2800" b="1" dirty="0">
                  <a:solidFill>
                    <a:srgbClr val="FF00FF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it-IT" sz="2800" b="1" dirty="0">
                  <a:solidFill>
                    <a:srgbClr val="9933FF"/>
                  </a:solidFill>
                  <a:latin typeface="Times New Roman" pitchFamily="18" charset="0"/>
                  <a:sym typeface="Symbol" pitchFamily="18" charset="2"/>
                </a:rPr>
                <a:t> </a:t>
              </a:r>
              <a:r>
                <a:rPr lang="it-IT" sz="2800" b="1" baseline="30000" dirty="0">
                  <a:solidFill>
                    <a:srgbClr val="9933FF"/>
                  </a:solidFill>
                  <a:latin typeface="Times New Roman" pitchFamily="18" charset="0"/>
                  <a:sym typeface="Symbol" pitchFamily="18" charset="2"/>
                </a:rPr>
                <a:t>**</a:t>
              </a:r>
              <a:r>
                <a:rPr lang="it-IT" sz="2800" b="1" baseline="30000" dirty="0">
                  <a:latin typeface="Batang" pitchFamily="18" charset="-127"/>
                  <a:sym typeface="Symbol" pitchFamily="18" charset="2"/>
                </a:rPr>
                <a:t> </a:t>
              </a:r>
              <a:r>
                <a:rPr lang="it-IT" sz="28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it-IT" sz="2800" dirty="0" err="1" smtClean="0">
                  <a:solidFill>
                    <a:srgbClr val="FF00FF"/>
                  </a:solidFill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pictures</a:t>
              </a:r>
              <a:r>
                <a:rPr lang="it-IT" sz="2800" dirty="0" smtClean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it-IT" sz="2800" dirty="0" err="1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over</a:t>
              </a:r>
              <a:r>
                <a:rPr lang="it-IT" sz="2800" dirty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it-IT" sz="2800" b="1" dirty="0">
                  <a:solidFill>
                    <a:srgbClr val="9933FF"/>
                  </a:solidFill>
                  <a:latin typeface="Batang" pitchFamily="18" charset="-127"/>
                  <a:sym typeface="Symbol" pitchFamily="18" charset="2"/>
                </a:rPr>
                <a:t></a:t>
              </a:r>
              <a:endParaRPr lang="it-IT" sz="2800" b="1" baseline="30000" dirty="0">
                <a:solidFill>
                  <a:srgbClr val="9933FF"/>
                </a:solidFill>
                <a:latin typeface="Batang" pitchFamily="18" charset="-127"/>
                <a:cs typeface="Times New Roman" pitchFamily="18" charset="0"/>
                <a:sym typeface="Symbol" pitchFamily="18" charset="2"/>
              </a:endParaRPr>
            </a:p>
            <a:p>
              <a:pPr>
                <a:spcBef>
                  <a:spcPct val="20000"/>
                </a:spcBef>
                <a:buClr>
                  <a:srgbClr val="FF00FF"/>
                </a:buClr>
                <a:buFontTx/>
                <a:buChar char="•"/>
              </a:pPr>
              <a:r>
                <a:rPr lang="it-IT" sz="2800" b="1" dirty="0">
                  <a:solidFill>
                    <a:srgbClr val="FF00FF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it-IT" sz="2800" b="1" dirty="0">
                  <a:solidFill>
                    <a:srgbClr val="9933FF"/>
                  </a:solidFill>
                  <a:latin typeface="Comic Sans MS" pitchFamily="66" charset="0"/>
                  <a:sym typeface="Symbol" pitchFamily="18" charset="2"/>
                </a:rPr>
                <a:t>L</a:t>
              </a:r>
              <a:r>
                <a:rPr lang="it-IT" sz="2800" b="1" dirty="0">
                  <a:solidFill>
                    <a:srgbClr val="9933FF"/>
                  </a:solidFill>
                  <a:latin typeface="Batang" pitchFamily="18" charset="-127"/>
                  <a:sym typeface="Symbol" pitchFamily="18" charset="2"/>
                </a:rPr>
                <a:t> </a:t>
              </a:r>
              <a:r>
                <a:rPr lang="it-IT" sz="2800" b="1" dirty="0">
                  <a:latin typeface="Batang" pitchFamily="18" charset="-127"/>
                  <a:sym typeface="Symbol" pitchFamily="18" charset="2"/>
                </a:rPr>
                <a:t></a:t>
              </a:r>
              <a:r>
                <a:rPr lang="it-IT" sz="2800" b="1" dirty="0">
                  <a:solidFill>
                    <a:srgbClr val="9933FF"/>
                  </a:solidFill>
                  <a:latin typeface="Batang" pitchFamily="18" charset="-127"/>
                  <a:sym typeface="Symbol" pitchFamily="18" charset="2"/>
                </a:rPr>
                <a:t> </a:t>
              </a:r>
              <a:r>
                <a:rPr lang="it-IT" sz="2800" b="1" dirty="0">
                  <a:solidFill>
                    <a:srgbClr val="9933FF"/>
                  </a:solidFill>
                  <a:latin typeface="Times New Roman" pitchFamily="18" charset="0"/>
                  <a:sym typeface="Symbol" pitchFamily="18" charset="2"/>
                </a:rPr>
                <a:t> </a:t>
              </a:r>
              <a:r>
                <a:rPr lang="it-IT" sz="2800" b="1" baseline="30000" dirty="0">
                  <a:solidFill>
                    <a:srgbClr val="9933FF"/>
                  </a:solidFill>
                  <a:latin typeface="Times New Roman" pitchFamily="18" charset="0"/>
                  <a:sym typeface="Symbol" pitchFamily="18" charset="2"/>
                </a:rPr>
                <a:t>**</a:t>
              </a:r>
              <a:r>
                <a:rPr lang="it-IT" sz="2800" b="1" baseline="30000" dirty="0">
                  <a:solidFill>
                    <a:srgbClr val="FF00FF"/>
                  </a:solidFill>
                  <a:latin typeface="Batang" pitchFamily="18" charset="-127"/>
                  <a:sym typeface="Symbol" pitchFamily="18" charset="2"/>
                </a:rPr>
                <a:t>    </a:t>
              </a:r>
              <a:r>
                <a:rPr lang="it-IT" sz="2800" dirty="0" smtClean="0">
                  <a:solidFill>
                    <a:srgbClr val="FF00FF"/>
                  </a:solidFill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2d </a:t>
              </a:r>
              <a:r>
                <a:rPr lang="it-IT" sz="2800" dirty="0" err="1">
                  <a:solidFill>
                    <a:srgbClr val="FF00FF"/>
                  </a:solidFill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language</a:t>
              </a:r>
              <a:endParaRPr lang="it-IT" sz="2800" dirty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endParaRPr>
            </a:p>
            <a:p>
              <a:pPr>
                <a:spcBef>
                  <a:spcPct val="50000"/>
                </a:spcBef>
              </a:pPr>
              <a:endParaRPr lang="it-IT" sz="1800" dirty="0"/>
            </a:p>
          </p:txBody>
        </p:sp>
      </p:grpSp>
      <p:sp>
        <p:nvSpPr>
          <p:cNvPr id="34" name="Titolo 1"/>
          <p:cNvSpPr txBox="1">
            <a:spLocks/>
          </p:cNvSpPr>
          <p:nvPr/>
        </p:nvSpPr>
        <p:spPr>
          <a:xfrm>
            <a:off x="827584" y="188640"/>
            <a:ext cx="7560840" cy="7060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8007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Two-dimensional</a:t>
            </a: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007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(2d) </a:t>
            </a:r>
            <a:r>
              <a:rPr kumimoji="0" lang="it-IT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8007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languages</a:t>
            </a: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srgbClr val="68007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graphicFrame>
        <p:nvGraphicFramePr>
          <p:cNvPr id="37" name="Tabella 36"/>
          <p:cNvGraphicFramePr>
            <a:graphicFrameLocks noGrp="1"/>
          </p:cNvGraphicFramePr>
          <p:nvPr/>
        </p:nvGraphicFramePr>
        <p:xfrm>
          <a:off x="3203848" y="1772816"/>
          <a:ext cx="2411760" cy="1737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940"/>
                <a:gridCol w="602940"/>
                <a:gridCol w="602940"/>
                <a:gridCol w="602940"/>
              </a:tblGrid>
              <a:tr h="270030"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a</a:t>
                      </a:r>
                      <a:endParaRPr lang="it-IT" sz="32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b</a:t>
                      </a:r>
                      <a:endParaRPr lang="it-IT" sz="32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b</a:t>
                      </a:r>
                      <a:endParaRPr lang="it-IT" sz="32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c</a:t>
                      </a:r>
                      <a:endParaRPr lang="it-IT" sz="32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c</a:t>
                      </a:r>
                      <a:endParaRPr kumimoji="0" lang="it-IT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b</a:t>
                      </a:r>
                      <a:endParaRPr kumimoji="0" lang="it-IT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kumimoji="0" lang="it-IT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kumimoji="0" lang="it-IT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1475656" y="2852936"/>
            <a:ext cx="5832648" cy="7060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Grazie </a:t>
            </a:r>
            <a:r>
              <a:rPr kumimoji="0" lang="it-IT" sz="4000" b="1" i="0" u="none" strike="noStrike" kern="1200" cap="none" spc="0" normalizeH="0" baseline="0" noProof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per l’attenzione!</a:t>
            </a:r>
            <a:endParaRPr kumimoji="0" lang="it-IT" sz="40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879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2123728" y="404664"/>
            <a:ext cx="4608512" cy="7060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007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2d </a:t>
            </a:r>
            <a:r>
              <a:rPr kumimoji="0" lang="it-IT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8007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literature</a:t>
            </a: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srgbClr val="68007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1988840"/>
            <a:ext cx="9144000" cy="1902059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sz="2800" dirty="0" err="1" smtClean="0">
                <a:latin typeface="Comic Sans MS" pitchFamily="66" charset="0"/>
              </a:rPr>
              <a:t>Since</a:t>
            </a:r>
            <a:r>
              <a:rPr lang="it-IT" sz="2800" dirty="0" smtClean="0">
                <a:latin typeface="Comic Sans MS" pitchFamily="66" charset="0"/>
              </a:rPr>
              <a:t> ’60 </a:t>
            </a:r>
            <a:r>
              <a:rPr lang="it-IT" sz="2800" dirty="0" err="1" smtClean="0">
                <a:latin typeface="Comic Sans MS" pitchFamily="66" charset="0"/>
              </a:rPr>
              <a:t>several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attempts</a:t>
            </a:r>
            <a:r>
              <a:rPr lang="it-IT" sz="2800" dirty="0" smtClean="0">
                <a:latin typeface="Comic Sans MS" pitchFamily="66" charset="0"/>
              </a:rPr>
              <a:t> and </a:t>
            </a:r>
            <a:r>
              <a:rPr lang="it-IT" sz="2800" dirty="0" err="1" smtClean="0">
                <a:latin typeface="Comic Sans MS" pitchFamily="66" charset="0"/>
              </a:rPr>
              <a:t>different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models</a:t>
            </a:r>
            <a:endParaRPr lang="en-US" sz="2800" dirty="0" smtClean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  <a:cs typeface="Times New Roman" pitchFamily="18" charset="0"/>
              <a:sym typeface="Symbol" pitchFamily="18" charset="2"/>
            </a:endParaRPr>
          </a:p>
          <a:p>
            <a:pPr algn="just">
              <a:buNone/>
            </a:pPr>
            <a:endParaRPr lang="en-US" sz="28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  <a:cs typeface="Times New Roman" pitchFamily="18" charset="0"/>
              <a:sym typeface="Symbol" pitchFamily="18" charset="2"/>
            </a:endParaRPr>
          </a:p>
          <a:p>
            <a:pPr algn="just">
              <a:spcBef>
                <a:spcPct val="20000"/>
              </a:spcBef>
              <a:buClr>
                <a:srgbClr val="FF00FF"/>
              </a:buClr>
              <a:buSzPct val="150000"/>
              <a:buFontTx/>
              <a:buChar char="•"/>
            </a:pPr>
            <a:r>
              <a:rPr 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4NFA, </a:t>
            </a:r>
            <a:r>
              <a:rPr lang="it-IT" sz="2800" dirty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OTA, </a:t>
            </a:r>
            <a:r>
              <a:rPr lang="it-IT" sz="2800" dirty="0" err="1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Grammars</a:t>
            </a:r>
            <a:r>
              <a:rPr lang="it-IT" sz="28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it-IT" sz="2800" dirty="0" err="1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Tiling</a:t>
            </a:r>
            <a:r>
              <a:rPr lang="it-IT" sz="28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Automata</a:t>
            </a:r>
            <a:r>
              <a:rPr lang="it-IT" sz="28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it-IT" sz="2800" dirty="0" err="1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Wang</a:t>
            </a:r>
            <a:r>
              <a:rPr lang="it-IT" sz="28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Automata</a:t>
            </a:r>
            <a:r>
              <a:rPr lang="it-IT" sz="28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it-IT" sz="2800" dirty="0" err="1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Logic</a:t>
            </a:r>
            <a:r>
              <a:rPr lang="it-IT" sz="28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it-IT" sz="2800" dirty="0" err="1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Operations</a:t>
            </a:r>
            <a:r>
              <a:rPr lang="it-IT" sz="28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endParaRPr lang="it-IT" sz="2800" dirty="0">
              <a:solidFill>
                <a:srgbClr val="9933FF"/>
              </a:solidFill>
              <a:latin typeface="Comic Sans MS" pitchFamily="66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084168" y="5373216"/>
            <a:ext cx="26642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FF00FF"/>
                </a:solidFill>
                <a:latin typeface="Comic Sans MS" pitchFamily="66" charset="0"/>
              </a:rPr>
              <a:t>REC family</a:t>
            </a:r>
            <a:endParaRPr lang="it-IT" sz="3600" dirty="0">
              <a:solidFill>
                <a:srgbClr val="FF00FF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79512" y="5445224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800" dirty="0" err="1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Most</a:t>
            </a:r>
            <a:r>
              <a:rPr 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accreditated</a:t>
            </a:r>
            <a:r>
              <a:rPr 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generalization</a:t>
            </a:r>
            <a:r>
              <a:rPr 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: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="" val="187338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60118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it-IT" sz="2800" u="sng">
              <a:latin typeface="Comic Sans MS" pitchFamily="66" charset="0"/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179512" y="1124744"/>
            <a:ext cx="8964488" cy="574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90500" indent="-190500">
              <a:spcBef>
                <a:spcPct val="20000"/>
              </a:spcBef>
              <a:buClr>
                <a:srgbClr val="FF00FF"/>
              </a:buClr>
              <a:buFontTx/>
              <a:buChar char="•"/>
            </a:pPr>
            <a:r>
              <a:rPr lang="it-IT" sz="2800" dirty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REC family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is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defined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in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terms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of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smtClean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2d</a:t>
            </a:r>
            <a:r>
              <a:rPr 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 smtClean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local</a:t>
            </a:r>
            <a:r>
              <a:rPr lang="it-IT" sz="2800" dirty="0" smtClean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languages</a:t>
            </a:r>
            <a:endParaRPr lang="it-IT" sz="2800" dirty="0">
              <a:solidFill>
                <a:srgbClr val="FF00FF"/>
              </a:solidFill>
              <a:latin typeface="Comic Sans MS" pitchFamily="66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1" y="1988840"/>
            <a:ext cx="9144000" cy="1114151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90500" indent="-95250">
              <a:spcBef>
                <a:spcPct val="20000"/>
              </a:spcBef>
              <a:buClr>
                <a:srgbClr val="FF00FF"/>
              </a:buClr>
              <a:buFontTx/>
              <a:buChar char="•"/>
            </a:pPr>
            <a:r>
              <a:rPr lang="it-IT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It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is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necessary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to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identify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the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boundary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of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picture</a:t>
            </a:r>
            <a:endParaRPr lang="it-IT" sz="2800" dirty="0" smtClean="0">
              <a:latin typeface="Comic Sans MS" pitchFamily="66" charset="0"/>
              <a:cs typeface="Times New Roman" pitchFamily="18" charset="0"/>
              <a:sym typeface="Symbol" pitchFamily="18" charset="2"/>
            </a:endParaRPr>
          </a:p>
          <a:p>
            <a:pPr marL="190500" indent="-95250">
              <a:spcBef>
                <a:spcPct val="20000"/>
              </a:spcBef>
              <a:buClr>
                <a:srgbClr val="FF00FF"/>
              </a:buClr>
            </a:pPr>
            <a:r>
              <a:rPr 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 p </a:t>
            </a:r>
            <a:r>
              <a:rPr lang="it-IT" sz="2800" dirty="0" err="1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using</a:t>
            </a:r>
            <a:r>
              <a:rPr 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a </a:t>
            </a:r>
            <a:r>
              <a:rPr lang="it-IT" sz="2800" dirty="0" err="1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boundary</a:t>
            </a:r>
            <a:r>
              <a:rPr lang="it-IT" sz="2800" dirty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symbol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it-IT" sz="28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</a:t>
            </a:r>
            <a:r>
              <a:rPr lang="it-IT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</a:t>
            </a:r>
            <a:r>
              <a:rPr lang="it-IT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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49300" y="3359150"/>
            <a:ext cx="1897063" cy="1095375"/>
            <a:chOff x="472" y="2248"/>
            <a:chExt cx="1195" cy="69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88" y="2248"/>
              <a:ext cx="779" cy="690"/>
              <a:chOff x="888" y="2248"/>
              <a:chExt cx="779" cy="690"/>
            </a:xfrm>
          </p:grpSpPr>
          <p:sp>
            <p:nvSpPr>
              <p:cNvPr id="90121" name="Rectangle 9"/>
              <p:cNvSpPr>
                <a:spLocks noChangeArrowheads="1"/>
              </p:cNvSpPr>
              <p:nvPr/>
            </p:nvSpPr>
            <p:spPr bwMode="auto">
              <a:xfrm>
                <a:off x="1407" y="2708"/>
                <a:ext cx="260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1800"/>
              </a:p>
            </p:txBody>
          </p:sp>
          <p:sp>
            <p:nvSpPr>
              <p:cNvPr id="90122" name="Rectangle 10"/>
              <p:cNvSpPr>
                <a:spLocks noChangeArrowheads="1"/>
              </p:cNvSpPr>
              <p:nvPr/>
            </p:nvSpPr>
            <p:spPr bwMode="auto">
              <a:xfrm>
                <a:off x="1148" y="2708"/>
                <a:ext cx="259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1800"/>
              </a:p>
            </p:txBody>
          </p:sp>
          <p:sp>
            <p:nvSpPr>
              <p:cNvPr id="90123" name="Rectangle 11"/>
              <p:cNvSpPr>
                <a:spLocks noChangeArrowheads="1"/>
              </p:cNvSpPr>
              <p:nvPr/>
            </p:nvSpPr>
            <p:spPr bwMode="auto">
              <a:xfrm>
                <a:off x="888" y="2708"/>
                <a:ext cx="260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1800"/>
              </a:p>
            </p:txBody>
          </p:sp>
          <p:sp>
            <p:nvSpPr>
              <p:cNvPr id="90124" name="Rectangle 12"/>
              <p:cNvSpPr>
                <a:spLocks noChangeArrowheads="1"/>
              </p:cNvSpPr>
              <p:nvPr/>
            </p:nvSpPr>
            <p:spPr bwMode="auto">
              <a:xfrm>
                <a:off x="1407" y="2478"/>
                <a:ext cx="260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1800"/>
              </a:p>
            </p:txBody>
          </p:sp>
          <p:sp>
            <p:nvSpPr>
              <p:cNvPr id="90125" name="Rectangle 13"/>
              <p:cNvSpPr>
                <a:spLocks noChangeArrowheads="1"/>
              </p:cNvSpPr>
              <p:nvPr/>
            </p:nvSpPr>
            <p:spPr bwMode="auto">
              <a:xfrm>
                <a:off x="1148" y="2478"/>
                <a:ext cx="259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1800"/>
              </a:p>
            </p:txBody>
          </p:sp>
          <p:sp>
            <p:nvSpPr>
              <p:cNvPr id="90126" name="Rectangle 14"/>
              <p:cNvSpPr>
                <a:spLocks noChangeArrowheads="1"/>
              </p:cNvSpPr>
              <p:nvPr/>
            </p:nvSpPr>
            <p:spPr bwMode="auto">
              <a:xfrm>
                <a:off x="888" y="2478"/>
                <a:ext cx="260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1800"/>
              </a:p>
            </p:txBody>
          </p:sp>
          <p:sp>
            <p:nvSpPr>
              <p:cNvPr id="90127" name="Rectangle 15"/>
              <p:cNvSpPr>
                <a:spLocks noChangeArrowheads="1"/>
              </p:cNvSpPr>
              <p:nvPr/>
            </p:nvSpPr>
            <p:spPr bwMode="auto">
              <a:xfrm>
                <a:off x="1407" y="2248"/>
                <a:ext cx="260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1800"/>
              </a:p>
            </p:txBody>
          </p:sp>
          <p:sp>
            <p:nvSpPr>
              <p:cNvPr id="90128" name="Rectangle 16"/>
              <p:cNvSpPr>
                <a:spLocks noChangeArrowheads="1"/>
              </p:cNvSpPr>
              <p:nvPr/>
            </p:nvSpPr>
            <p:spPr bwMode="auto">
              <a:xfrm>
                <a:off x="1148" y="2248"/>
                <a:ext cx="259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1800"/>
              </a:p>
            </p:txBody>
          </p:sp>
          <p:sp>
            <p:nvSpPr>
              <p:cNvPr id="90129" name="Rectangle 17"/>
              <p:cNvSpPr>
                <a:spLocks noChangeArrowheads="1"/>
              </p:cNvSpPr>
              <p:nvPr/>
            </p:nvSpPr>
            <p:spPr bwMode="auto">
              <a:xfrm>
                <a:off x="888" y="2248"/>
                <a:ext cx="260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1800"/>
              </a:p>
            </p:txBody>
          </p:sp>
          <p:sp>
            <p:nvSpPr>
              <p:cNvPr id="90130" name="Line 18"/>
              <p:cNvSpPr>
                <a:spLocks noChangeShapeType="1"/>
              </p:cNvSpPr>
              <p:nvPr/>
            </p:nvSpPr>
            <p:spPr bwMode="auto">
              <a:xfrm>
                <a:off x="888" y="2248"/>
                <a:ext cx="779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0131" name="Line 19"/>
              <p:cNvSpPr>
                <a:spLocks noChangeShapeType="1"/>
              </p:cNvSpPr>
              <p:nvPr/>
            </p:nvSpPr>
            <p:spPr bwMode="auto">
              <a:xfrm>
                <a:off x="888" y="2478"/>
                <a:ext cx="77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0132" name="Line 20"/>
              <p:cNvSpPr>
                <a:spLocks noChangeShapeType="1"/>
              </p:cNvSpPr>
              <p:nvPr/>
            </p:nvSpPr>
            <p:spPr bwMode="auto">
              <a:xfrm>
                <a:off x="888" y="2708"/>
                <a:ext cx="77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0133" name="Line 21"/>
              <p:cNvSpPr>
                <a:spLocks noChangeShapeType="1"/>
              </p:cNvSpPr>
              <p:nvPr/>
            </p:nvSpPr>
            <p:spPr bwMode="auto">
              <a:xfrm>
                <a:off x="888" y="2938"/>
                <a:ext cx="779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0134" name="Line 22"/>
              <p:cNvSpPr>
                <a:spLocks noChangeShapeType="1"/>
              </p:cNvSpPr>
              <p:nvPr/>
            </p:nvSpPr>
            <p:spPr bwMode="auto">
              <a:xfrm>
                <a:off x="888" y="2248"/>
                <a:ext cx="0" cy="69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0135" name="Line 23"/>
              <p:cNvSpPr>
                <a:spLocks noChangeShapeType="1"/>
              </p:cNvSpPr>
              <p:nvPr/>
            </p:nvSpPr>
            <p:spPr bwMode="auto">
              <a:xfrm>
                <a:off x="1148" y="2248"/>
                <a:ext cx="0" cy="6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0136" name="Line 24"/>
              <p:cNvSpPr>
                <a:spLocks noChangeShapeType="1"/>
              </p:cNvSpPr>
              <p:nvPr/>
            </p:nvSpPr>
            <p:spPr bwMode="auto">
              <a:xfrm>
                <a:off x="1407" y="2248"/>
                <a:ext cx="0" cy="6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0137" name="Line 25"/>
              <p:cNvSpPr>
                <a:spLocks noChangeShapeType="1"/>
              </p:cNvSpPr>
              <p:nvPr/>
            </p:nvSpPr>
            <p:spPr bwMode="auto">
              <a:xfrm>
                <a:off x="1667" y="2248"/>
                <a:ext cx="0" cy="69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90138" name="Text Box 26"/>
            <p:cNvSpPr txBox="1">
              <a:spLocks noChangeArrowheads="1"/>
            </p:cNvSpPr>
            <p:nvPr/>
          </p:nvSpPr>
          <p:spPr bwMode="auto">
            <a:xfrm>
              <a:off x="472" y="2504"/>
              <a:ext cx="340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pPr algn="ctr">
                <a:spcBef>
                  <a:spcPct val="50000"/>
                </a:spcBef>
                <a:buFont typeface="Symbol" pitchFamily="18" charset="2"/>
                <a:buNone/>
              </a:pPr>
              <a:r>
                <a:rPr lang="it-IT" sz="2400" dirty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p =</a:t>
              </a:r>
            </a:p>
          </p:txBody>
        </p:sp>
      </p:grpSp>
      <p:sp>
        <p:nvSpPr>
          <p:cNvPr id="90139" name="AutoShape 27"/>
          <p:cNvSpPr>
            <a:spLocks noChangeArrowheads="1"/>
          </p:cNvSpPr>
          <p:nvPr/>
        </p:nvSpPr>
        <p:spPr bwMode="auto">
          <a:xfrm rot="-5400000">
            <a:off x="3711576" y="3603625"/>
            <a:ext cx="368300" cy="631825"/>
          </a:xfrm>
          <a:prstGeom prst="downArrow">
            <a:avLst>
              <a:gd name="adj1" fmla="val 50000"/>
              <a:gd name="adj2" fmla="val 42888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4830763" y="2978150"/>
            <a:ext cx="2819400" cy="1825625"/>
            <a:chOff x="3037" y="2026"/>
            <a:chExt cx="1776" cy="1150"/>
          </a:xfrm>
        </p:grpSpPr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3516" y="2026"/>
              <a:ext cx="1297" cy="1150"/>
              <a:chOff x="3516" y="2026"/>
              <a:chExt cx="1297" cy="1150"/>
            </a:xfrm>
          </p:grpSpPr>
          <p:sp>
            <p:nvSpPr>
              <p:cNvPr id="90142" name="Rectangle 30"/>
              <p:cNvSpPr>
                <a:spLocks noChangeArrowheads="1"/>
              </p:cNvSpPr>
              <p:nvPr/>
            </p:nvSpPr>
            <p:spPr bwMode="auto">
              <a:xfrm>
                <a:off x="4554" y="2026"/>
                <a:ext cx="259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it-IT" sz="1800">
                    <a:cs typeface="Times New Roman" pitchFamily="18" charset="0"/>
                    <a:sym typeface="Symbol" pitchFamily="18" charset="2"/>
                  </a:rPr>
                  <a:t></a:t>
                </a:r>
              </a:p>
            </p:txBody>
          </p:sp>
          <p:sp>
            <p:nvSpPr>
              <p:cNvPr id="90143" name="Rectangle 31"/>
              <p:cNvSpPr>
                <a:spLocks noChangeArrowheads="1"/>
              </p:cNvSpPr>
              <p:nvPr/>
            </p:nvSpPr>
            <p:spPr bwMode="auto">
              <a:xfrm>
                <a:off x="4295" y="2026"/>
                <a:ext cx="259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it-IT" sz="1800">
                    <a:cs typeface="Times New Roman" pitchFamily="18" charset="0"/>
                    <a:sym typeface="Symbol" pitchFamily="18" charset="2"/>
                  </a:rPr>
                  <a:t></a:t>
                </a:r>
              </a:p>
            </p:txBody>
          </p:sp>
          <p:sp>
            <p:nvSpPr>
              <p:cNvPr id="90144" name="Rectangle 32"/>
              <p:cNvSpPr>
                <a:spLocks noChangeArrowheads="1"/>
              </p:cNvSpPr>
              <p:nvPr/>
            </p:nvSpPr>
            <p:spPr bwMode="auto">
              <a:xfrm>
                <a:off x="4035" y="2026"/>
                <a:ext cx="260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it-IT" sz="1800">
                    <a:cs typeface="Times New Roman" pitchFamily="18" charset="0"/>
                    <a:sym typeface="Symbol" pitchFamily="18" charset="2"/>
                  </a:rPr>
                  <a:t></a:t>
                </a:r>
              </a:p>
            </p:txBody>
          </p:sp>
          <p:sp>
            <p:nvSpPr>
              <p:cNvPr id="90145" name="Rectangle 33"/>
              <p:cNvSpPr>
                <a:spLocks noChangeArrowheads="1"/>
              </p:cNvSpPr>
              <p:nvPr/>
            </p:nvSpPr>
            <p:spPr bwMode="auto">
              <a:xfrm>
                <a:off x="3776" y="2026"/>
                <a:ext cx="259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it-IT" sz="1800">
                    <a:cs typeface="Times New Roman" pitchFamily="18" charset="0"/>
                    <a:sym typeface="Symbol" pitchFamily="18" charset="2"/>
                  </a:rPr>
                  <a:t></a:t>
                </a:r>
              </a:p>
            </p:txBody>
          </p:sp>
          <p:sp>
            <p:nvSpPr>
              <p:cNvPr id="90146" name="Rectangle 34"/>
              <p:cNvSpPr>
                <a:spLocks noChangeArrowheads="1"/>
              </p:cNvSpPr>
              <p:nvPr/>
            </p:nvSpPr>
            <p:spPr bwMode="auto">
              <a:xfrm>
                <a:off x="3516" y="2026"/>
                <a:ext cx="260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it-IT" sz="1800">
                    <a:cs typeface="Times New Roman" pitchFamily="18" charset="0"/>
                    <a:sym typeface="Symbol" pitchFamily="18" charset="2"/>
                  </a:rPr>
                  <a:t></a:t>
                </a:r>
              </a:p>
            </p:txBody>
          </p:sp>
          <p:sp>
            <p:nvSpPr>
              <p:cNvPr id="90147" name="Rectangle 35"/>
              <p:cNvSpPr>
                <a:spLocks noChangeArrowheads="1"/>
              </p:cNvSpPr>
              <p:nvPr/>
            </p:nvSpPr>
            <p:spPr bwMode="auto">
              <a:xfrm>
                <a:off x="4554" y="2946"/>
                <a:ext cx="259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it-IT" sz="1800">
                    <a:cs typeface="Times New Roman" pitchFamily="18" charset="0"/>
                    <a:sym typeface="Symbol" pitchFamily="18" charset="2"/>
                  </a:rPr>
                  <a:t></a:t>
                </a:r>
              </a:p>
            </p:txBody>
          </p:sp>
          <p:sp>
            <p:nvSpPr>
              <p:cNvPr id="90148" name="Rectangle 36"/>
              <p:cNvSpPr>
                <a:spLocks noChangeArrowheads="1"/>
              </p:cNvSpPr>
              <p:nvPr/>
            </p:nvSpPr>
            <p:spPr bwMode="auto">
              <a:xfrm>
                <a:off x="4554" y="2716"/>
                <a:ext cx="259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it-IT" sz="1800">
                    <a:cs typeface="Times New Roman" pitchFamily="18" charset="0"/>
                    <a:sym typeface="Symbol" pitchFamily="18" charset="2"/>
                  </a:rPr>
                  <a:t></a:t>
                </a:r>
              </a:p>
            </p:txBody>
          </p:sp>
          <p:sp>
            <p:nvSpPr>
              <p:cNvPr id="90149" name="Rectangle 37"/>
              <p:cNvSpPr>
                <a:spLocks noChangeArrowheads="1"/>
              </p:cNvSpPr>
              <p:nvPr/>
            </p:nvSpPr>
            <p:spPr bwMode="auto">
              <a:xfrm>
                <a:off x="4554" y="2486"/>
                <a:ext cx="259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it-IT" sz="1800">
                    <a:cs typeface="Times New Roman" pitchFamily="18" charset="0"/>
                    <a:sym typeface="Symbol" pitchFamily="18" charset="2"/>
                  </a:rPr>
                  <a:t></a:t>
                </a:r>
              </a:p>
            </p:txBody>
          </p:sp>
          <p:sp>
            <p:nvSpPr>
              <p:cNvPr id="90150" name="Rectangle 38"/>
              <p:cNvSpPr>
                <a:spLocks noChangeArrowheads="1"/>
              </p:cNvSpPr>
              <p:nvPr/>
            </p:nvSpPr>
            <p:spPr bwMode="auto">
              <a:xfrm>
                <a:off x="4554" y="2256"/>
                <a:ext cx="259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it-IT" sz="1800">
                    <a:cs typeface="Times New Roman" pitchFamily="18" charset="0"/>
                    <a:sym typeface="Symbol" pitchFamily="18" charset="2"/>
                  </a:rPr>
                  <a:t></a:t>
                </a:r>
              </a:p>
            </p:txBody>
          </p:sp>
          <p:sp>
            <p:nvSpPr>
              <p:cNvPr id="90151" name="Rectangle 39"/>
              <p:cNvSpPr>
                <a:spLocks noChangeArrowheads="1"/>
              </p:cNvSpPr>
              <p:nvPr/>
            </p:nvSpPr>
            <p:spPr bwMode="auto">
              <a:xfrm>
                <a:off x="4295" y="2256"/>
                <a:ext cx="259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1800"/>
              </a:p>
            </p:txBody>
          </p:sp>
          <p:sp>
            <p:nvSpPr>
              <p:cNvPr id="90152" name="Rectangle 40"/>
              <p:cNvSpPr>
                <a:spLocks noChangeArrowheads="1"/>
              </p:cNvSpPr>
              <p:nvPr/>
            </p:nvSpPr>
            <p:spPr bwMode="auto">
              <a:xfrm>
                <a:off x="4035" y="2256"/>
                <a:ext cx="260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1800"/>
              </a:p>
            </p:txBody>
          </p:sp>
          <p:sp>
            <p:nvSpPr>
              <p:cNvPr id="90153" name="Rectangle 41"/>
              <p:cNvSpPr>
                <a:spLocks noChangeArrowheads="1"/>
              </p:cNvSpPr>
              <p:nvPr/>
            </p:nvSpPr>
            <p:spPr bwMode="auto">
              <a:xfrm>
                <a:off x="3776" y="2256"/>
                <a:ext cx="259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1800"/>
              </a:p>
            </p:txBody>
          </p:sp>
          <p:sp>
            <p:nvSpPr>
              <p:cNvPr id="90154" name="Rectangle 42"/>
              <p:cNvSpPr>
                <a:spLocks noChangeArrowheads="1"/>
              </p:cNvSpPr>
              <p:nvPr/>
            </p:nvSpPr>
            <p:spPr bwMode="auto">
              <a:xfrm>
                <a:off x="3516" y="2256"/>
                <a:ext cx="260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it-IT" sz="1800">
                    <a:cs typeface="Times New Roman" pitchFamily="18" charset="0"/>
                    <a:sym typeface="Symbol" pitchFamily="18" charset="2"/>
                  </a:rPr>
                  <a:t></a:t>
                </a:r>
                <a:endParaRPr lang="it-IT" sz="1800"/>
              </a:p>
            </p:txBody>
          </p:sp>
          <p:sp>
            <p:nvSpPr>
              <p:cNvPr id="90155" name="Rectangle 43"/>
              <p:cNvSpPr>
                <a:spLocks noChangeArrowheads="1"/>
              </p:cNvSpPr>
              <p:nvPr/>
            </p:nvSpPr>
            <p:spPr bwMode="auto">
              <a:xfrm>
                <a:off x="4295" y="2946"/>
                <a:ext cx="259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it-IT" sz="1800">
                    <a:cs typeface="Times New Roman" pitchFamily="18" charset="0"/>
                    <a:sym typeface="Symbol" pitchFamily="18" charset="2"/>
                  </a:rPr>
                  <a:t></a:t>
                </a:r>
              </a:p>
            </p:txBody>
          </p:sp>
          <p:sp>
            <p:nvSpPr>
              <p:cNvPr id="90156" name="Rectangle 44"/>
              <p:cNvSpPr>
                <a:spLocks noChangeArrowheads="1"/>
              </p:cNvSpPr>
              <p:nvPr/>
            </p:nvSpPr>
            <p:spPr bwMode="auto">
              <a:xfrm>
                <a:off x="4035" y="2946"/>
                <a:ext cx="260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it-IT" sz="1800">
                    <a:cs typeface="Times New Roman" pitchFamily="18" charset="0"/>
                    <a:sym typeface="Symbol" pitchFamily="18" charset="2"/>
                  </a:rPr>
                  <a:t></a:t>
                </a:r>
                <a:endParaRPr lang="it-IT" sz="1800"/>
              </a:p>
            </p:txBody>
          </p:sp>
          <p:sp>
            <p:nvSpPr>
              <p:cNvPr id="90157" name="Rectangle 45"/>
              <p:cNvSpPr>
                <a:spLocks noChangeArrowheads="1"/>
              </p:cNvSpPr>
              <p:nvPr/>
            </p:nvSpPr>
            <p:spPr bwMode="auto">
              <a:xfrm>
                <a:off x="3776" y="2946"/>
                <a:ext cx="259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it-IT" sz="1800">
                    <a:cs typeface="Times New Roman" pitchFamily="18" charset="0"/>
                    <a:sym typeface="Symbol" pitchFamily="18" charset="2"/>
                  </a:rPr>
                  <a:t></a:t>
                </a:r>
                <a:endParaRPr lang="it-IT" sz="1800"/>
              </a:p>
            </p:txBody>
          </p:sp>
          <p:sp>
            <p:nvSpPr>
              <p:cNvPr id="90158" name="Rectangle 46"/>
              <p:cNvSpPr>
                <a:spLocks noChangeArrowheads="1"/>
              </p:cNvSpPr>
              <p:nvPr/>
            </p:nvSpPr>
            <p:spPr bwMode="auto">
              <a:xfrm>
                <a:off x="3516" y="2946"/>
                <a:ext cx="260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it-IT" sz="1800">
                    <a:cs typeface="Times New Roman" pitchFamily="18" charset="0"/>
                    <a:sym typeface="Symbol" pitchFamily="18" charset="2"/>
                  </a:rPr>
                  <a:t></a:t>
                </a:r>
                <a:endParaRPr lang="it-IT" sz="1800"/>
              </a:p>
            </p:txBody>
          </p:sp>
          <p:sp>
            <p:nvSpPr>
              <p:cNvPr id="90159" name="Rectangle 47"/>
              <p:cNvSpPr>
                <a:spLocks noChangeArrowheads="1"/>
              </p:cNvSpPr>
              <p:nvPr/>
            </p:nvSpPr>
            <p:spPr bwMode="auto">
              <a:xfrm>
                <a:off x="4295" y="2716"/>
                <a:ext cx="259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1800"/>
              </a:p>
            </p:txBody>
          </p:sp>
          <p:sp>
            <p:nvSpPr>
              <p:cNvPr id="90160" name="Rectangle 48"/>
              <p:cNvSpPr>
                <a:spLocks noChangeArrowheads="1"/>
              </p:cNvSpPr>
              <p:nvPr/>
            </p:nvSpPr>
            <p:spPr bwMode="auto">
              <a:xfrm>
                <a:off x="4035" y="2716"/>
                <a:ext cx="260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1800"/>
              </a:p>
            </p:txBody>
          </p:sp>
          <p:sp>
            <p:nvSpPr>
              <p:cNvPr id="90161" name="Rectangle 49"/>
              <p:cNvSpPr>
                <a:spLocks noChangeArrowheads="1"/>
              </p:cNvSpPr>
              <p:nvPr/>
            </p:nvSpPr>
            <p:spPr bwMode="auto">
              <a:xfrm>
                <a:off x="3776" y="2716"/>
                <a:ext cx="259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1800"/>
              </a:p>
            </p:txBody>
          </p:sp>
          <p:sp>
            <p:nvSpPr>
              <p:cNvPr id="90162" name="Rectangle 50"/>
              <p:cNvSpPr>
                <a:spLocks noChangeArrowheads="1"/>
              </p:cNvSpPr>
              <p:nvPr/>
            </p:nvSpPr>
            <p:spPr bwMode="auto">
              <a:xfrm>
                <a:off x="3516" y="2716"/>
                <a:ext cx="260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it-IT" sz="1800">
                    <a:cs typeface="Times New Roman" pitchFamily="18" charset="0"/>
                    <a:sym typeface="Symbol" pitchFamily="18" charset="2"/>
                  </a:rPr>
                  <a:t></a:t>
                </a:r>
                <a:endParaRPr lang="it-IT" sz="1800"/>
              </a:p>
            </p:txBody>
          </p:sp>
          <p:sp>
            <p:nvSpPr>
              <p:cNvPr id="90163" name="Rectangle 51"/>
              <p:cNvSpPr>
                <a:spLocks noChangeArrowheads="1"/>
              </p:cNvSpPr>
              <p:nvPr/>
            </p:nvSpPr>
            <p:spPr bwMode="auto">
              <a:xfrm>
                <a:off x="4295" y="2486"/>
                <a:ext cx="259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1800"/>
              </a:p>
            </p:txBody>
          </p:sp>
          <p:sp>
            <p:nvSpPr>
              <p:cNvPr id="90164" name="Rectangle 52"/>
              <p:cNvSpPr>
                <a:spLocks noChangeArrowheads="1"/>
              </p:cNvSpPr>
              <p:nvPr/>
            </p:nvSpPr>
            <p:spPr bwMode="auto">
              <a:xfrm>
                <a:off x="4035" y="2486"/>
                <a:ext cx="260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1800"/>
              </a:p>
            </p:txBody>
          </p:sp>
          <p:sp>
            <p:nvSpPr>
              <p:cNvPr id="90165" name="Rectangle 53"/>
              <p:cNvSpPr>
                <a:spLocks noChangeArrowheads="1"/>
              </p:cNvSpPr>
              <p:nvPr/>
            </p:nvSpPr>
            <p:spPr bwMode="auto">
              <a:xfrm>
                <a:off x="3776" y="2486"/>
                <a:ext cx="259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it-IT" sz="1800"/>
              </a:p>
            </p:txBody>
          </p:sp>
          <p:sp>
            <p:nvSpPr>
              <p:cNvPr id="90166" name="Rectangle 54"/>
              <p:cNvSpPr>
                <a:spLocks noChangeArrowheads="1"/>
              </p:cNvSpPr>
              <p:nvPr/>
            </p:nvSpPr>
            <p:spPr bwMode="auto">
              <a:xfrm>
                <a:off x="3516" y="2486"/>
                <a:ext cx="260" cy="23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it-IT" sz="1800">
                    <a:cs typeface="Times New Roman" pitchFamily="18" charset="0"/>
                    <a:sym typeface="Symbol" pitchFamily="18" charset="2"/>
                  </a:rPr>
                  <a:t></a:t>
                </a:r>
                <a:endParaRPr lang="it-IT" sz="1800"/>
              </a:p>
            </p:txBody>
          </p:sp>
          <p:sp>
            <p:nvSpPr>
              <p:cNvPr id="90167" name="Line 55"/>
              <p:cNvSpPr>
                <a:spLocks noChangeShapeType="1"/>
              </p:cNvSpPr>
              <p:nvPr/>
            </p:nvSpPr>
            <p:spPr bwMode="auto">
              <a:xfrm>
                <a:off x="3516" y="2026"/>
                <a:ext cx="129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0168" name="Line 56"/>
              <p:cNvSpPr>
                <a:spLocks noChangeShapeType="1"/>
              </p:cNvSpPr>
              <p:nvPr/>
            </p:nvSpPr>
            <p:spPr bwMode="auto">
              <a:xfrm>
                <a:off x="3516" y="2716"/>
                <a:ext cx="129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0169" name="Line 57"/>
              <p:cNvSpPr>
                <a:spLocks noChangeShapeType="1"/>
              </p:cNvSpPr>
              <p:nvPr/>
            </p:nvSpPr>
            <p:spPr bwMode="auto">
              <a:xfrm>
                <a:off x="3516" y="2946"/>
                <a:ext cx="129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0170" name="Line 58"/>
              <p:cNvSpPr>
                <a:spLocks noChangeShapeType="1"/>
              </p:cNvSpPr>
              <p:nvPr/>
            </p:nvSpPr>
            <p:spPr bwMode="auto">
              <a:xfrm>
                <a:off x="3516" y="3176"/>
                <a:ext cx="129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0171" name="Line 59"/>
              <p:cNvSpPr>
                <a:spLocks noChangeShapeType="1"/>
              </p:cNvSpPr>
              <p:nvPr/>
            </p:nvSpPr>
            <p:spPr bwMode="auto">
              <a:xfrm>
                <a:off x="3516" y="2026"/>
                <a:ext cx="0" cy="115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0172" name="Line 60"/>
              <p:cNvSpPr>
                <a:spLocks noChangeShapeType="1"/>
              </p:cNvSpPr>
              <p:nvPr/>
            </p:nvSpPr>
            <p:spPr bwMode="auto">
              <a:xfrm>
                <a:off x="3776" y="2026"/>
                <a:ext cx="0" cy="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0173" name="Line 61"/>
              <p:cNvSpPr>
                <a:spLocks noChangeShapeType="1"/>
              </p:cNvSpPr>
              <p:nvPr/>
            </p:nvSpPr>
            <p:spPr bwMode="auto">
              <a:xfrm>
                <a:off x="4035" y="2026"/>
                <a:ext cx="0" cy="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0174" name="Line 62"/>
              <p:cNvSpPr>
                <a:spLocks noChangeShapeType="1"/>
              </p:cNvSpPr>
              <p:nvPr/>
            </p:nvSpPr>
            <p:spPr bwMode="auto">
              <a:xfrm>
                <a:off x="4295" y="2026"/>
                <a:ext cx="0" cy="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0175" name="Line 63"/>
              <p:cNvSpPr>
                <a:spLocks noChangeShapeType="1"/>
              </p:cNvSpPr>
              <p:nvPr/>
            </p:nvSpPr>
            <p:spPr bwMode="auto">
              <a:xfrm>
                <a:off x="4813" y="2026"/>
                <a:ext cx="0" cy="115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0176" name="Line 64"/>
              <p:cNvSpPr>
                <a:spLocks noChangeShapeType="1"/>
              </p:cNvSpPr>
              <p:nvPr/>
            </p:nvSpPr>
            <p:spPr bwMode="auto">
              <a:xfrm>
                <a:off x="3516" y="2486"/>
                <a:ext cx="129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0177" name="Line 65"/>
              <p:cNvSpPr>
                <a:spLocks noChangeShapeType="1"/>
              </p:cNvSpPr>
              <p:nvPr/>
            </p:nvSpPr>
            <p:spPr bwMode="auto">
              <a:xfrm>
                <a:off x="4554" y="2026"/>
                <a:ext cx="0" cy="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0178" name="Line 66"/>
              <p:cNvSpPr>
                <a:spLocks noChangeShapeType="1"/>
              </p:cNvSpPr>
              <p:nvPr/>
            </p:nvSpPr>
            <p:spPr bwMode="auto">
              <a:xfrm>
                <a:off x="3516" y="2256"/>
                <a:ext cx="129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grpSp>
          <p:nvGrpSpPr>
            <p:cNvPr id="6" name="Group 67"/>
            <p:cNvGrpSpPr>
              <a:grpSpLocks/>
            </p:cNvGrpSpPr>
            <p:nvPr/>
          </p:nvGrpSpPr>
          <p:grpSpPr bwMode="auto">
            <a:xfrm>
              <a:off x="3037" y="2417"/>
              <a:ext cx="349" cy="326"/>
              <a:chOff x="2905" y="2429"/>
              <a:chExt cx="349" cy="326"/>
            </a:xfrm>
          </p:grpSpPr>
          <p:sp>
            <p:nvSpPr>
              <p:cNvPr id="90180" name="Text Box 68"/>
              <p:cNvSpPr txBox="1">
                <a:spLocks noChangeArrowheads="1"/>
              </p:cNvSpPr>
              <p:nvPr/>
            </p:nvSpPr>
            <p:spPr bwMode="auto">
              <a:xfrm>
                <a:off x="2914" y="2522"/>
                <a:ext cx="340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>
                  <a:spcBef>
                    <a:spcPct val="50000"/>
                  </a:spcBef>
                  <a:buFont typeface="Symbol" pitchFamily="18" charset="2"/>
                  <a:buNone/>
                </a:pPr>
                <a:r>
                  <a:rPr lang="it-IT" sz="2400" dirty="0">
                    <a:latin typeface="Comic Sans MS" pitchFamily="66" charset="0"/>
                    <a:cs typeface="Times New Roman" pitchFamily="18" charset="0"/>
                    <a:sym typeface="Symbol" pitchFamily="18" charset="2"/>
                  </a:rPr>
                  <a:t>p =</a:t>
                </a:r>
              </a:p>
            </p:txBody>
          </p:sp>
          <p:sp>
            <p:nvSpPr>
              <p:cNvPr id="90181" name="Text Box 69"/>
              <p:cNvSpPr txBox="1">
                <a:spLocks noChangeArrowheads="1"/>
              </p:cNvSpPr>
              <p:nvPr/>
            </p:nvSpPr>
            <p:spPr bwMode="auto">
              <a:xfrm rot="5400000">
                <a:off x="2898" y="2436"/>
                <a:ext cx="264" cy="25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Font typeface="Symbol" pitchFamily="18" charset="2"/>
                  <a:buNone/>
                </a:pPr>
                <a:r>
                  <a:rPr lang="it-IT" b="1">
                    <a:solidFill>
                      <a:schemeClr val="tx2"/>
                    </a:solidFill>
                    <a:latin typeface="Times New Roman" pitchFamily="18" charset="0"/>
                    <a:sym typeface="Symbol" pitchFamily="18" charset="2"/>
                  </a:rPr>
                  <a:t></a:t>
                </a:r>
              </a:p>
            </p:txBody>
          </p:sp>
        </p:grpSp>
      </p:grp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0" y="4797152"/>
            <a:ext cx="8759825" cy="1816103"/>
            <a:chOff x="242" y="3138"/>
            <a:chExt cx="5196" cy="1144"/>
          </a:xfrm>
        </p:grpSpPr>
        <p:sp>
          <p:nvSpPr>
            <p:cNvPr id="90183" name="Text Box 71"/>
            <p:cNvSpPr txBox="1">
              <a:spLocks noChangeArrowheads="1"/>
            </p:cNvSpPr>
            <p:nvPr/>
          </p:nvSpPr>
          <p:spPr bwMode="auto">
            <a:xfrm>
              <a:off x="242" y="3138"/>
              <a:ext cx="5196" cy="1144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90500" indent="-190500" algn="just">
                <a:spcBef>
                  <a:spcPct val="20000"/>
                </a:spcBef>
                <a:buClr>
                  <a:srgbClr val="FF00FF"/>
                </a:buClr>
                <a:buFontTx/>
                <a:buChar char="•"/>
              </a:pPr>
              <a:r>
                <a:rPr lang="it-IT" sz="2800" dirty="0" smtClean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A 2d </a:t>
              </a:r>
              <a:r>
                <a:rPr lang="it-IT" sz="2800" dirty="0" err="1" smtClean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language</a:t>
              </a:r>
              <a:r>
                <a:rPr lang="it-IT" sz="2800" dirty="0" smtClean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it-IT" sz="2800" dirty="0" smtClean="0">
                  <a:solidFill>
                    <a:srgbClr val="0000FF"/>
                  </a:solidFill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L</a:t>
              </a:r>
              <a:r>
                <a:rPr lang="it-IT" sz="2800" b="1" dirty="0" smtClean="0">
                  <a:latin typeface="Batang" pitchFamily="18" charset="-127"/>
                  <a:sym typeface="Symbol" pitchFamily="18" charset="2"/>
                </a:rPr>
                <a:t> </a:t>
              </a:r>
              <a:r>
                <a:rPr lang="it-IT" sz="2800" dirty="0" err="1" smtClean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is</a:t>
              </a:r>
              <a:r>
                <a:rPr lang="it-IT" sz="2800" dirty="0" smtClean="0">
                  <a:solidFill>
                    <a:schemeClr val="accent1"/>
                  </a:solidFill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it-IT" sz="2800" b="1" dirty="0" err="1">
                  <a:solidFill>
                    <a:srgbClr val="FF00FF"/>
                  </a:solidFill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local</a:t>
              </a:r>
              <a:r>
                <a:rPr lang="it-IT" sz="2800" dirty="0">
                  <a:solidFill>
                    <a:schemeClr val="accent1"/>
                  </a:solidFill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it-IT" sz="2800" dirty="0" err="1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if</a:t>
              </a:r>
              <a:r>
                <a:rPr lang="it-IT" sz="2800" dirty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it-IT" sz="2800" dirty="0" err="1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there</a:t>
              </a:r>
              <a:r>
                <a:rPr lang="it-IT" sz="2800" dirty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it-IT" sz="2800" dirty="0" err="1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exists</a:t>
              </a:r>
              <a:r>
                <a:rPr lang="it-IT" sz="2800" dirty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a set </a:t>
              </a:r>
              <a:r>
                <a:rPr lang="it-IT" sz="2800" dirty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</a:t>
              </a:r>
              <a:r>
                <a:rPr lang="it-IT" sz="28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it-IT" sz="2800" dirty="0" err="1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of</a:t>
              </a:r>
              <a:r>
                <a:rPr lang="it-IT" sz="2800" dirty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it-IT" sz="2800" b="1" dirty="0" err="1">
                  <a:solidFill>
                    <a:srgbClr val="FF00FF"/>
                  </a:solidFill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tiles</a:t>
              </a:r>
              <a:r>
                <a:rPr lang="it-IT" sz="2800" dirty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(i. e. </a:t>
              </a:r>
              <a:r>
                <a:rPr lang="it-IT" sz="2800" dirty="0" err="1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square</a:t>
              </a:r>
              <a:r>
                <a:rPr lang="it-IT" sz="2800" dirty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it-IT" sz="2800" dirty="0" err="1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pictures</a:t>
              </a:r>
              <a:r>
                <a:rPr lang="it-IT" sz="2800" dirty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it-IT" sz="2800" dirty="0" err="1" smtClean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of</a:t>
              </a:r>
              <a:r>
                <a:rPr lang="it-IT" sz="2800" dirty="0" smtClean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it-IT" sz="2800" dirty="0" err="1" smtClean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size</a:t>
              </a:r>
              <a:r>
                <a:rPr lang="it-IT" sz="2800" dirty="0" smtClean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it-IT" sz="2800" dirty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2</a:t>
              </a:r>
              <a:r>
                <a:rPr lang="it-IT" sz="2800" dirty="0" err="1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it-IT" sz="2800" dirty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) </a:t>
              </a:r>
              <a:r>
                <a:rPr lang="it-IT" sz="2800" dirty="0" err="1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such</a:t>
              </a:r>
              <a:r>
                <a:rPr lang="it-IT" sz="2800" dirty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it-IT" sz="2800" dirty="0" err="1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that</a:t>
              </a:r>
              <a:r>
                <a:rPr lang="it-IT" sz="2800" dirty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, </a:t>
              </a:r>
              <a:r>
                <a:rPr lang="it-IT" sz="2800" dirty="0" err="1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for</a:t>
              </a:r>
              <a:r>
                <a:rPr lang="it-IT" sz="2800" dirty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it-IT" sz="2800" dirty="0" err="1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any</a:t>
              </a:r>
              <a:r>
                <a:rPr lang="it-IT" sz="2800" dirty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p in </a:t>
              </a:r>
              <a:r>
                <a:rPr lang="it-IT" sz="2800" dirty="0">
                  <a:solidFill>
                    <a:srgbClr val="0000FF"/>
                  </a:solidFill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L</a:t>
              </a:r>
              <a:r>
                <a:rPr lang="it-IT" sz="2800" dirty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, </a:t>
              </a:r>
              <a:r>
                <a:rPr lang="it-IT" sz="2800" dirty="0" err="1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any</a:t>
              </a:r>
              <a:r>
                <a:rPr lang="it-IT" sz="2800" dirty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it-IT" sz="2800" dirty="0" err="1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sub-picture</a:t>
              </a:r>
              <a:r>
                <a:rPr lang="it-IT" sz="2800" dirty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2</a:t>
              </a:r>
              <a:r>
                <a:rPr lang="it-IT" sz="2800" dirty="0" err="1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it-IT" sz="2800" dirty="0">
                  <a:solidFill>
                    <a:schemeClr val="accent1"/>
                  </a:solidFill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it-IT" sz="2800" dirty="0" err="1" smtClean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of</a:t>
              </a:r>
              <a:r>
                <a:rPr lang="it-IT" sz="2800" dirty="0" smtClean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p </a:t>
              </a:r>
              <a:r>
                <a:rPr lang="it-IT" sz="2800" dirty="0" err="1" smtClean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is</a:t>
              </a:r>
              <a:r>
                <a:rPr lang="it-IT" sz="2800" dirty="0" smtClean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it-IT" sz="2800" dirty="0">
                  <a:latin typeface="Comic Sans MS" pitchFamily="66" charset="0"/>
                  <a:cs typeface="Times New Roman" pitchFamily="18" charset="0"/>
                  <a:sym typeface="Symbol" pitchFamily="18" charset="2"/>
                </a:rPr>
                <a:t>in </a:t>
              </a:r>
              <a:r>
                <a:rPr lang="it-IT" sz="2800" dirty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</a:t>
              </a:r>
            </a:p>
          </p:txBody>
        </p:sp>
        <p:sp>
          <p:nvSpPr>
            <p:cNvPr id="90186" name="Text Box 74"/>
            <p:cNvSpPr txBox="1">
              <a:spLocks noChangeArrowheads="1"/>
            </p:cNvSpPr>
            <p:nvPr/>
          </p:nvSpPr>
          <p:spPr bwMode="auto">
            <a:xfrm rot="5400000">
              <a:off x="4055" y="3646"/>
              <a:ext cx="269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Symbol" pitchFamily="18" charset="2"/>
                <a:buNone/>
              </a:pPr>
              <a:r>
                <a:rPr lang="it-IT" b="1" dirty="0">
                  <a:solidFill>
                    <a:schemeClr val="tx2"/>
                  </a:solidFill>
                  <a:latin typeface="Times New Roman" pitchFamily="18" charset="0"/>
                  <a:sym typeface="Symbol" pitchFamily="18" charset="2"/>
                </a:rPr>
                <a:t></a:t>
              </a:r>
            </a:p>
          </p:txBody>
        </p:sp>
      </p:grpSp>
      <p:sp>
        <p:nvSpPr>
          <p:cNvPr id="76" name="Titolo 1"/>
          <p:cNvSpPr txBox="1">
            <a:spLocks/>
          </p:cNvSpPr>
          <p:nvPr/>
        </p:nvSpPr>
        <p:spPr>
          <a:xfrm>
            <a:off x="2123728" y="260648"/>
            <a:ext cx="4608512" cy="7060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007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REC family I</a:t>
            </a: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srgbClr val="68007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0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utoUpdateAnimBg="0"/>
      <p:bldP spid="90117" grpId="0" autoUpdateAnimBg="0"/>
      <p:bldP spid="901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60118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it-IT" sz="2800" u="sng">
              <a:latin typeface="Comic Sans MS" pitchFamily="66" charset="0"/>
            </a:endParaRP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592138" y="877888"/>
            <a:ext cx="18415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Symbol" pitchFamily="18" charset="2"/>
              <a:buNone/>
            </a:pPr>
            <a:endParaRPr lang="it-IT" sz="2800" u="sng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323528" y="1412776"/>
            <a:ext cx="8286750" cy="181588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rgbClr val="0000FF"/>
              </a:buClr>
              <a:buFontTx/>
              <a:buChar char="•"/>
            </a:pPr>
            <a:r>
              <a:rPr lang="it-IT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L</a:t>
            </a:r>
            <a:r>
              <a:rPr lang="it-IT" sz="2800" b="1" dirty="0" smtClean="0">
                <a:latin typeface="Batang" pitchFamily="18" charset="-127"/>
                <a:sym typeface="Symbol" pitchFamily="18" charset="2"/>
              </a:rPr>
              <a:t>  </a:t>
            </a:r>
            <a:r>
              <a:rPr lang="it-IT" sz="2800" b="1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</a:t>
            </a:r>
            <a:r>
              <a:rPr lang="it-IT" sz="2800" b="1" baseline="3000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**</a:t>
            </a:r>
            <a:r>
              <a:rPr lang="it-IT" sz="28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is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recognizable</a:t>
            </a:r>
            <a:r>
              <a:rPr lang="it-IT" sz="2800" dirty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by</a:t>
            </a:r>
            <a:r>
              <a:rPr lang="it-IT" sz="2800" dirty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tiling</a:t>
            </a:r>
            <a:r>
              <a:rPr lang="it-IT" sz="2800" dirty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system</a:t>
            </a:r>
            <a:r>
              <a:rPr lang="it-IT" sz="2800" dirty="0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if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L </a:t>
            </a:r>
            <a:r>
              <a:rPr 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it-IT" sz="2800" dirty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L’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)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where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L</a:t>
            </a:r>
            <a:r>
              <a:rPr lang="it-IT" sz="28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’</a:t>
            </a:r>
            <a:r>
              <a:rPr lang="it-IT" sz="2800" b="1" dirty="0" smtClean="0">
                <a:latin typeface="Batang" pitchFamily="18" charset="-127"/>
                <a:sym typeface="Symbol" pitchFamily="18" charset="2"/>
              </a:rPr>
              <a:t> </a:t>
            </a:r>
            <a:r>
              <a:rPr lang="it-IT" sz="2800" b="1" dirty="0" smtClean="0">
                <a:solidFill>
                  <a:srgbClr val="9933FF"/>
                </a:solidFill>
                <a:latin typeface="Batang" pitchFamily="18" charset="-127"/>
                <a:sym typeface="Symbol" pitchFamily="18" charset="2"/>
              </a:rPr>
              <a:t> </a:t>
            </a:r>
            <a:r>
              <a:rPr lang="it-IT" sz="2800" b="1" dirty="0" smtClean="0">
                <a:solidFill>
                  <a:srgbClr val="9933FF"/>
                </a:solidFill>
                <a:latin typeface="Symbol" pitchFamily="18" charset="2"/>
                <a:sym typeface="Symbol" pitchFamily="18" charset="2"/>
              </a:rPr>
              <a:t>G</a:t>
            </a:r>
            <a:r>
              <a:rPr lang="it-IT" sz="2800" b="1" baseline="30000" dirty="0" smtClean="0">
                <a:solidFill>
                  <a:srgbClr val="9933FF"/>
                </a:solidFill>
                <a:latin typeface="Times New Roman" pitchFamily="18" charset="0"/>
                <a:sym typeface="Symbol" pitchFamily="18" charset="2"/>
              </a:rPr>
              <a:t>**</a:t>
            </a:r>
            <a:r>
              <a:rPr 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is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a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local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language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 and 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is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a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mapping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from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the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alphabet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b="1" dirty="0">
                <a:solidFill>
                  <a:srgbClr val="9933FF"/>
                </a:solidFill>
                <a:latin typeface="Comic Sans MS" pitchFamily="66" charset="0"/>
                <a:sym typeface="Symbol" pitchFamily="18" charset="2"/>
              </a:rPr>
              <a:t>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of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L’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to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the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alphabet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b="1" dirty="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</a:t>
            </a:r>
            <a:r>
              <a:rPr lang="it-IT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of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L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91185" name="AutoShape 49"/>
          <p:cNvSpPr>
            <a:spLocks/>
          </p:cNvSpPr>
          <p:nvPr/>
        </p:nvSpPr>
        <p:spPr bwMode="auto">
          <a:xfrm>
            <a:off x="752475" y="630555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19050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91186" name="Text Box 50"/>
          <p:cNvSpPr txBox="1">
            <a:spLocks noChangeArrowheads="1"/>
          </p:cNvSpPr>
          <p:nvPr/>
        </p:nvSpPr>
        <p:spPr bwMode="auto">
          <a:xfrm>
            <a:off x="323528" y="4437112"/>
            <a:ext cx="8820472" cy="101566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0000FF"/>
              </a:buClr>
              <a:buFontTx/>
              <a:buChar char="•"/>
            </a:pPr>
            <a:r>
              <a:rPr lang="it-IT" sz="28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3200" b="1" dirty="0" smtClean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REC</a:t>
            </a:r>
            <a:r>
              <a:rPr 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is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the family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of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two-dimensional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languages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recognizable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by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tiling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system</a:t>
            </a:r>
            <a:r>
              <a:rPr lang="it-IT" sz="2800" dirty="0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91187" name="Text Box 51"/>
          <p:cNvSpPr txBox="1">
            <a:spLocks noChangeArrowheads="1"/>
          </p:cNvSpPr>
          <p:nvPr/>
        </p:nvSpPr>
        <p:spPr bwMode="auto">
          <a:xfrm>
            <a:off x="395536" y="3501008"/>
            <a:ext cx="6480720" cy="5232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0000FF"/>
              </a:buClr>
              <a:buFont typeface="Arial" pitchFamily="34" charset="0"/>
              <a:buChar char="•"/>
            </a:pPr>
            <a:r>
              <a:rPr lang="it-IT" sz="2800" dirty="0" smtClean="0">
                <a:solidFill>
                  <a:srgbClr val="FF00FF"/>
                </a:solidFill>
                <a:latin typeface="Comic Sans MS" pitchFamily="66" charset="0"/>
              </a:rPr>
              <a:t>  (</a:t>
            </a:r>
            <a:r>
              <a:rPr lang="it-IT" sz="2800" dirty="0" smtClean="0">
                <a:solidFill>
                  <a:srgbClr val="FF00FF"/>
                </a:solidFill>
                <a:latin typeface="Comic Sans MS" pitchFamily="66" charset="0"/>
                <a:sym typeface="Symbol" pitchFamily="18" charset="2"/>
              </a:rPr>
              <a:t></a:t>
            </a:r>
            <a:r>
              <a:rPr lang="it-IT" sz="2800" dirty="0" smtClean="0">
                <a:solidFill>
                  <a:srgbClr val="FF00FF"/>
                </a:solidFill>
                <a:latin typeface="Comic Sans MS" pitchFamily="66" charset="0"/>
              </a:rPr>
              <a:t>, </a:t>
            </a:r>
            <a:r>
              <a:rPr lang="it-IT" sz="2800" dirty="0" smtClean="0">
                <a:solidFill>
                  <a:srgbClr val="FF00FF"/>
                </a:solidFill>
                <a:latin typeface="Comic Sans MS" pitchFamily="66" charset="0"/>
                <a:sym typeface="Symbol" pitchFamily="18" charset="2"/>
              </a:rPr>
              <a:t></a:t>
            </a:r>
            <a:r>
              <a:rPr lang="it-IT" sz="2800" dirty="0" smtClean="0">
                <a:solidFill>
                  <a:srgbClr val="FF00FF"/>
                </a:solidFill>
                <a:latin typeface="Comic Sans MS" pitchFamily="66" charset="0"/>
              </a:rPr>
              <a:t>, </a:t>
            </a:r>
            <a:r>
              <a:rPr lang="it-IT" sz="2800" dirty="0" smtClean="0">
                <a:solidFill>
                  <a:srgbClr val="FF00FF"/>
                </a:solidFill>
                <a:latin typeface="Comic Sans MS" pitchFamily="66" charset="0"/>
                <a:sym typeface="Symbol" pitchFamily="18" charset="2"/>
              </a:rPr>
              <a:t>, )</a:t>
            </a:r>
            <a:r>
              <a:rPr 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it-IT" sz="2800" dirty="0" err="1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is</a:t>
            </a:r>
            <a:r>
              <a:rPr 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called</a:t>
            </a:r>
            <a:r>
              <a:rPr 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>
                <a:solidFill>
                  <a:srgbClr val="FF00FF"/>
                </a:solidFill>
                <a:latin typeface="Comic Sans MS" pitchFamily="66" charset="0"/>
                <a:sym typeface="Symbol" pitchFamily="18" charset="2"/>
              </a:rPr>
              <a:t>tiling</a:t>
            </a:r>
            <a:r>
              <a:rPr lang="it-IT" sz="2800" dirty="0">
                <a:solidFill>
                  <a:srgbClr val="FF00FF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smtClean="0">
                <a:solidFill>
                  <a:srgbClr val="FF00FF"/>
                </a:solidFill>
                <a:latin typeface="Comic Sans MS" pitchFamily="66" charset="0"/>
                <a:sym typeface="Symbol" pitchFamily="18" charset="2"/>
              </a:rPr>
              <a:t>system</a:t>
            </a:r>
            <a:endParaRPr lang="it-IT" sz="2800" dirty="0">
              <a:solidFill>
                <a:srgbClr val="FF00FF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2123728" y="260648"/>
            <a:ext cx="4608512" cy="7060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007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REC family II</a:t>
            </a: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srgbClr val="68007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1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utoUpdateAnimBg="0"/>
      <p:bldP spid="91186" grpId="0" autoUpdateAnimBg="0"/>
      <p:bldP spid="9118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60118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it-IT" sz="2800" u="sng">
              <a:latin typeface="Comic Sans MS" pitchFamily="66" charset="0"/>
            </a:endParaRP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592138" y="877888"/>
            <a:ext cx="18415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Symbol" pitchFamily="18" charset="2"/>
              <a:buNone/>
            </a:pPr>
            <a:endParaRPr lang="it-IT" sz="2800" u="sng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0" y="1772816"/>
            <a:ext cx="9144000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FF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it-IT" sz="2800" b="1" dirty="0" err="1" smtClean="0">
                <a:solidFill>
                  <a:srgbClr val="0000FF"/>
                </a:solidFill>
                <a:latin typeface="Comic Sans MS" pitchFamily="66" charset="0"/>
              </a:rPr>
              <a:t>L</a:t>
            </a:r>
            <a:r>
              <a:rPr lang="it-IT" sz="2800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sq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is</a:t>
            </a:r>
            <a:r>
              <a:rPr 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 smtClean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not</a:t>
            </a:r>
            <a:r>
              <a:rPr lang="it-IT" sz="2800" dirty="0" smtClean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 smtClean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local</a:t>
            </a:r>
            <a:r>
              <a:rPr 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.  </a:t>
            </a:r>
            <a:r>
              <a:rPr lang="it-IT" sz="2800" b="1" dirty="0" err="1" smtClean="0">
                <a:solidFill>
                  <a:srgbClr val="0000FF"/>
                </a:solidFill>
                <a:latin typeface="Comic Sans MS" pitchFamily="66" charset="0"/>
              </a:rPr>
              <a:t>L</a:t>
            </a:r>
            <a:r>
              <a:rPr lang="it-IT" sz="2800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sq</a:t>
            </a:r>
            <a:r>
              <a:rPr lang="it-IT" sz="2800" b="1" baseline="-25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is</a:t>
            </a:r>
            <a:r>
              <a:rPr 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 smtClean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recognizable</a:t>
            </a:r>
            <a:r>
              <a:rPr lang="it-IT" sz="2800" dirty="0" smtClean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 smtClean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by</a:t>
            </a:r>
            <a:r>
              <a:rPr lang="it-IT" sz="2800" dirty="0" smtClean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 smtClean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tiling</a:t>
            </a:r>
            <a:r>
              <a:rPr lang="it-IT" sz="2800" dirty="0" smtClean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system</a:t>
            </a:r>
            <a:r>
              <a:rPr 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.</a:t>
            </a:r>
            <a:endParaRPr lang="it-IT" sz="2800" dirty="0">
              <a:latin typeface="Comic Sans MS" pitchFamily="66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3995936" y="4149080"/>
            <a:ext cx="381836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it-IT" sz="28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</a:t>
            </a:r>
            <a:endParaRPr lang="it-IT" sz="2800" dirty="0">
              <a:latin typeface="Comic Sans MS" pitchFamily="66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1185" name="AutoShape 49"/>
          <p:cNvSpPr>
            <a:spLocks/>
          </p:cNvSpPr>
          <p:nvPr/>
        </p:nvSpPr>
        <p:spPr bwMode="auto">
          <a:xfrm>
            <a:off x="752475" y="630555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19050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2123728" y="260648"/>
            <a:ext cx="4608512" cy="7060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8007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Example</a:t>
            </a: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007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0" y="2420888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FF00FF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it-IT" sz="2800" b="1" dirty="0" err="1" smtClean="0">
                <a:solidFill>
                  <a:srgbClr val="0000FF"/>
                </a:solidFill>
                <a:latin typeface="Comic Sans MS" pitchFamily="66" charset="0"/>
              </a:rPr>
              <a:t>L</a:t>
            </a:r>
            <a:r>
              <a:rPr lang="it-IT" sz="2800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sq</a:t>
            </a:r>
            <a:r>
              <a:rPr lang="it-IT" sz="2800" b="1" baseline="-25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it-IT" sz="28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it-IT" sz="28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it-IT" sz="28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it-IT" sz="28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L’</a:t>
            </a:r>
            <a:r>
              <a:rPr lang="it-IT" sz="28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) </a:t>
            </a:r>
            <a:r>
              <a:rPr lang="it-IT" sz="2800" dirty="0" err="1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where</a:t>
            </a:r>
            <a:r>
              <a:rPr 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L’</a:t>
            </a:r>
            <a:r>
              <a:rPr 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is</a:t>
            </a:r>
            <a:r>
              <a:rPr 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a </a:t>
            </a:r>
            <a:r>
              <a:rPr lang="it-IT" sz="2800" dirty="0" err="1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local</a:t>
            </a:r>
            <a:r>
              <a:rPr 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language</a:t>
            </a:r>
            <a:r>
              <a:rPr 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over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G </a:t>
            </a:r>
            <a:r>
              <a:rPr lang="it-IT" sz="2800" dirty="0" smtClean="0">
                <a:latin typeface="Comic Sans MS" pitchFamily="66" charset="0"/>
              </a:rPr>
              <a:t>= 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{0,1,2} and </a:t>
            </a:r>
            <a:r>
              <a:rPr lang="it-IT" sz="28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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is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such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sym typeface="Symbol" pitchFamily="18" charset="2"/>
              </a:rPr>
              <a:t>that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8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(0)=</a:t>
            </a:r>
            <a:r>
              <a:rPr lang="it-IT" sz="28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(1)=</a:t>
            </a:r>
            <a:r>
              <a:rPr lang="it-IT" sz="28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(2)</a:t>
            </a:r>
            <a:r>
              <a:rPr lang="it-IT" sz="2800" dirty="0" err="1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=a</a:t>
            </a:r>
            <a:endParaRPr lang="it-IT" dirty="0"/>
          </a:p>
        </p:txBody>
      </p:sp>
      <p:graphicFrame>
        <p:nvGraphicFramePr>
          <p:cNvPr id="15" name="Tabella 14"/>
          <p:cNvGraphicFramePr>
            <a:graphicFrameLocks noGrp="1"/>
          </p:cNvGraphicFramePr>
          <p:nvPr/>
        </p:nvGraphicFramePr>
        <p:xfrm>
          <a:off x="5868144" y="3933056"/>
          <a:ext cx="1584176" cy="1584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  <a:gridCol w="396044"/>
                <a:gridCol w="396044"/>
                <a:gridCol w="396044"/>
              </a:tblGrid>
              <a:tr h="27003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a</a:t>
                      </a:r>
                      <a:endParaRPr lang="it-IT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a</a:t>
                      </a:r>
                      <a:endParaRPr lang="it-IT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a</a:t>
                      </a:r>
                      <a:endParaRPr lang="it-IT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a</a:t>
                      </a:r>
                      <a:endParaRPr lang="it-IT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kumimoji="0" lang="it-IT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kumimoji="0" lang="it-IT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kumimoji="0" lang="it-IT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kumimoji="0" lang="it-IT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AutoShape 40"/>
          <p:cNvSpPr>
            <a:spLocks noChangeArrowheads="1"/>
          </p:cNvSpPr>
          <p:nvPr/>
        </p:nvSpPr>
        <p:spPr bwMode="auto">
          <a:xfrm rot="-5400000">
            <a:off x="4055691" y="4377357"/>
            <a:ext cx="368300" cy="631825"/>
          </a:xfrm>
          <a:prstGeom prst="downArrow">
            <a:avLst>
              <a:gd name="adj1" fmla="val 50000"/>
              <a:gd name="adj2" fmla="val 42888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17" name="Tabella 16"/>
          <p:cNvGraphicFramePr>
            <a:graphicFrameLocks noGrp="1"/>
          </p:cNvGraphicFramePr>
          <p:nvPr/>
        </p:nvGraphicFramePr>
        <p:xfrm>
          <a:off x="1115616" y="3933056"/>
          <a:ext cx="1584176" cy="1584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/>
                <a:gridCol w="396044"/>
                <a:gridCol w="396044"/>
                <a:gridCol w="396044"/>
              </a:tblGrid>
              <a:tr h="27003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1</a:t>
                      </a:r>
                      <a:endParaRPr lang="it-IT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0</a:t>
                      </a:r>
                      <a:endParaRPr lang="it-IT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0</a:t>
                      </a:r>
                      <a:endParaRPr lang="it-IT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0</a:t>
                      </a:r>
                      <a:endParaRPr lang="it-IT" sz="2000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kumimoji="0" lang="it-IT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kumimoji="0" lang="it-IT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it-IT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it-IT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0" y="1052736"/>
            <a:ext cx="9144000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40000" indent="-540000">
              <a:spcBef>
                <a:spcPct val="50000"/>
              </a:spcBef>
            </a:pPr>
            <a:r>
              <a:rPr lang="it-IT" sz="2800" dirty="0" err="1" smtClean="0">
                <a:latin typeface="Comic Sans MS" pitchFamily="66" charset="0"/>
              </a:rPr>
              <a:t>Consider</a:t>
            </a:r>
            <a:r>
              <a:rPr lang="it-IT" sz="28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it-IT" sz="2800" b="1" dirty="0" err="1" smtClean="0">
                <a:solidFill>
                  <a:srgbClr val="0000FF"/>
                </a:solidFill>
                <a:latin typeface="Comic Sans MS" pitchFamily="66" charset="0"/>
              </a:rPr>
              <a:t>L</a:t>
            </a:r>
            <a:r>
              <a:rPr lang="it-IT" sz="2800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sq</a:t>
            </a:r>
            <a:r>
              <a:rPr lang="it-IT" sz="2800" dirty="0" smtClean="0">
                <a:latin typeface="Comic Sans MS" pitchFamily="66" charset="0"/>
              </a:rPr>
              <a:t> the set </a:t>
            </a:r>
            <a:r>
              <a:rPr lang="it-IT" sz="2800" dirty="0" err="1" smtClean="0">
                <a:latin typeface="Comic Sans MS" pitchFamily="66" charset="0"/>
              </a:rPr>
              <a:t>of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all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squares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over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ymbol" pitchFamily="18" charset="2"/>
              </a:rPr>
              <a:t>S </a:t>
            </a:r>
            <a:r>
              <a:rPr lang="it-IT" sz="2800" dirty="0" smtClean="0">
                <a:latin typeface="Comic Sans MS" pitchFamily="66" charset="0"/>
              </a:rPr>
              <a:t>= </a:t>
            </a:r>
            <a:r>
              <a:rPr lang="it-IT" sz="2800" dirty="0" smtClean="0">
                <a:latin typeface="Comic Sans MS" pitchFamily="66" charset="0"/>
                <a:sym typeface="Symbol" pitchFamily="18" charset="2"/>
              </a:rPr>
              <a:t>{a}</a:t>
            </a:r>
            <a:endParaRPr lang="it-IT" sz="2800" dirty="0">
              <a:latin typeface="Comic Sans MS" pitchFamily="66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7524328" y="443711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</a:t>
            </a:r>
            <a:r>
              <a:rPr lang="it-IT" sz="28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b="1" dirty="0" err="1" smtClean="0">
                <a:solidFill>
                  <a:srgbClr val="0000FF"/>
                </a:solidFill>
                <a:latin typeface="Comic Sans MS" pitchFamily="66" charset="0"/>
              </a:rPr>
              <a:t>L</a:t>
            </a:r>
            <a:r>
              <a:rPr lang="it-IT" sz="2800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sq</a:t>
            </a:r>
            <a:endParaRPr lang="it-IT" sz="2800" dirty="0"/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4788024" y="4467890"/>
            <a:ext cx="990977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it-IT" sz="24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it-IT" sz="24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(p) =</a:t>
            </a:r>
            <a:endParaRPr lang="it-IT" sz="2400" dirty="0">
              <a:latin typeface="Comic Sans MS" pitchFamily="66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2771800" y="4437112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</a:t>
            </a:r>
            <a:r>
              <a:rPr lang="it-IT" sz="28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L’</a:t>
            </a:r>
            <a:endParaRPr lang="it-IT" sz="2800" dirty="0"/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539552" y="4467890"/>
            <a:ext cx="598241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it-IT" sz="24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p =</a:t>
            </a:r>
            <a:endParaRPr lang="it-IT" sz="2400" dirty="0">
              <a:latin typeface="Comic Sans MS" pitchFamily="66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2" grpId="0" autoUpdateAnimBg="0"/>
      <p:bldP spid="91143" grpId="0"/>
      <p:bldP spid="14" grpId="0"/>
      <p:bldP spid="16" grpId="0" animBg="1"/>
      <p:bldP spid="18" grpId="0" autoUpdateAnimBg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2123728" y="404664"/>
            <a:ext cx="5256584" cy="7060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/>
          <a:p>
            <a:pPr lvl="0" algn="ctr">
              <a:defRPr/>
            </a:pPr>
            <a:r>
              <a:rPr lang="it-IT" sz="3600" b="1" dirty="0" err="1" smtClean="0">
                <a:solidFill>
                  <a:srgbClr val="68007F"/>
                </a:solidFill>
                <a:latin typeface="Comic Sans MS" pitchFamily="66" charset="0"/>
              </a:rPr>
              <a:t>Why</a:t>
            </a:r>
            <a:r>
              <a:rPr lang="it-IT" sz="3600" b="1" dirty="0" smtClean="0">
                <a:solidFill>
                  <a:srgbClr val="68007F"/>
                </a:solidFill>
                <a:latin typeface="Comic Sans MS" pitchFamily="66" charset="0"/>
              </a:rPr>
              <a:t> </a:t>
            </a:r>
            <a:r>
              <a:rPr lang="it-IT" sz="3600" b="1" dirty="0" err="1" smtClean="0">
                <a:solidFill>
                  <a:srgbClr val="68007F"/>
                </a:solidFill>
                <a:latin typeface="Comic Sans MS" pitchFamily="66" charset="0"/>
              </a:rPr>
              <a:t>another</a:t>
            </a:r>
            <a:r>
              <a:rPr lang="it-IT" sz="3600" b="1" dirty="0" smtClean="0">
                <a:solidFill>
                  <a:srgbClr val="68007F"/>
                </a:solidFill>
                <a:latin typeface="Comic Sans MS" pitchFamily="66" charset="0"/>
              </a:rPr>
              <a:t> </a:t>
            </a:r>
            <a:r>
              <a:rPr lang="it-IT" sz="3600" b="1" dirty="0" err="1" smtClean="0">
                <a:solidFill>
                  <a:srgbClr val="68007F"/>
                </a:solidFill>
                <a:latin typeface="Comic Sans MS" pitchFamily="66" charset="0"/>
              </a:rPr>
              <a:t>model</a:t>
            </a: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007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 </a:t>
            </a: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srgbClr val="68007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1484784"/>
            <a:ext cx="9144000" cy="267765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Clr>
                <a:srgbClr val="FF00FF"/>
              </a:buClr>
              <a:buNone/>
            </a:pPr>
            <a:r>
              <a:rPr lang="it-IT" sz="2800" dirty="0" smtClean="0">
                <a:solidFill>
                  <a:srgbClr val="FF00FF"/>
                </a:solidFill>
                <a:latin typeface="Comic Sans MS" pitchFamily="66" charset="0"/>
              </a:rPr>
              <a:t>REC family </a:t>
            </a:r>
            <a:r>
              <a:rPr lang="it-IT" sz="2800" dirty="0" err="1" smtClean="0">
                <a:latin typeface="Comic Sans MS" pitchFamily="66" charset="0"/>
              </a:rPr>
              <a:t>has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been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deeply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studied</a:t>
            </a:r>
            <a:endParaRPr lang="it-IT" sz="2800" dirty="0" smtClean="0">
              <a:latin typeface="Comic Sans MS" pitchFamily="66" charset="0"/>
            </a:endParaRPr>
          </a:p>
          <a:p>
            <a:pPr algn="just">
              <a:buClr>
                <a:srgbClr val="FF00FF"/>
              </a:buClr>
              <a:buNone/>
            </a:pPr>
            <a:endParaRPr lang="it-IT" sz="2800" dirty="0" smtClean="0">
              <a:latin typeface="Comic Sans MS" pitchFamily="66" charset="0"/>
              <a:cs typeface="Times New Roman" pitchFamily="18" charset="0"/>
              <a:sym typeface="Symbol" pitchFamily="18" charset="2"/>
            </a:endParaRPr>
          </a:p>
          <a:p>
            <a:pPr algn="just">
              <a:buClr>
                <a:srgbClr val="FF00FF"/>
              </a:buClr>
              <a:buSzPct val="130000"/>
              <a:buFont typeface="Arial" pitchFamily="34" charset="0"/>
              <a:buChar char="•"/>
            </a:pPr>
            <a:r>
              <a:rPr 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it-IT" sz="2800" dirty="0" err="1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Notions</a:t>
            </a:r>
            <a:r>
              <a:rPr lang="it-IT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: </a:t>
            </a:r>
            <a:r>
              <a:rPr lang="it-IT" sz="2800" dirty="0" err="1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unambiguity</a:t>
            </a:r>
            <a:r>
              <a:rPr lang="it-IT" sz="28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it-IT" sz="2800" dirty="0" err="1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determinism</a:t>
            </a:r>
            <a:r>
              <a:rPr lang="it-IT" sz="28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…</a:t>
            </a:r>
          </a:p>
          <a:p>
            <a:pPr algn="just">
              <a:buClr>
                <a:srgbClr val="FF00FF"/>
              </a:buClr>
              <a:buSzPct val="130000"/>
            </a:pPr>
            <a:endParaRPr lang="it-IT" sz="2800" dirty="0" smtClean="0">
              <a:solidFill>
                <a:srgbClr val="9933FF"/>
              </a:solidFill>
              <a:latin typeface="Comic Sans MS" pitchFamily="66" charset="0"/>
              <a:cs typeface="Times New Roman" pitchFamily="18" charset="0"/>
              <a:sym typeface="Symbol" pitchFamily="18" charset="2"/>
            </a:endParaRPr>
          </a:p>
          <a:p>
            <a:pPr algn="just">
              <a:buClr>
                <a:srgbClr val="FF00FF"/>
              </a:buClr>
              <a:buSzPct val="130000"/>
              <a:buFont typeface="Arial" pitchFamily="34" charset="0"/>
              <a:buChar char="•"/>
            </a:pPr>
            <a:r>
              <a:rPr lang="en-US" sz="2800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 Results: </a:t>
            </a:r>
            <a:r>
              <a:rPr lang="en-US" sz="2800" dirty="0" smtClean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equivalences, inclusions, closure properties, decidability properties …</a:t>
            </a:r>
            <a:endParaRPr lang="it-IT" sz="2800" dirty="0">
              <a:solidFill>
                <a:srgbClr val="9933FF"/>
              </a:solidFill>
              <a:latin typeface="Comic Sans MS" pitchFamily="66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347864" y="436510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err="1" smtClean="0">
                <a:solidFill>
                  <a:srgbClr val="FF0000"/>
                </a:solidFill>
                <a:latin typeface="Comic Sans MS" pitchFamily="66" charset="0"/>
              </a:rPr>
              <a:t>but</a:t>
            </a:r>
            <a:r>
              <a:rPr lang="it-IT" sz="3600" dirty="0" smtClean="0">
                <a:solidFill>
                  <a:srgbClr val="FF0000"/>
                </a:solidFill>
                <a:latin typeface="Comic Sans MS" pitchFamily="66" charset="0"/>
              </a:rPr>
              <a:t> …</a:t>
            </a:r>
            <a:endParaRPr lang="it-IT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043608" y="5229200"/>
            <a:ext cx="64087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FF00FF"/>
                </a:solidFill>
                <a:latin typeface="Comic Sans MS" pitchFamily="66" charset="0"/>
              </a:rPr>
              <a:t>ad hoc </a:t>
            </a:r>
            <a:r>
              <a:rPr lang="it-IT" sz="2800" dirty="0" err="1" smtClean="0">
                <a:latin typeface="Comic Sans MS" pitchFamily="66" charset="0"/>
              </a:rPr>
              <a:t>definitions</a:t>
            </a:r>
            <a:r>
              <a:rPr lang="it-IT" sz="2800" dirty="0" smtClean="0">
                <a:latin typeface="Comic Sans MS" pitchFamily="66" charset="0"/>
              </a:rPr>
              <a:t> and </a:t>
            </a:r>
            <a:r>
              <a:rPr lang="it-IT" sz="2800" dirty="0" err="1" smtClean="0">
                <a:latin typeface="Comic Sans MS" pitchFamily="66" charset="0"/>
              </a:rPr>
              <a:t>techniques</a:t>
            </a:r>
            <a:endParaRPr lang="it-IT" sz="2800" dirty="0" smtClean="0">
              <a:latin typeface="Comic Sans MS" pitchFamily="66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87338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84784"/>
            <a:ext cx="8496944" cy="2825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000" dirty="0" err="1" smtClean="0">
                <a:latin typeface="Comic Sans MS" pitchFamily="66" charset="0"/>
              </a:rPr>
              <a:t>This</a:t>
            </a:r>
            <a:r>
              <a:rPr lang="it-IT" sz="3000" dirty="0" smtClean="0">
                <a:latin typeface="Comic Sans MS" pitchFamily="66" charset="0"/>
              </a:rPr>
              <a:t> </a:t>
            </a:r>
            <a:r>
              <a:rPr lang="it-IT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new model </a:t>
            </a:r>
            <a:r>
              <a:rPr lang="it-IT" sz="3000" dirty="0" err="1" smtClean="0">
                <a:latin typeface="Comic Sans MS" pitchFamily="66" charset="0"/>
              </a:rPr>
              <a:t>of</a:t>
            </a:r>
            <a:r>
              <a:rPr lang="it-IT" sz="3000" dirty="0" smtClean="0">
                <a:latin typeface="Comic Sans MS" pitchFamily="66" charset="0"/>
              </a:rPr>
              <a:t> </a:t>
            </a:r>
            <a:r>
              <a:rPr lang="it-IT" sz="3000" dirty="0" err="1" smtClean="0">
                <a:latin typeface="Comic Sans MS" pitchFamily="66" charset="0"/>
              </a:rPr>
              <a:t>recognition</a:t>
            </a:r>
            <a:r>
              <a:rPr lang="it-IT" sz="3000" dirty="0" smtClean="0">
                <a:latin typeface="Comic Sans MS" pitchFamily="66" charset="0"/>
              </a:rPr>
              <a:t> </a:t>
            </a:r>
            <a:r>
              <a:rPr lang="it-IT" sz="3000" dirty="0" err="1" smtClean="0">
                <a:latin typeface="Comic Sans MS" pitchFamily="66" charset="0"/>
              </a:rPr>
              <a:t>gives</a:t>
            </a:r>
            <a:r>
              <a:rPr lang="it-IT" sz="3000" dirty="0" smtClean="0">
                <a:latin typeface="Comic Sans MS" pitchFamily="66" charset="0"/>
              </a:rPr>
              <a:t>:</a:t>
            </a:r>
          </a:p>
          <a:p>
            <a:pPr>
              <a:buClr>
                <a:srgbClr val="00FF00"/>
              </a:buClr>
            </a:pPr>
            <a:r>
              <a:rPr lang="it-IT" sz="3000" dirty="0" smtClean="0">
                <a:latin typeface="Comic Sans MS" pitchFamily="66" charset="0"/>
              </a:rPr>
              <a:t>a</a:t>
            </a:r>
            <a:r>
              <a:rPr lang="it-IT" sz="3000" b="1" dirty="0" smtClean="0">
                <a:solidFill>
                  <a:srgbClr val="00FF00"/>
                </a:solidFill>
                <a:latin typeface="Comic Sans MS" pitchFamily="66" charset="0"/>
              </a:rPr>
              <a:t> more </a:t>
            </a:r>
            <a:r>
              <a:rPr lang="it-IT" sz="3000" b="1" dirty="0" err="1" smtClean="0">
                <a:solidFill>
                  <a:srgbClr val="00FF00"/>
                </a:solidFill>
                <a:latin typeface="Comic Sans MS" pitchFamily="66" charset="0"/>
              </a:rPr>
              <a:t>natural</a:t>
            </a:r>
            <a:r>
              <a:rPr lang="it-IT" sz="3000" b="1" dirty="0" smtClean="0">
                <a:solidFill>
                  <a:srgbClr val="00FF00"/>
                </a:solidFill>
                <a:latin typeface="Comic Sans MS" pitchFamily="66" charset="0"/>
              </a:rPr>
              <a:t> </a:t>
            </a:r>
            <a:r>
              <a:rPr lang="it-IT" sz="3000" dirty="0" err="1" smtClean="0">
                <a:latin typeface="Comic Sans MS" pitchFamily="66" charset="0"/>
              </a:rPr>
              <a:t>generalization</a:t>
            </a:r>
            <a:r>
              <a:rPr lang="it-IT" sz="3000" dirty="0" smtClean="0">
                <a:latin typeface="Comic Sans MS" pitchFamily="66" charset="0"/>
              </a:rPr>
              <a:t> </a:t>
            </a:r>
            <a:r>
              <a:rPr lang="it-IT" sz="3000" dirty="0" err="1" smtClean="0">
                <a:latin typeface="Comic Sans MS" pitchFamily="66" charset="0"/>
              </a:rPr>
              <a:t>from</a:t>
            </a:r>
            <a:r>
              <a:rPr lang="it-IT" sz="3000" dirty="0" smtClean="0">
                <a:latin typeface="Comic Sans MS" pitchFamily="66" charset="0"/>
              </a:rPr>
              <a:t> 1d to 2d</a:t>
            </a:r>
          </a:p>
          <a:p>
            <a:pPr algn="just">
              <a:buClr>
                <a:srgbClr val="00FF00"/>
              </a:buClr>
            </a:pPr>
            <a:r>
              <a:rPr lang="it-IT" sz="3000" dirty="0" smtClean="0">
                <a:latin typeface="Comic Sans MS" pitchFamily="66" charset="0"/>
              </a:rPr>
              <a:t>a</a:t>
            </a:r>
            <a:r>
              <a:rPr lang="it-IT" sz="3000" b="1" dirty="0" smtClean="0">
                <a:solidFill>
                  <a:srgbClr val="00FF00"/>
                </a:solidFill>
                <a:latin typeface="Comic Sans MS" pitchFamily="66" charset="0"/>
              </a:rPr>
              <a:t> </a:t>
            </a:r>
            <a:r>
              <a:rPr lang="it-IT" sz="3000" b="1" dirty="0" err="1" smtClean="0">
                <a:solidFill>
                  <a:srgbClr val="00FF00"/>
                </a:solidFill>
                <a:latin typeface="Comic Sans MS" pitchFamily="66" charset="0"/>
              </a:rPr>
              <a:t>uniform</a:t>
            </a:r>
            <a:r>
              <a:rPr lang="it-IT" sz="3000" b="1" dirty="0" smtClean="0">
                <a:solidFill>
                  <a:srgbClr val="00FF00"/>
                </a:solidFill>
                <a:latin typeface="Comic Sans MS" pitchFamily="66" charset="0"/>
              </a:rPr>
              <a:t> </a:t>
            </a:r>
            <a:r>
              <a:rPr lang="it-IT" sz="3000" b="1" dirty="0" err="1" smtClean="0">
                <a:solidFill>
                  <a:srgbClr val="00FF00"/>
                </a:solidFill>
                <a:latin typeface="Comic Sans MS" pitchFamily="66" charset="0"/>
              </a:rPr>
              <a:t>setting</a:t>
            </a:r>
            <a:r>
              <a:rPr lang="it-IT" sz="3000" b="1" dirty="0" smtClean="0">
                <a:solidFill>
                  <a:srgbClr val="00FF00"/>
                </a:solidFill>
                <a:latin typeface="Comic Sans MS" pitchFamily="66" charset="0"/>
              </a:rPr>
              <a:t> </a:t>
            </a:r>
            <a:r>
              <a:rPr lang="it-IT" sz="3000" dirty="0" smtClean="0">
                <a:latin typeface="Comic Sans MS" pitchFamily="66" charset="0"/>
              </a:rPr>
              <a:t>for </a:t>
            </a:r>
            <a:r>
              <a:rPr lang="it-IT" sz="3000" dirty="0" err="1" smtClean="0">
                <a:latin typeface="Comic Sans MS" pitchFamily="66" charset="0"/>
              </a:rPr>
              <a:t>all</a:t>
            </a:r>
            <a:r>
              <a:rPr lang="it-IT" sz="3000" dirty="0" smtClean="0">
                <a:latin typeface="Comic Sans MS" pitchFamily="66" charset="0"/>
              </a:rPr>
              <a:t> </a:t>
            </a:r>
            <a:r>
              <a:rPr lang="it-IT" sz="3000" dirty="0" err="1" smtClean="0">
                <a:latin typeface="Comic Sans MS" pitchFamily="66" charset="0"/>
              </a:rPr>
              <a:t>notions</a:t>
            </a:r>
            <a:r>
              <a:rPr lang="it-IT" sz="3000" dirty="0" smtClean="0">
                <a:latin typeface="Comic Sans MS" pitchFamily="66" charset="0"/>
              </a:rPr>
              <a:t>, </a:t>
            </a:r>
            <a:r>
              <a:rPr lang="it-IT" sz="3000" dirty="0" err="1" smtClean="0">
                <a:latin typeface="Comic Sans MS" pitchFamily="66" charset="0"/>
              </a:rPr>
              <a:t>results</a:t>
            </a:r>
            <a:r>
              <a:rPr lang="it-IT" sz="3000" dirty="0" smtClean="0">
                <a:latin typeface="Comic Sans MS" pitchFamily="66" charset="0"/>
              </a:rPr>
              <a:t>, </a:t>
            </a:r>
            <a:r>
              <a:rPr lang="it-IT" sz="3000" dirty="0" err="1" smtClean="0">
                <a:latin typeface="Comic Sans MS" pitchFamily="66" charset="0"/>
              </a:rPr>
              <a:t>techniques</a:t>
            </a:r>
            <a:r>
              <a:rPr lang="it-IT" sz="3000" dirty="0" smtClean="0">
                <a:latin typeface="Comic Sans MS" pitchFamily="66" charset="0"/>
              </a:rPr>
              <a:t> </a:t>
            </a:r>
            <a:r>
              <a:rPr lang="it-IT" sz="3000" dirty="0" err="1" smtClean="0">
                <a:latin typeface="Comic Sans MS" pitchFamily="66" charset="0"/>
              </a:rPr>
              <a:t>presented</a:t>
            </a:r>
            <a:r>
              <a:rPr lang="it-IT" sz="3000" dirty="0" smtClean="0">
                <a:latin typeface="Comic Sans MS" pitchFamily="66" charset="0"/>
              </a:rPr>
              <a:t> </a:t>
            </a:r>
            <a:r>
              <a:rPr lang="it-IT" sz="3000" dirty="0" smtClean="0">
                <a:latin typeface="Comic Sans MS" pitchFamily="66" charset="0"/>
              </a:rPr>
              <a:t>in </a:t>
            </a:r>
            <a:r>
              <a:rPr lang="it-IT" sz="3000" dirty="0" smtClean="0">
                <a:latin typeface="Comic Sans MS" pitchFamily="66" charset="0"/>
              </a:rPr>
              <a:t>the 2d </a:t>
            </a:r>
            <a:r>
              <a:rPr lang="it-IT" sz="3000" dirty="0" err="1" smtClean="0">
                <a:latin typeface="Comic Sans MS" pitchFamily="66" charset="0"/>
              </a:rPr>
              <a:t>literature</a:t>
            </a:r>
            <a:endParaRPr lang="it-IT" sz="30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67544" y="4365104"/>
            <a:ext cx="8352928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Starting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from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Finite </a:t>
            </a:r>
            <a:r>
              <a:rPr kumimoji="0" lang="it-IT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Automata</a:t>
            </a:r>
            <a:r>
              <a:rPr kumimoji="0" lang="it-IT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for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strings</a:t>
            </a:r>
            <a:r>
              <a:rPr lang="it-IT" sz="3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we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introduce </a:t>
            </a:r>
            <a:r>
              <a:rPr kumimoji="0" lang="it-IT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Rational</a:t>
            </a: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Automata</a:t>
            </a: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for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pictures</a:t>
            </a:r>
            <a:endParaRPr kumimoji="0" lang="it-IT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2195736" y="476672"/>
            <a:ext cx="4608512" cy="706090"/>
          </a:xfr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>
            <a:noAutofit/>
          </a:bodyPr>
          <a:lstStyle/>
          <a:p>
            <a:pPr lvl="0">
              <a:spcBef>
                <a:spcPts val="0"/>
              </a:spcBef>
            </a:pPr>
            <a:r>
              <a:rPr lang="it-IT" sz="3600" b="1" dirty="0" err="1" smtClean="0">
                <a:solidFill>
                  <a:srgbClr val="68007F"/>
                </a:solidFill>
                <a:latin typeface="Comic Sans MS" pitchFamily="66" charset="0"/>
              </a:rPr>
              <a:t>From</a:t>
            </a:r>
            <a:r>
              <a:rPr lang="it-IT" sz="3600" b="1" dirty="0" smtClean="0">
                <a:solidFill>
                  <a:srgbClr val="68007F"/>
                </a:solidFill>
                <a:latin typeface="Comic Sans MS" pitchFamily="66" charset="0"/>
              </a:rPr>
              <a:t> 1d </a:t>
            </a:r>
            <a:r>
              <a:rPr lang="it-IT" sz="3600" b="1" dirty="0" err="1" smtClean="0">
                <a:solidFill>
                  <a:srgbClr val="68007F"/>
                </a:solidFill>
                <a:latin typeface="Comic Sans MS" pitchFamily="66" charset="0"/>
              </a:rPr>
              <a:t>to</a:t>
            </a:r>
            <a:r>
              <a:rPr lang="it-IT" sz="3600" b="1" dirty="0" smtClean="0">
                <a:solidFill>
                  <a:srgbClr val="68007F"/>
                </a:solidFill>
                <a:latin typeface="Comic Sans MS" pitchFamily="66" charset="0"/>
              </a:rPr>
              <a:t> 2d</a:t>
            </a:r>
            <a:endParaRPr lang="it-IT" sz="3600" b="1" dirty="0">
              <a:solidFill>
                <a:srgbClr val="68007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826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theme/theme1.xml><?xml version="1.0" encoding="utf-8"?>
<a:theme xmlns:a="http://schemas.openxmlformats.org/drawingml/2006/main" name="Tema di Off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18367</TotalTime>
  <Words>1758</Words>
  <Application>Microsoft Office PowerPoint</Application>
  <PresentationFormat>Presentazione su schermo (4:3)</PresentationFormat>
  <Paragraphs>347</Paragraphs>
  <Slides>30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Tema di Office</vt:lpstr>
      <vt:lpstr>Two-dimensional Rational Automata:  a bridge unifying 1d and 2d language theory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From 1d to 2d</vt:lpstr>
      <vt:lpstr>In this setting</vt:lpstr>
      <vt:lpstr>From Finite Automata to Rational Automata</vt:lpstr>
      <vt:lpstr>From Finite Automata to Rational Automata</vt:lpstr>
      <vt:lpstr>Diapositiva 13</vt:lpstr>
      <vt:lpstr>RA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Two-dimensional rational automata: a bridge unifying one and two-dimensional language theory</dc:title>
  <dc:creator>Marcella</dc:creator>
  <cp:lastModifiedBy>dora</cp:lastModifiedBy>
  <cp:revision>158</cp:revision>
  <dcterms:created xsi:type="dcterms:W3CDTF">2012-11-27T17:21:01Z</dcterms:created>
  <dcterms:modified xsi:type="dcterms:W3CDTF">2013-01-27T22:51:37Z</dcterms:modified>
</cp:coreProperties>
</file>