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399" r:id="rId4"/>
    <p:sldId id="402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59" r:id="rId13"/>
    <p:sldId id="361" r:id="rId14"/>
    <p:sldId id="371" r:id="rId15"/>
    <p:sldId id="401" r:id="rId16"/>
    <p:sldId id="373" r:id="rId17"/>
    <p:sldId id="375" r:id="rId18"/>
    <p:sldId id="388" r:id="rId19"/>
    <p:sldId id="370" r:id="rId20"/>
    <p:sldId id="378" r:id="rId21"/>
    <p:sldId id="376" r:id="rId22"/>
    <p:sldId id="377" r:id="rId23"/>
    <p:sldId id="379" r:id="rId24"/>
    <p:sldId id="382" r:id="rId25"/>
    <p:sldId id="383" r:id="rId26"/>
    <p:sldId id="381" r:id="rId27"/>
    <p:sldId id="389" r:id="rId28"/>
    <p:sldId id="390" r:id="rId29"/>
    <p:sldId id="391" r:id="rId30"/>
    <p:sldId id="387" r:id="rId31"/>
    <p:sldId id="393" r:id="rId32"/>
    <p:sldId id="386" r:id="rId33"/>
    <p:sldId id="394" r:id="rId34"/>
    <p:sldId id="395" r:id="rId35"/>
    <p:sldId id="396" r:id="rId36"/>
    <p:sldId id="397" r:id="rId37"/>
    <p:sldId id="400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2" d="100"/>
          <a:sy n="62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567E-64F3-4C97-9BDE-7DE46AC7DDC5}" type="datetimeFigureOut">
              <a:rPr lang="de-DE" smtClean="0"/>
              <a:pPr/>
              <a:t>26.01.2013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B6E1-48AE-486D-A03A-D06D446780A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wjp.cs.uni-saarland.de/publikationen/SchmaltzMIPS.pdf" TargetMode="External"/><Relationship Id="rId2" Type="http://schemas.openxmlformats.org/officeDocument/2006/relationships/hyperlink" Target="http://rg-master.cs.uni-sb.de/publikationen/UD11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wjp.cs.uni-saarland.de/publikationen/Tv09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cidok.sulb.uni-saarland.de/volltexte/2009/2420/pdf/Dissertation_1410_Alka_Eyad_2009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Multicore </a:t>
            </a:r>
            <a:r>
              <a:rPr lang="de-DE" dirty="0" err="1" smtClean="0"/>
              <a:t>Hypervisor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W. Paul</a:t>
            </a:r>
          </a:p>
          <a:p>
            <a:r>
              <a:rPr lang="de-DE" dirty="0" smtClean="0"/>
              <a:t>Saarland University</a:t>
            </a:r>
          </a:p>
          <a:p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E. Cohen, S. Schmaltz….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7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theories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Soundness </a:t>
            </a:r>
            <a:r>
              <a:rPr lang="de-DE" dirty="0" err="1" smtClean="0"/>
              <a:t>of</a:t>
            </a:r>
            <a:r>
              <a:rPr lang="de-DE" dirty="0" smtClean="0"/>
              <a:t> VCC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ghost</a:t>
            </a:r>
            <a:r>
              <a:rPr lang="de-DE" dirty="0" smtClean="0"/>
              <a:t> + </a:t>
            </a:r>
            <a:r>
              <a:rPr lang="de-DE" dirty="0" err="1" smtClean="0"/>
              <a:t>assertions</a:t>
            </a:r>
            <a:endParaRPr lang="de-DE" dirty="0" smtClean="0"/>
          </a:p>
          <a:p>
            <a:pPr lvl="1"/>
            <a:r>
              <a:rPr lang="de-DE" dirty="0" smtClean="0"/>
              <a:t>VCC </a:t>
            </a:r>
            <a:r>
              <a:rPr lang="de-DE" dirty="0" err="1" smtClean="0"/>
              <a:t>proofs</a:t>
            </a:r>
            <a:r>
              <a:rPr lang="de-DE" dirty="0" smtClean="0"/>
              <a:t> </a:t>
            </a:r>
            <a:r>
              <a:rPr lang="de-DE" dirty="0" err="1" smtClean="0"/>
              <a:t>imply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C-</a:t>
            </a:r>
            <a:r>
              <a:rPr lang="de-DE" dirty="0" err="1" smtClean="0"/>
              <a:t>verifier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C+ISA +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Hypervisor </a:t>
            </a:r>
            <a:r>
              <a:rPr lang="de-DE" dirty="0" err="1" smtClean="0"/>
              <a:t>correctness</a:t>
            </a:r>
            <a:endParaRPr lang="de-DE" dirty="0" smtClean="0"/>
          </a:p>
          <a:p>
            <a:pPr lvl="1"/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tread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(</a:t>
            </a: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transation</a:t>
            </a:r>
            <a:r>
              <a:rPr lang="de-DE" dirty="0" smtClean="0"/>
              <a:t> (</a:t>
            </a:r>
            <a:r>
              <a:rPr lang="de-DE" dirty="0" err="1" smtClean="0"/>
              <a:t>shadow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ISA-</a:t>
            </a:r>
            <a:r>
              <a:rPr lang="de-DE" dirty="0" err="1" smtClean="0">
                <a:solidFill>
                  <a:srgbClr val="FF0000"/>
                </a:solidFill>
              </a:rPr>
              <a:t>sp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virtualization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X64</a:t>
            </a:r>
          </a:p>
          <a:p>
            <a:pPr lvl="1"/>
            <a:r>
              <a:rPr lang="de-DE" dirty="0" smtClean="0"/>
              <a:t>Intel: 3000 </a:t>
            </a:r>
            <a:r>
              <a:rPr lang="de-DE" dirty="0" err="1" smtClean="0"/>
              <a:t>pages</a:t>
            </a:r>
            <a:endParaRPr lang="de-DE" dirty="0" smtClean="0"/>
          </a:p>
          <a:p>
            <a:pPr lvl="1"/>
            <a:r>
              <a:rPr lang="de-DE" dirty="0" smtClean="0"/>
              <a:t>AMD 1500 </a:t>
            </a:r>
            <a:r>
              <a:rPr lang="de-DE" dirty="0" err="1" smtClean="0"/>
              <a:t>pages</a:t>
            </a:r>
            <a:endParaRPr lang="de-DE" dirty="0" smtClean="0"/>
          </a:p>
          <a:p>
            <a:pPr lvl="1"/>
            <a:r>
              <a:rPr lang="de-DE" dirty="0" err="1" smtClean="0"/>
              <a:t>Diss</a:t>
            </a:r>
            <a:r>
              <a:rPr lang="de-DE" dirty="0" smtClean="0"/>
              <a:t>. Degenbaev 300 </a:t>
            </a:r>
            <a:r>
              <a:rPr lang="de-DE" dirty="0" err="1" smtClean="0"/>
              <a:t>pages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math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de-DE" dirty="0" smtClean="0">
                <a:hlinkClick r:id="rId2"/>
              </a:rPr>
              <a:t>http://rg-master.cs.uni-sb.de/publikationen/UD11.pdf</a:t>
            </a:r>
            <a:endParaRPr lang="de-DE" dirty="0" smtClean="0"/>
          </a:p>
          <a:p>
            <a:r>
              <a:rPr lang="de-DE" dirty="0" smtClean="0"/>
              <a:t>MIPS-86</a:t>
            </a:r>
          </a:p>
          <a:p>
            <a:pPr lvl="1"/>
            <a:r>
              <a:rPr lang="de-DE" dirty="0" smtClean="0"/>
              <a:t>MIPS-ISA+ X86 </a:t>
            </a:r>
            <a:r>
              <a:rPr lang="de-DE" dirty="0" err="1" smtClean="0"/>
              <a:t>memory</a:t>
            </a:r>
            <a:r>
              <a:rPr lang="de-DE" dirty="0" smtClean="0"/>
              <a:t> model</a:t>
            </a:r>
          </a:p>
          <a:p>
            <a:pPr lvl="1"/>
            <a:r>
              <a:rPr lang="de-DE" dirty="0" smtClean="0"/>
              <a:t>15 </a:t>
            </a:r>
            <a:r>
              <a:rPr lang="de-DE" dirty="0" err="1" smtClean="0"/>
              <a:t>pages</a:t>
            </a:r>
            <a:endParaRPr lang="de-DE" dirty="0" smtClean="0"/>
          </a:p>
          <a:p>
            <a:pPr lvl="1"/>
            <a:r>
              <a:rPr lang="de-DE" dirty="0" smtClean="0"/>
              <a:t> </a:t>
            </a:r>
            <a:r>
              <a:rPr lang="de-DE" u="sng" dirty="0" smtClean="0">
                <a:hlinkClick r:id="rId3"/>
              </a:rPr>
              <a:t>http://www-wjp.cs.uni-saarland.de/publikationen/SchmaltzMIPS.pdf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8" name="Picture 10" descr="DSC02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348706"/>
            <a:ext cx="4038600" cy="30289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ISA-</a:t>
            </a:r>
            <a:r>
              <a:rPr lang="de-DE" sz="3600" dirty="0" err="1" smtClean="0"/>
              <a:t>sp</a:t>
            </a:r>
            <a:r>
              <a:rPr lang="de-DE" sz="3600" dirty="0" smtClean="0"/>
              <a:t>(2):</a:t>
            </a:r>
            <a:br>
              <a:rPr lang="de-DE" sz="3600" dirty="0" smtClean="0"/>
            </a:br>
            <a:r>
              <a:rPr lang="de-DE" sz="3600" dirty="0" smtClean="0"/>
              <a:t> X64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X64 ISA model</a:t>
            </a:r>
          </a:p>
          <a:p>
            <a:pPr lvl="1"/>
            <a:r>
              <a:rPr lang="de-DE" dirty="0" smtClean="0"/>
              <a:t>E. Cohen: </a:t>
            </a:r>
            <a:r>
              <a:rPr lang="de-DE" dirty="0" err="1" smtClean="0"/>
              <a:t>nondeterministic</a:t>
            </a:r>
            <a:r>
              <a:rPr lang="de-DE" dirty="0" smtClean="0"/>
              <a:t> </a:t>
            </a:r>
            <a:r>
              <a:rPr lang="de-DE" dirty="0" err="1" smtClean="0"/>
              <a:t>communicating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1"/>
            <a:r>
              <a:rPr lang="de-DE" dirty="0" err="1" smtClean="0"/>
              <a:t>sb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 smtClean="0"/>
          </a:p>
          <a:p>
            <a:pPr lvl="1"/>
            <a:r>
              <a:rPr lang="de-DE" dirty="0" err="1" smtClean="0"/>
              <a:t>mmu</a:t>
            </a:r>
            <a:r>
              <a:rPr lang="de-DE" dirty="0" smtClean="0"/>
              <a:t>: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endParaRPr lang="de-DE" dirty="0" smtClean="0"/>
          </a:p>
          <a:p>
            <a:pPr lvl="1"/>
            <a:r>
              <a:rPr lang="de-DE" dirty="0" smtClean="0"/>
              <a:t>APIC: </a:t>
            </a:r>
            <a:r>
              <a:rPr lang="de-DE" dirty="0" err="1" smtClean="0"/>
              <a:t>device</a:t>
            </a:r>
            <a:r>
              <a:rPr lang="de-DE" dirty="0" smtClean="0"/>
              <a:t>, </a:t>
            </a:r>
            <a:r>
              <a:rPr lang="de-DE" dirty="0" err="1" smtClean="0"/>
              <a:t>interrupts</a:t>
            </a:r>
            <a:endParaRPr lang="de-DE" dirty="0" smtClean="0"/>
          </a:p>
          <a:p>
            <a:pPr lvl="1"/>
            <a:r>
              <a:rPr lang="de-DE" dirty="0" err="1" smtClean="0"/>
              <a:t>disk</a:t>
            </a:r>
            <a:r>
              <a:rPr lang="de-DE" dirty="0" smtClean="0"/>
              <a:t>: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booting</a:t>
            </a:r>
            <a:endParaRPr lang="de-DE" dirty="0" smtClean="0"/>
          </a:p>
          <a:p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sz="1500" dirty="0" err="1" smtClean="0">
                <a:solidFill>
                  <a:srgbClr val="FF0000"/>
                </a:solidFill>
              </a:rPr>
              <a:t>subtle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reverse</a:t>
            </a:r>
            <a:r>
              <a:rPr lang="de-DE" dirty="0" smtClean="0"/>
              <a:t> </a:t>
            </a:r>
            <a:r>
              <a:rPr lang="de-DE" dirty="0" err="1" smtClean="0"/>
              <a:t>engineer</a:t>
            </a:r>
            <a:r>
              <a:rPr lang="de-DE" dirty="0" smtClean="0"/>
              <a:t> MIPS-86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prove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5148064" y="1700808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</a:t>
            </a:r>
            <a:r>
              <a:rPr lang="de-DE" dirty="0" err="1" smtClean="0"/>
              <a:t>em</a:t>
            </a:r>
            <a:r>
              <a:rPr lang="de-DE" dirty="0" smtClean="0"/>
              <a:t> + </a:t>
            </a:r>
            <a:r>
              <a:rPr lang="de-DE" dirty="0" err="1" smtClean="0"/>
              <a:t>caches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524328" y="30689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sb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660232" y="40050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mmu</a:t>
            </a:r>
            <a:endParaRPr lang="de-DE" dirty="0"/>
          </a:p>
        </p:txBody>
      </p:sp>
      <p:cxnSp>
        <p:nvCxnSpPr>
          <p:cNvPr id="12" name="Gerade Verbindung mit Pfeil 11"/>
          <p:cNvCxnSpPr>
            <a:endCxn id="10" idx="2"/>
          </p:cNvCxnSpPr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 flipH="1" flipV="1">
            <a:off x="6480212" y="3392996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 flipH="1" flipV="1">
            <a:off x="7740352" y="386104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5400000" flipH="1" flipV="1">
            <a:off x="7668344" y="292494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5400000">
            <a:off x="4716016" y="3789040"/>
            <a:ext cx="20162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7020272" y="764704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APIC</a:t>
            </a:r>
            <a:endParaRPr lang="de-DE" dirty="0"/>
          </a:p>
        </p:txBody>
      </p:sp>
      <p:cxnSp>
        <p:nvCxnSpPr>
          <p:cNvPr id="21" name="Gerade Verbindung 20"/>
          <p:cNvCxnSpPr>
            <a:stCxn id="15" idx="2"/>
          </p:cNvCxnSpPr>
          <p:nvPr/>
        </p:nvCxnSpPr>
        <p:spPr>
          <a:xfrm flipH="1">
            <a:off x="7524328" y="1268760"/>
            <a:ext cx="360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5652120" y="764704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disk</a:t>
            </a:r>
            <a:endParaRPr lang="de-DE" dirty="0"/>
          </a:p>
        </p:txBody>
      </p:sp>
      <p:cxnSp>
        <p:nvCxnSpPr>
          <p:cNvPr id="19" name="Gerade Verbindung 18"/>
          <p:cNvCxnSpPr>
            <a:stCxn id="16" idx="2"/>
          </p:cNvCxnSpPr>
          <p:nvPr/>
        </p:nvCxnSpPr>
        <p:spPr>
          <a:xfrm>
            <a:off x="6084168" y="126876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ISA-</a:t>
            </a:r>
            <a:r>
              <a:rPr lang="de-DE" sz="3200" dirty="0" err="1" smtClean="0"/>
              <a:t>sp</a:t>
            </a:r>
            <a:r>
              <a:rPr lang="de-DE" sz="3200" dirty="0" smtClean="0"/>
              <a:t> (3): MIPS-86 </a:t>
            </a:r>
            <a:br>
              <a:rPr lang="de-DE" sz="3200" dirty="0" smtClean="0"/>
            </a:br>
            <a:r>
              <a:rPr lang="de-DE" sz="3200" dirty="0" err="1" smtClean="0"/>
              <a:t>hardware</a:t>
            </a:r>
            <a:r>
              <a:rPr lang="de-DE" sz="3200" dirty="0" smtClean="0"/>
              <a:t> </a:t>
            </a:r>
            <a:r>
              <a:rPr lang="de-DE" sz="3200" dirty="0" err="1" smtClean="0"/>
              <a:t>correctness</a:t>
            </a:r>
            <a:r>
              <a:rPr lang="de-DE" sz="3200" dirty="0" smtClean="0"/>
              <a:t> (formal/</a:t>
            </a:r>
            <a:r>
              <a:rPr lang="de-DE" sz="3200" dirty="0" err="1" smtClean="0"/>
              <a:t>paper</a:t>
            </a:r>
            <a:r>
              <a:rPr lang="de-DE" sz="3200" dirty="0" smtClean="0"/>
              <a:t>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sz="2400" dirty="0" err="1" smtClean="0"/>
              <a:t>Processor</a:t>
            </a:r>
            <a:r>
              <a:rPr lang="de-DE" sz="2400" dirty="0" smtClean="0"/>
              <a:t> </a:t>
            </a:r>
            <a:r>
              <a:rPr lang="de-DE" sz="2400" dirty="0" err="1" smtClean="0"/>
              <a:t>correctness</a:t>
            </a:r>
            <a:endParaRPr lang="de-DE" sz="2400" dirty="0" smtClean="0"/>
          </a:p>
          <a:p>
            <a:pPr lvl="1"/>
            <a:r>
              <a:rPr lang="de-DE" sz="2000" dirty="0" err="1" smtClean="0"/>
              <a:t>pipelined</a:t>
            </a:r>
            <a:endParaRPr lang="de-DE" sz="2000" dirty="0" smtClean="0"/>
          </a:p>
          <a:p>
            <a:pPr lvl="1"/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memory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r>
              <a:rPr lang="de-DE" sz="2000" dirty="0" smtClean="0"/>
              <a:t>: WB</a:t>
            </a:r>
          </a:p>
          <a:p>
            <a:pPr lvl="1"/>
            <a:r>
              <a:rPr lang="de-DE" sz="2000" dirty="0" err="1" smtClean="0"/>
              <a:t>software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: </a:t>
            </a:r>
            <a:r>
              <a:rPr lang="de-DE" sz="2000" dirty="0" err="1" smtClean="0"/>
              <a:t>alignment</a:t>
            </a:r>
            <a:r>
              <a:rPr lang="de-DE" sz="2000" dirty="0" smtClean="0"/>
              <a:t>;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self</a:t>
            </a:r>
            <a:r>
              <a:rPr lang="de-DE" sz="2000" dirty="0" smtClean="0"/>
              <a:t> </a:t>
            </a:r>
            <a:r>
              <a:rPr lang="de-DE" sz="2000" dirty="0" err="1" smtClean="0"/>
              <a:t>modifying</a:t>
            </a:r>
            <a:r>
              <a:rPr lang="de-DE" sz="2000" dirty="0" smtClean="0"/>
              <a:t> </a:t>
            </a:r>
            <a:r>
              <a:rPr lang="de-DE" sz="2000" dirty="0" err="1" smtClean="0"/>
              <a:t>code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digital </a:t>
            </a:r>
            <a:r>
              <a:rPr lang="de-DE" sz="2000" dirty="0" err="1" smtClean="0"/>
              <a:t>gate</a:t>
            </a:r>
            <a:r>
              <a:rPr lang="de-DE" sz="2000" dirty="0" smtClean="0"/>
              <a:t> </a:t>
            </a:r>
            <a:r>
              <a:rPr lang="de-DE" sz="2000" dirty="0" err="1" smtClean="0"/>
              <a:t>level</a:t>
            </a:r>
            <a:r>
              <a:rPr lang="de-DE" sz="2000" dirty="0" smtClean="0"/>
              <a:t> + </a:t>
            </a:r>
            <a:r>
              <a:rPr lang="de-DE" sz="2000" dirty="0" err="1" smtClean="0">
                <a:solidFill>
                  <a:srgbClr val="FF0000"/>
                </a:solidFill>
              </a:rPr>
              <a:t>gate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delays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/>
            <a:r>
              <a:rPr lang="de-DE" sz="2000" dirty="0" err="1" smtClean="0"/>
              <a:t>sequentially</a:t>
            </a:r>
            <a:r>
              <a:rPr lang="de-DE" sz="2000" dirty="0" smtClean="0"/>
              <a:t> </a:t>
            </a:r>
            <a:r>
              <a:rPr lang="de-DE" sz="2000" dirty="0" err="1" smtClean="0"/>
              <a:t>consistent</a:t>
            </a:r>
            <a:r>
              <a:rPr lang="de-DE" sz="2000" dirty="0" smtClean="0"/>
              <a:t> </a:t>
            </a:r>
            <a:r>
              <a:rPr lang="de-DE" sz="2000" dirty="0" err="1" smtClean="0"/>
              <a:t>shared</a:t>
            </a:r>
            <a:r>
              <a:rPr lang="de-DE" sz="2000" dirty="0" smtClean="0"/>
              <a:t> </a:t>
            </a:r>
            <a:r>
              <a:rPr lang="de-DE" sz="2000" dirty="0" err="1" smtClean="0"/>
              <a:t>memory</a:t>
            </a:r>
            <a:r>
              <a:rPr lang="de-DE" sz="2000" dirty="0" smtClean="0"/>
              <a:t> (MOESI)</a:t>
            </a:r>
          </a:p>
          <a:p>
            <a:r>
              <a:rPr lang="de-DE" sz="2400" b="1" dirty="0" smtClean="0"/>
              <a:t>April 4, 2012</a:t>
            </a:r>
          </a:p>
          <a:p>
            <a:pPr lvl="1"/>
            <a:r>
              <a:rPr lang="de-DE" sz="2000" dirty="0" smtClean="0"/>
              <a:t>283 </a:t>
            </a:r>
            <a:r>
              <a:rPr lang="de-DE" sz="2000" dirty="0" err="1" smtClean="0"/>
              <a:t>pages</a:t>
            </a:r>
            <a:endParaRPr lang="de-DE" sz="2000" dirty="0" smtClean="0"/>
          </a:p>
          <a:p>
            <a:pPr lvl="1"/>
            <a:r>
              <a:rPr lang="de-DE" sz="2000" dirty="0" smtClean="0">
                <a:solidFill>
                  <a:schemeClr val="tx2"/>
                </a:solidFill>
              </a:rPr>
              <a:t>http://www-wjp.cs.uni-saarland.de/lehre/vorlesung/rechnerarchitektur2/ws1112/layouts/multicorebook.pdf</a:t>
            </a:r>
          </a:p>
          <a:p>
            <a:pPr lvl="1"/>
            <a:endParaRPr lang="de-DE" sz="20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40890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004048" y="3995678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TODO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fetch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add</a:t>
            </a:r>
            <a:r>
              <a:rPr lang="de-DE" sz="2000" dirty="0" smtClean="0"/>
              <a:t> (easy)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err="1" smtClean="0"/>
              <a:t>fences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sync</a:t>
            </a:r>
            <a:r>
              <a:rPr lang="de-DE" sz="2000" dirty="0" smtClean="0"/>
              <a:t> (easy)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err="1" smtClean="0"/>
              <a:t>consistent</a:t>
            </a:r>
            <a:r>
              <a:rPr lang="de-DE" sz="2000" dirty="0" smtClean="0"/>
              <a:t> </a:t>
            </a:r>
            <a:r>
              <a:rPr lang="de-DE" sz="2000" dirty="0" err="1" smtClean="0"/>
              <a:t>memory</a:t>
            </a:r>
            <a:r>
              <a:rPr lang="de-DE" sz="2000" dirty="0" smtClean="0"/>
              <a:t> </a:t>
            </a:r>
            <a:r>
              <a:rPr lang="de-DE" sz="2000" dirty="0" err="1" smtClean="0"/>
              <a:t>modes</a:t>
            </a:r>
            <a:r>
              <a:rPr lang="de-DE" sz="2000" dirty="0" smtClean="0"/>
              <a:t> (easy)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err="1" smtClean="0"/>
              <a:t>interrupts</a:t>
            </a:r>
            <a:r>
              <a:rPr lang="de-DE" sz="2000" dirty="0" smtClean="0"/>
              <a:t> + </a:t>
            </a:r>
            <a:r>
              <a:rPr lang="de-DE" sz="2000" dirty="0" err="1" smtClean="0"/>
              <a:t>devices</a:t>
            </a:r>
            <a:r>
              <a:rPr lang="de-DE" sz="2000" dirty="0" smtClean="0"/>
              <a:t> (</a:t>
            </a:r>
            <a:r>
              <a:rPr lang="de-DE" sz="2000" dirty="0" err="1" smtClean="0">
                <a:solidFill>
                  <a:srgbClr val="FF0000"/>
                </a:solidFill>
              </a:rPr>
              <a:t>subtle</a:t>
            </a:r>
            <a:r>
              <a:rPr lang="de-DE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MMU (</a:t>
            </a:r>
            <a:r>
              <a:rPr lang="de-DE" sz="2000" dirty="0" err="1" smtClean="0">
                <a:solidFill>
                  <a:srgbClr val="FF0000"/>
                </a:solidFill>
              </a:rPr>
              <a:t>subtle</a:t>
            </a:r>
            <a:r>
              <a:rPr lang="de-DE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store</a:t>
            </a:r>
            <a:r>
              <a:rPr lang="de-DE" sz="2000" dirty="0" smtClean="0"/>
              <a:t> </a:t>
            </a:r>
            <a:r>
              <a:rPr lang="de-DE" sz="2000" dirty="0" err="1" smtClean="0"/>
              <a:t>buffers</a:t>
            </a:r>
            <a:r>
              <a:rPr lang="de-DE" sz="2000" dirty="0" smtClean="0"/>
              <a:t> (easy)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Tomasulo</a:t>
            </a:r>
            <a:r>
              <a:rPr lang="de-DE" sz="2000" dirty="0" smtClean="0"/>
              <a:t> </a:t>
            </a:r>
            <a:r>
              <a:rPr lang="de-DE" sz="2000" dirty="0" err="1" smtClean="0"/>
              <a:t>scheduler</a:t>
            </a:r>
            <a:r>
              <a:rPr lang="de-DE" sz="2000" dirty="0" smtClean="0"/>
              <a:t> (</a:t>
            </a:r>
            <a:r>
              <a:rPr lang="de-DE" sz="2000" dirty="0" err="1" smtClean="0"/>
              <a:t>hard</a:t>
            </a:r>
            <a:r>
              <a:rPr lang="de-DE" sz="2000" dirty="0" smtClean="0"/>
              <a:t>)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ISA-u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Caches</a:t>
            </a:r>
            <a:r>
              <a:rPr lang="de-DE" dirty="0" smtClean="0"/>
              <a:t> invisible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cacheable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 lvl="1"/>
            <a:r>
              <a:rPr lang="de-DE" dirty="0" err="1"/>
              <a:t>c</a:t>
            </a:r>
            <a:r>
              <a:rPr lang="de-DE" dirty="0" err="1" smtClean="0"/>
              <a:t>ompatibility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coherency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r>
              <a:rPr lang="de-DE" dirty="0" smtClean="0"/>
              <a:t> (MOESI +….)</a:t>
            </a:r>
          </a:p>
          <a:p>
            <a:pPr lvl="1"/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remark</a:t>
            </a:r>
            <a:r>
              <a:rPr lang="de-DE" dirty="0" smtClean="0"/>
              <a:t> in Smith &amp; </a:t>
            </a:r>
            <a:r>
              <a:rPr lang="de-DE" dirty="0" err="1" smtClean="0"/>
              <a:t>Plezkum</a:t>
            </a:r>
            <a:r>
              <a:rPr lang="de-DE" dirty="0" smtClean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7524328" y="30689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sb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   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660232" y="40050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mmu</a:t>
            </a:r>
            <a:endParaRPr lang="de-DE" dirty="0"/>
          </a:p>
        </p:txBody>
      </p:sp>
      <p:cxnSp>
        <p:nvCxnSpPr>
          <p:cNvPr id="12" name="Gerade Verbindung mit Pfeil 11"/>
          <p:cNvCxnSpPr>
            <a:endCxn id="10" idx="2"/>
          </p:cNvCxnSpPr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 flipH="1" flipV="1">
            <a:off x="6480212" y="3392996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5400000" flipH="1" flipV="1">
            <a:off x="7740352" y="386104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5400000" flipH="1" flipV="1">
            <a:off x="7668344" y="292494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084168" y="6453336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dirty="0" err="1" smtClean="0">
                <a:solidFill>
                  <a:srgbClr val="00B050"/>
                </a:solidFill>
              </a:rPr>
              <a:t>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148064" y="1772816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</a:t>
            </a:r>
            <a:r>
              <a:rPr lang="de-DE" dirty="0" smtClean="0"/>
              <a:t> + </a:t>
            </a:r>
            <a:r>
              <a:rPr lang="de-DE" dirty="0" err="1" smtClean="0"/>
              <a:t>caches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724128" y="2780928"/>
            <a:ext cx="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ISA-u (2)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caches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invisible</a:t>
            </a:r>
          </a:p>
          <a:p>
            <a:r>
              <a:rPr lang="de-DE" dirty="0" err="1" smtClean="0">
                <a:solidFill>
                  <a:srgbClr val="0070C0"/>
                </a:solidFill>
              </a:rPr>
              <a:t>sb</a:t>
            </a:r>
            <a:r>
              <a:rPr lang="de-DE" dirty="0" smtClean="0"/>
              <a:t> invisible in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endParaRPr lang="de-DE" dirty="0" smtClean="0"/>
          </a:p>
          <a:p>
            <a:pPr lvl="1"/>
            <a:r>
              <a:rPr lang="de-DE" dirty="0" smtClean="0"/>
              <a:t>easy </a:t>
            </a:r>
            <a:r>
              <a:rPr lang="de-DE" dirty="0" err="1" smtClean="0"/>
              <a:t>folklore</a:t>
            </a:r>
            <a:r>
              <a:rPr lang="de-DE" dirty="0" smtClean="0"/>
              <a:t> </a:t>
            </a:r>
            <a:r>
              <a:rPr lang="de-DE" dirty="0" err="1" smtClean="0"/>
              <a:t>theorem</a:t>
            </a:r>
            <a:endParaRPr lang="de-DE" dirty="0" smtClean="0"/>
          </a:p>
          <a:p>
            <a:pPr lvl="1"/>
            <a:r>
              <a:rPr lang="de-DE" dirty="0" err="1" smtClean="0"/>
              <a:t>proof</a:t>
            </a:r>
            <a:r>
              <a:rPr lang="de-DE" dirty="0" smtClean="0"/>
              <a:t>: Degenbaev et al: </a:t>
            </a:r>
            <a:r>
              <a:rPr lang="de-DE" dirty="0" err="1" smtClean="0"/>
              <a:t>Pervasive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2009</a:t>
            </a:r>
          </a:p>
          <a:p>
            <a:pPr lvl="1"/>
            <a:r>
              <a:rPr lang="de-DE" dirty="0" smtClean="0"/>
              <a:t>In Susanne Albers </a:t>
            </a:r>
            <a:r>
              <a:rPr lang="de-DE" dirty="0" err="1" smtClean="0"/>
              <a:t>and</a:t>
            </a:r>
            <a:r>
              <a:rPr lang="de-DE" dirty="0" smtClean="0"/>
              <a:t> Helmut Alt </a:t>
            </a:r>
            <a:r>
              <a:rPr lang="de-DE" dirty="0" err="1" smtClean="0"/>
              <a:t>and</a:t>
            </a:r>
            <a:r>
              <a:rPr lang="de-DE" dirty="0" smtClean="0"/>
              <a:t> Stefan Näher, </a:t>
            </a:r>
            <a:r>
              <a:rPr lang="de-DE" dirty="0" err="1" smtClean="0"/>
              <a:t>editors</a:t>
            </a:r>
            <a:r>
              <a:rPr lang="de-DE" dirty="0" smtClean="0"/>
              <a:t>, </a:t>
            </a:r>
            <a:r>
              <a:rPr lang="de-DE" i="1" dirty="0" err="1" smtClean="0"/>
              <a:t>Efficient</a:t>
            </a:r>
            <a:r>
              <a:rPr lang="de-DE" i="1" dirty="0" smtClean="0"/>
              <a:t> </a:t>
            </a:r>
            <a:r>
              <a:rPr lang="de-DE" i="1" dirty="0" err="1" smtClean="0"/>
              <a:t>Algorithms</a:t>
            </a:r>
            <a:r>
              <a:rPr lang="de-DE" i="1" dirty="0" smtClean="0"/>
              <a:t> -- Essays </a:t>
            </a:r>
            <a:r>
              <a:rPr lang="de-DE" i="1" dirty="0" err="1" smtClean="0"/>
              <a:t>Dedicated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Kurt Mehlhorn on </a:t>
            </a:r>
            <a:r>
              <a:rPr lang="de-DE" i="1" dirty="0" err="1" smtClean="0"/>
              <a:t>the</a:t>
            </a:r>
            <a:r>
              <a:rPr lang="de-DE" i="1" dirty="0" smtClean="0"/>
              <a:t> Occasion </a:t>
            </a:r>
            <a:r>
              <a:rPr lang="de-DE" i="1" dirty="0" err="1" smtClean="0"/>
              <a:t>of</a:t>
            </a:r>
            <a:r>
              <a:rPr lang="de-DE" i="1" dirty="0" smtClean="0"/>
              <a:t> His 60th </a:t>
            </a:r>
            <a:r>
              <a:rPr lang="de-DE" i="1" dirty="0" err="1" smtClean="0"/>
              <a:t>Birthday</a:t>
            </a:r>
            <a:r>
              <a:rPr lang="de-DE" dirty="0" err="1" smtClean="0"/>
              <a:t>,Saarbrückenvolume</a:t>
            </a:r>
            <a:r>
              <a:rPr lang="de-DE" dirty="0" smtClean="0"/>
              <a:t> 5760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err="1" smtClean="0"/>
              <a:t>Lecture</a:t>
            </a:r>
            <a:r>
              <a:rPr lang="de-DE" i="1" dirty="0" smtClean="0"/>
              <a:t> Notes in Computer Science</a:t>
            </a:r>
            <a:r>
              <a:rPr lang="de-DE" dirty="0" smtClean="0"/>
              <a:t>, </a:t>
            </a:r>
            <a:r>
              <a:rPr lang="de-DE" dirty="0" err="1" smtClean="0"/>
              <a:t>pages</a:t>
            </a:r>
            <a:r>
              <a:rPr lang="de-DE" dirty="0" smtClean="0"/>
              <a:t> 74-98, Springer, 2009.</a:t>
            </a: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      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084168" y="6453336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dirty="0" err="1" smtClean="0">
                <a:solidFill>
                  <a:srgbClr val="00B050"/>
                </a:solidFill>
              </a:rPr>
              <a:t>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/>
          </a:p>
        </p:txBody>
      </p:sp>
      <p:sp>
        <p:nvSpPr>
          <p:cNvPr id="16" name="Inhaltsplatzhalter 7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524328" y="30689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sb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660232" y="40050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mmu</a:t>
            </a:r>
            <a:endParaRPr lang="de-DE" dirty="0"/>
          </a:p>
        </p:txBody>
      </p:sp>
      <p:cxnSp>
        <p:nvCxnSpPr>
          <p:cNvPr id="23" name="Gerade Verbindung mit Pfeil 22"/>
          <p:cNvCxnSpPr>
            <a:endCxn id="22" idx="2"/>
          </p:cNvCxnSpPr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5400000" flipH="1" flipV="1">
            <a:off x="6480212" y="3392996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5400000" flipH="1" flipV="1">
            <a:off x="7740352" y="386104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rot="5400000" flipH="1" flipV="1">
            <a:off x="7668344" y="292494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084168" y="6453336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dirty="0" err="1" smtClean="0">
                <a:solidFill>
                  <a:srgbClr val="00B050"/>
                </a:solidFill>
              </a:rPr>
              <a:t>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5148064" y="1772816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5724128" y="2780928"/>
            <a:ext cx="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ISA-u (3)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caches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invisible</a:t>
            </a:r>
          </a:p>
          <a:p>
            <a:r>
              <a:rPr lang="de-DE" dirty="0" err="1" smtClean="0">
                <a:solidFill>
                  <a:srgbClr val="0070C0"/>
                </a:solidFill>
              </a:rPr>
              <a:t>sb</a:t>
            </a:r>
            <a:r>
              <a:rPr lang="de-DE" dirty="0" smtClean="0"/>
              <a:t> invisible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err="1" smtClean="0">
                <a:solidFill>
                  <a:srgbClr val="0070C0"/>
                </a:solidFill>
              </a:rPr>
              <a:t>mmu</a:t>
            </a:r>
            <a:r>
              <a:rPr lang="de-DE" dirty="0" smtClean="0"/>
              <a:t> invisible</a:t>
            </a:r>
          </a:p>
          <a:p>
            <a:pPr lvl="1"/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endParaRPr lang="de-DE" dirty="0" smtClean="0"/>
          </a:p>
          <a:p>
            <a:pPr lvl="1"/>
            <a:r>
              <a:rPr lang="de-DE" dirty="0" smtClean="0"/>
              <a:t>linear/</a:t>
            </a:r>
            <a:r>
              <a:rPr lang="de-DE" dirty="0" err="1" smtClean="0"/>
              <a:t>translated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lvl="1"/>
            <a:r>
              <a:rPr lang="de-DE" dirty="0" smtClean="0"/>
              <a:t>easy </a:t>
            </a:r>
            <a:r>
              <a:rPr lang="de-DE" dirty="0" err="1" smtClean="0"/>
              <a:t>folklore</a:t>
            </a:r>
            <a:r>
              <a:rPr lang="de-DE" dirty="0" smtClean="0"/>
              <a:t> </a:t>
            </a:r>
            <a:r>
              <a:rPr lang="de-DE" dirty="0" err="1" smtClean="0"/>
              <a:t>theorem</a:t>
            </a:r>
            <a:endParaRPr lang="de-DE" dirty="0" smtClean="0"/>
          </a:p>
          <a:p>
            <a:pPr lvl="1"/>
            <a:r>
              <a:rPr lang="de-DE" dirty="0" err="1" smtClean="0"/>
              <a:t>proof</a:t>
            </a:r>
            <a:r>
              <a:rPr lang="de-DE" dirty="0" smtClean="0"/>
              <a:t>: Degenbaev et al: </a:t>
            </a:r>
            <a:r>
              <a:rPr lang="de-DE" dirty="0" err="1" smtClean="0"/>
              <a:t>Pervasive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2009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   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660232" y="40050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mmu</a:t>
            </a:r>
            <a:endParaRPr lang="de-DE" dirty="0"/>
          </a:p>
        </p:txBody>
      </p:sp>
      <p:cxnSp>
        <p:nvCxnSpPr>
          <p:cNvPr id="12" name="Gerade Verbindung mit Pfeil 11"/>
          <p:cNvCxnSpPr>
            <a:endCxn id="10" idx="2"/>
          </p:cNvCxnSpPr>
          <p:nvPr/>
        </p:nvCxnSpPr>
        <p:spPr>
          <a:xfrm rot="5400000" flipH="1" flipV="1">
            <a:off x="7344308" y="4689140"/>
            <a:ext cx="21602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5400000" flipH="1" flipV="1">
            <a:off x="6480212" y="3392996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084168" y="6453336"/>
            <a:ext cx="16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</a:t>
            </a:r>
            <a:r>
              <a:rPr lang="de-DE" dirty="0" err="1" smtClean="0">
                <a:solidFill>
                  <a:srgbClr val="00B050"/>
                </a:solidFill>
              </a:rPr>
              <a:t>b</a:t>
            </a:r>
            <a:r>
              <a:rPr lang="de-DE" dirty="0" smtClean="0"/>
              <a:t>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148064" y="1772816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724128" y="2780928"/>
            <a:ext cx="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ISA-u (4)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caches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invisible</a:t>
            </a:r>
          </a:p>
          <a:p>
            <a:r>
              <a:rPr lang="de-DE" dirty="0" err="1" smtClean="0">
                <a:solidFill>
                  <a:srgbClr val="0070C0"/>
                </a:solidFill>
              </a:rPr>
              <a:t>sb</a:t>
            </a:r>
            <a:r>
              <a:rPr lang="de-DE" dirty="0" smtClean="0"/>
              <a:t> invisible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err="1" smtClean="0">
                <a:solidFill>
                  <a:srgbClr val="0070C0"/>
                </a:solidFill>
              </a:rPr>
              <a:t>mmu</a:t>
            </a:r>
            <a:r>
              <a:rPr lang="de-DE" dirty="0" smtClean="0"/>
              <a:t> invisible</a:t>
            </a:r>
          </a:p>
          <a:p>
            <a:r>
              <a:rPr lang="de-DE" dirty="0" smtClean="0"/>
              <a:t>ISA-u</a:t>
            </a:r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    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20072" y="479715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148064" y="1772816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mem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724128" y="2780928"/>
            <a:ext cx="0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(1)</a:t>
            </a:r>
            <a:br>
              <a:rPr lang="de-DE" dirty="0" smtClean="0"/>
            </a:br>
            <a:r>
              <a:rPr lang="de-DE" sz="3100" dirty="0" err="1" smtClean="0"/>
              <a:t>C+macro</a:t>
            </a:r>
            <a:r>
              <a:rPr lang="de-DE" sz="3100" dirty="0" smtClean="0"/>
              <a:t> </a:t>
            </a:r>
            <a:r>
              <a:rPr lang="de-DE" sz="3100" dirty="0" err="1" smtClean="0"/>
              <a:t>assembly</a:t>
            </a:r>
            <a:r>
              <a:rPr lang="de-DE" sz="3100" dirty="0" smtClean="0"/>
              <a:t> + </a:t>
            </a:r>
            <a:r>
              <a:rPr lang="de-DE" sz="3100" dirty="0" err="1" smtClean="0"/>
              <a:t>assembly</a:t>
            </a:r>
            <a:r>
              <a:rPr lang="de-DE" sz="3100" dirty="0" err="1" smtClean="0">
                <a:solidFill>
                  <a:srgbClr val="FF0000"/>
                </a:solidFill>
              </a:rPr>
              <a:t>+ISA-sp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C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r>
              <a:rPr lang="de-DE" dirty="0" smtClean="0"/>
              <a:t> (</a:t>
            </a:r>
            <a:r>
              <a:rPr lang="de-DE" dirty="0" err="1" smtClean="0"/>
              <a:t>interleave</a:t>
            </a:r>
            <a:r>
              <a:rPr lang="de-DE" dirty="0" smtClean="0"/>
              <a:t> in parallel C)</a:t>
            </a:r>
          </a:p>
          <a:p>
            <a:r>
              <a:rPr lang="de-DE" dirty="0" smtClean="0"/>
              <a:t>C+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VCC</a:t>
            </a:r>
          </a:p>
          <a:p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</a:t>
            </a:r>
            <a:r>
              <a:rPr lang="de-DE" dirty="0" err="1" smtClean="0"/>
              <a:t>abstraction</a:t>
            </a:r>
            <a:endParaRPr lang="de-DE" dirty="0" smtClean="0"/>
          </a:p>
          <a:p>
            <a:r>
              <a:rPr lang="de-DE" dirty="0" err="1" smtClean="0"/>
              <a:t>process</a:t>
            </a:r>
            <a:r>
              <a:rPr lang="de-DE" dirty="0" smtClean="0"/>
              <a:t> save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restore</a:t>
            </a:r>
            <a:r>
              <a:rPr lang="de-DE" dirty="0" smtClean="0"/>
              <a:t> </a:t>
            </a:r>
            <a:r>
              <a:rPr lang="de-DE" dirty="0" err="1" smtClean="0"/>
              <a:t>handles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endParaRPr lang="de-DE" dirty="0" smtClean="0"/>
          </a:p>
          <a:p>
            <a:r>
              <a:rPr lang="de-DE" dirty="0" smtClean="0"/>
              <a:t>invisible in C + </a:t>
            </a:r>
            <a:r>
              <a:rPr lang="de-DE" dirty="0" err="1" smtClean="0"/>
              <a:t>macroassembly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(2)</a:t>
            </a:r>
            <a:br>
              <a:rPr lang="de-DE" dirty="0" smtClean="0"/>
            </a:b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semantics</a:t>
            </a:r>
            <a:endParaRPr lang="de-DE" dirty="0"/>
          </a:p>
        </p:txBody>
      </p:sp>
      <p:pic>
        <p:nvPicPr>
          <p:cNvPr id="10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97855" y="2204864"/>
            <a:ext cx="5842000" cy="35107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kernel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The Classic</a:t>
            </a:r>
            <a:r>
              <a:rPr lang="de-DE" dirty="0" smtClean="0">
                <a:solidFill>
                  <a:srgbClr val="0070C0"/>
                </a:solidFill>
              </a:rPr>
              <a:t>: Turing </a:t>
            </a:r>
            <a:r>
              <a:rPr lang="de-DE" dirty="0" err="1" smtClean="0">
                <a:solidFill>
                  <a:srgbClr val="0070C0"/>
                </a:solidFill>
              </a:rPr>
              <a:t>machine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kernel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err="1" smtClean="0"/>
              <a:t>Simulating</a:t>
            </a:r>
            <a:r>
              <a:rPr lang="de-DE" dirty="0" smtClean="0"/>
              <a:t> k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tape</a:t>
            </a:r>
            <a:r>
              <a:rPr lang="de-DE" dirty="0" smtClean="0"/>
              <a:t> Turing </a:t>
            </a:r>
            <a:r>
              <a:rPr lang="de-DE" dirty="0" err="1" smtClean="0"/>
              <a:t>machines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1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tape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uring </a:t>
            </a:r>
            <a:r>
              <a:rPr lang="de-DE" dirty="0" err="1" smtClean="0"/>
              <a:t>machine</a:t>
            </a:r>
            <a:endParaRPr lang="de-DE" dirty="0" smtClean="0"/>
          </a:p>
          <a:p>
            <a:pPr lvl="1"/>
            <a:r>
              <a:rPr lang="de-DE" dirty="0" smtClean="0"/>
              <a:t>Tracks: </a:t>
            </a:r>
            <a:r>
              <a:rPr lang="de-DE" dirty="0" err="1" smtClean="0">
                <a:solidFill>
                  <a:srgbClr val="00B050"/>
                </a:solidFill>
              </a:rPr>
              <a:t>address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translation</a:t>
            </a:r>
            <a:endParaRPr lang="de-DE" dirty="0" smtClean="0">
              <a:solidFill>
                <a:srgbClr val="00B050"/>
              </a:solidFill>
            </a:endParaRPr>
          </a:p>
          <a:p>
            <a:pPr lvl="1"/>
            <a:r>
              <a:rPr lang="de-DE" dirty="0" smtClean="0"/>
              <a:t>Head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00B050"/>
                </a:solidFill>
              </a:rPr>
              <a:t>process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control</a:t>
            </a:r>
            <a:r>
              <a:rPr lang="de-DE" dirty="0" smtClean="0">
                <a:solidFill>
                  <a:srgbClr val="00B050"/>
                </a:solidFill>
              </a:rPr>
              <a:t> block</a:t>
            </a:r>
          </a:p>
          <a:p>
            <a:pPr lvl="1"/>
            <a:r>
              <a:rPr lang="de-DE" dirty="0" err="1" smtClean="0"/>
              <a:t>Round</a:t>
            </a:r>
            <a:r>
              <a:rPr lang="de-DE" dirty="0" smtClean="0"/>
              <a:t> </a:t>
            </a:r>
            <a:r>
              <a:rPr lang="de-DE" dirty="0" err="1" smtClean="0"/>
              <a:t>robin</a:t>
            </a:r>
            <a:r>
              <a:rPr lang="de-DE" dirty="0" smtClean="0"/>
              <a:t>: </a:t>
            </a:r>
            <a:r>
              <a:rPr lang="de-DE" dirty="0" err="1" smtClean="0">
                <a:solidFill>
                  <a:srgbClr val="00B050"/>
                </a:solidFill>
              </a:rPr>
              <a:t>scheduling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67544" y="2420888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(1,left) s_1 </a:t>
            </a:r>
            <a:r>
              <a:rPr lang="de-DE" dirty="0" err="1" smtClean="0"/>
              <a:t>tape</a:t>
            </a:r>
            <a:r>
              <a:rPr lang="de-DE" dirty="0" smtClean="0"/>
              <a:t>(1,right)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67544" y="3068960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(2,left) s_2 </a:t>
            </a:r>
            <a:r>
              <a:rPr lang="de-DE" dirty="0" err="1" smtClean="0"/>
              <a:t>tape</a:t>
            </a:r>
            <a:r>
              <a:rPr lang="de-DE" dirty="0" smtClean="0"/>
              <a:t>(2,right)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467544" y="3717032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(3,left) s_3 </a:t>
            </a:r>
            <a:r>
              <a:rPr lang="de-DE" dirty="0" err="1" smtClean="0"/>
              <a:t>tape</a:t>
            </a:r>
            <a:r>
              <a:rPr lang="de-DE" dirty="0" smtClean="0"/>
              <a:t>(3,right)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763688" y="573325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krümmte Verbindung 30"/>
          <p:cNvCxnSpPr>
            <a:stCxn id="27" idx="0"/>
            <a:endCxn id="26" idx="2"/>
          </p:cNvCxnSpPr>
          <p:nvPr/>
        </p:nvCxnSpPr>
        <p:spPr>
          <a:xfrm rot="5400000" flipH="1" flipV="1">
            <a:off x="1547664" y="4797152"/>
            <a:ext cx="136815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(3)</a:t>
            </a:r>
            <a:br>
              <a:rPr lang="de-DE" dirty="0" smtClean="0"/>
            </a:br>
            <a:r>
              <a:rPr lang="de-DE" dirty="0" err="1" smtClean="0"/>
              <a:t>compilation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Optimizing</a:t>
            </a:r>
            <a:r>
              <a:rPr lang="de-DE" dirty="0" smtClean="0"/>
              <a:t> C </a:t>
            </a:r>
            <a:r>
              <a:rPr lang="de-DE" dirty="0" err="1" smtClean="0"/>
              <a:t>compiler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Xavier Leroy. Formal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compiler</a:t>
            </a:r>
            <a:r>
              <a:rPr lang="de-DE" dirty="0" smtClean="0"/>
              <a:t>. C ACM, 52(7):107-115, 2009.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Optimizing</a:t>
            </a:r>
            <a:r>
              <a:rPr lang="de-DE" dirty="0" smtClean="0"/>
              <a:t> C Compiler +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/>
              <a:t>assembler</a:t>
            </a:r>
            <a:r>
              <a:rPr lang="de-DE" dirty="0" smtClean="0"/>
              <a:t> + </a:t>
            </a:r>
            <a:r>
              <a:rPr lang="de-DE" dirty="0" err="1" smtClean="0"/>
              <a:t>assembler</a:t>
            </a:r>
            <a:endParaRPr lang="de-DE" dirty="0" smtClean="0"/>
          </a:p>
          <a:p>
            <a:pPr lvl="1"/>
            <a:r>
              <a:rPr lang="de-DE" dirty="0" smtClean="0"/>
              <a:t>C </a:t>
            </a:r>
            <a:r>
              <a:rPr lang="de-DE" dirty="0" err="1" smtClean="0"/>
              <a:t>calls</a:t>
            </a:r>
            <a:r>
              <a:rPr lang="de-DE" dirty="0" smtClean="0"/>
              <a:t> m-</a:t>
            </a:r>
            <a:r>
              <a:rPr lang="de-DE" dirty="0" err="1" smtClean="0"/>
              <a:t>asm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vice</a:t>
            </a:r>
            <a:r>
              <a:rPr lang="de-DE" dirty="0" smtClean="0"/>
              <a:t> </a:t>
            </a:r>
            <a:r>
              <a:rPr lang="de-DE" dirty="0" err="1" smtClean="0"/>
              <a:t>versa</a:t>
            </a:r>
            <a:endParaRPr lang="de-DE" dirty="0" smtClean="0"/>
          </a:p>
          <a:p>
            <a:pPr lvl="1"/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e-DE" dirty="0" smtClean="0"/>
              <a:t>Paper </a:t>
            </a:r>
            <a:r>
              <a:rPr lang="de-DE" dirty="0" err="1" smtClean="0"/>
              <a:t>theory</a:t>
            </a:r>
            <a:r>
              <a:rPr lang="de-DE" dirty="0" smtClean="0"/>
              <a:t>: </a:t>
            </a:r>
            <a:r>
              <a:rPr lang="de-DE" dirty="0" err="1" smtClean="0"/>
              <a:t>Diss</a:t>
            </a:r>
            <a:r>
              <a:rPr lang="de-DE" dirty="0" smtClean="0"/>
              <a:t> Shadrin. </a:t>
            </a:r>
            <a:r>
              <a:rPr lang="de-DE" dirty="0" smtClean="0">
                <a:solidFill>
                  <a:schemeClr val="tx2"/>
                </a:solidFill>
              </a:rPr>
              <a:t>http://www-wjp.cs.uni-saarland.de/publikationen/Sh12.pdf</a:t>
            </a:r>
          </a:p>
          <a:p>
            <a:pPr lvl="1"/>
            <a:r>
              <a:rPr lang="de-DE" dirty="0" smtClean="0"/>
              <a:t>Schmaltz </a:t>
            </a:r>
            <a:r>
              <a:rPr lang="de-DE" dirty="0" err="1" smtClean="0"/>
              <a:t>and</a:t>
            </a:r>
            <a:r>
              <a:rPr lang="de-DE" dirty="0" smtClean="0"/>
              <a:t> Shadrin: VSTTE 2012</a:t>
            </a:r>
          </a:p>
          <a:p>
            <a:pPr lvl="1"/>
            <a:r>
              <a:rPr lang="de-DE" dirty="0" smtClean="0"/>
              <a:t>Paul et al: SEFM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MIPS ISA-u +</a:t>
            </a:r>
            <a:r>
              <a:rPr lang="de-DE" dirty="0" err="1" smtClean="0"/>
              <a:t>devices</a:t>
            </a:r>
            <a:r>
              <a:rPr lang="de-DE" dirty="0" smtClean="0"/>
              <a:t> (1)</a:t>
            </a:r>
            <a:br>
              <a:rPr lang="de-DE" dirty="0" smtClean="0"/>
            </a:br>
            <a:r>
              <a:rPr lang="de-DE" sz="3600" dirty="0" smtClean="0">
                <a:solidFill>
                  <a:schemeClr val="tx2"/>
                </a:solidFill>
              </a:rPr>
              <a:t>formal </a:t>
            </a:r>
            <a:r>
              <a:rPr lang="de-DE" sz="3600" dirty="0" err="1" smtClean="0">
                <a:solidFill>
                  <a:schemeClr val="tx2"/>
                </a:solidFill>
              </a:rPr>
              <a:t>hardware</a:t>
            </a:r>
            <a:r>
              <a:rPr lang="de-DE" sz="3600" dirty="0" smtClean="0">
                <a:solidFill>
                  <a:schemeClr val="tx2"/>
                </a:solidFill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</a:rPr>
              <a:t>correctness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de-DE" dirty="0" smtClean="0"/>
          </a:p>
          <a:p>
            <a:pPr lvl="1"/>
            <a:r>
              <a:rPr lang="de-DE" dirty="0" smtClean="0"/>
              <a:t>Hardware </a:t>
            </a:r>
            <a:r>
              <a:rPr lang="de-DE" dirty="0" err="1" smtClean="0"/>
              <a:t>truely</a:t>
            </a:r>
            <a:r>
              <a:rPr lang="de-DE" dirty="0" smtClean="0"/>
              <a:t> parallel,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pipelined</a:t>
            </a:r>
            <a:endParaRPr lang="de-DE" dirty="0" smtClean="0"/>
          </a:p>
          <a:p>
            <a:pPr lvl="1"/>
            <a:r>
              <a:rPr lang="de-DE" dirty="0" smtClean="0"/>
              <a:t>ISA </a:t>
            </a:r>
            <a:r>
              <a:rPr lang="de-DE" dirty="0" err="1" smtClean="0"/>
              <a:t>nondeterministic</a:t>
            </a:r>
            <a:r>
              <a:rPr lang="de-DE" dirty="0" smtClean="0"/>
              <a:t> </a:t>
            </a:r>
            <a:r>
              <a:rPr lang="de-DE" dirty="0" err="1" smtClean="0"/>
              <a:t>concurrent</a:t>
            </a:r>
            <a:r>
              <a:rPr lang="de-DE" dirty="0" smtClean="0"/>
              <a:t>, 1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a time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construct</a:t>
            </a:r>
            <a:r>
              <a:rPr lang="de-DE" dirty="0" smtClean="0">
                <a:solidFill>
                  <a:srgbClr val="FF0000"/>
                </a:solidFill>
              </a:rPr>
              <a:t> order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 smtClean="0"/>
          </a:p>
          <a:p>
            <a:pPr lvl="1"/>
            <a:r>
              <a:rPr lang="de-DE" dirty="0" err="1" smtClean="0"/>
              <a:t>Diss</a:t>
            </a:r>
            <a:r>
              <a:rPr lang="de-DE" dirty="0" smtClean="0"/>
              <a:t> </a:t>
            </a:r>
            <a:r>
              <a:rPr lang="de-DE" dirty="0" err="1" smtClean="0"/>
              <a:t>Tverdychev</a:t>
            </a:r>
            <a:r>
              <a:rPr lang="de-DE" dirty="0" smtClean="0"/>
              <a:t>, </a:t>
            </a:r>
            <a:r>
              <a:rPr lang="de-DE" dirty="0" smtClean="0">
                <a:hlinkClick r:id="rId2"/>
              </a:rPr>
              <a:t>http://www-wjp.cs.uni-saarland.de/publikationen/Tv09.pdf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hardware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complex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detail</a:t>
            </a:r>
            <a:r>
              <a:rPr lang="de-DE" dirty="0" smtClean="0"/>
              <a:t> in ISA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interrupts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 smtClean="0"/>
          </a:p>
          <a:p>
            <a:pPr lvl="1"/>
            <a:r>
              <a:rPr lang="de-DE" dirty="0" smtClean="0"/>
              <a:t>‚</a:t>
            </a:r>
            <a:r>
              <a:rPr lang="de-DE" dirty="0" err="1" smtClean="0"/>
              <a:t>continue</a:t>
            </a:r>
            <a:r>
              <a:rPr lang="de-DE" dirty="0" smtClean="0"/>
              <a:t>‘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‚</a:t>
            </a:r>
            <a:r>
              <a:rPr lang="de-DE" dirty="0" err="1" smtClean="0"/>
              <a:t>repeat</a:t>
            </a:r>
            <a:r>
              <a:rPr lang="de-DE" dirty="0" smtClean="0"/>
              <a:t>‘ </a:t>
            </a:r>
            <a:r>
              <a:rPr lang="de-DE" dirty="0" err="1" smtClean="0"/>
              <a:t>as</a:t>
            </a:r>
            <a:r>
              <a:rPr lang="de-DE" dirty="0" smtClean="0"/>
              <a:t> in X86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MIPS ISA-u + </a:t>
            </a:r>
            <a:r>
              <a:rPr lang="de-DE" sz="3600" dirty="0" err="1" smtClean="0"/>
              <a:t>devices</a:t>
            </a:r>
            <a:r>
              <a:rPr lang="de-DE" sz="3600" dirty="0" smtClean="0"/>
              <a:t> (2) </a:t>
            </a:r>
            <a:br>
              <a:rPr lang="de-DE" sz="3600" dirty="0" smtClean="0"/>
            </a:br>
            <a:r>
              <a:rPr lang="de-DE" sz="2800" dirty="0" smtClean="0">
                <a:solidFill>
                  <a:schemeClr val="tx2"/>
                </a:solidFill>
              </a:rPr>
              <a:t>formal (</a:t>
            </a:r>
            <a:r>
              <a:rPr lang="de-DE" sz="2800" dirty="0" err="1" smtClean="0">
                <a:solidFill>
                  <a:schemeClr val="tx2"/>
                </a:solidFill>
              </a:rPr>
              <a:t>C+assembly</a:t>
            </a:r>
            <a:r>
              <a:rPr lang="de-DE" sz="2800" dirty="0" smtClean="0">
                <a:solidFill>
                  <a:schemeClr val="tx2"/>
                </a:solidFill>
              </a:rPr>
              <a:t>)- </a:t>
            </a:r>
            <a:r>
              <a:rPr lang="de-DE" sz="2800" dirty="0" err="1" smtClean="0">
                <a:solidFill>
                  <a:schemeClr val="tx2"/>
                </a:solidFill>
              </a:rPr>
              <a:t>driver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correctness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1"/>
            <a:endParaRPr lang="de-DE" sz="2900" dirty="0" smtClean="0"/>
          </a:p>
          <a:p>
            <a:pPr lvl="1"/>
            <a:r>
              <a:rPr lang="de-DE" sz="3000" dirty="0" err="1" smtClean="0"/>
              <a:t>disable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</a:t>
            </a:r>
            <a:r>
              <a:rPr lang="de-DE" sz="3000" dirty="0" err="1" smtClean="0"/>
              <a:t>don‘t</a:t>
            </a:r>
            <a:r>
              <a:rPr lang="de-DE" sz="3000" dirty="0" smtClean="0"/>
              <a:t> </a:t>
            </a:r>
            <a:r>
              <a:rPr lang="de-DE" sz="3000" dirty="0" err="1" smtClean="0"/>
              <a:t>poll</a:t>
            </a:r>
            <a:r>
              <a:rPr lang="de-DE" sz="3000" dirty="0" smtClean="0"/>
              <a:t> </a:t>
            </a:r>
            <a:r>
              <a:rPr lang="de-DE" sz="3000" dirty="0" err="1" smtClean="0"/>
              <a:t>interrupts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devices</a:t>
            </a:r>
            <a:r>
              <a:rPr lang="de-DE" sz="3000" dirty="0" smtClean="0"/>
              <a:t> &gt;1</a:t>
            </a:r>
          </a:p>
          <a:p>
            <a:pPr lvl="1"/>
            <a:r>
              <a:rPr lang="de-DE" sz="3000" dirty="0" err="1" smtClean="0">
                <a:solidFill>
                  <a:srgbClr val="FF0000"/>
                </a:solidFill>
              </a:rPr>
              <a:t>reorder</a:t>
            </a:r>
            <a:r>
              <a:rPr lang="de-DE" sz="3000" dirty="0" smtClean="0"/>
              <a:t> </a:t>
            </a:r>
            <a:r>
              <a:rPr lang="de-DE" sz="3000" dirty="0" err="1" smtClean="0"/>
              <a:t>their</a:t>
            </a:r>
            <a:r>
              <a:rPr lang="de-DE" sz="3000" dirty="0" smtClean="0"/>
              <a:t> </a:t>
            </a:r>
            <a:r>
              <a:rPr lang="de-DE" sz="3000" dirty="0" err="1" smtClean="0"/>
              <a:t>device</a:t>
            </a:r>
            <a:r>
              <a:rPr lang="de-DE" sz="3000" dirty="0" smtClean="0"/>
              <a:t> </a:t>
            </a:r>
            <a:r>
              <a:rPr lang="de-DE" sz="3000" dirty="0" err="1" smtClean="0"/>
              <a:t>steps</a:t>
            </a:r>
            <a:r>
              <a:rPr lang="de-DE" sz="3000" dirty="0" smtClean="0"/>
              <a:t> out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driver</a:t>
            </a:r>
            <a:r>
              <a:rPr lang="de-DE" sz="3000" dirty="0" smtClean="0"/>
              <a:t> </a:t>
            </a:r>
            <a:r>
              <a:rPr lang="de-DE" sz="3000" dirty="0" err="1" smtClean="0"/>
              <a:t>run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dev</a:t>
            </a:r>
            <a:r>
              <a:rPr lang="de-DE" sz="3000" dirty="0" smtClean="0"/>
              <a:t> 1</a:t>
            </a:r>
          </a:p>
          <a:p>
            <a:pPr lvl="1"/>
            <a:r>
              <a:rPr lang="de-DE" sz="3000" dirty="0" err="1" smtClean="0"/>
              <a:t>pre</a:t>
            </a:r>
            <a:r>
              <a:rPr lang="de-DE" sz="3000" dirty="0" smtClean="0"/>
              <a:t> </a:t>
            </a:r>
            <a:r>
              <a:rPr lang="de-DE" sz="3000" dirty="0" err="1" smtClean="0"/>
              <a:t>and</a:t>
            </a:r>
            <a:r>
              <a:rPr lang="de-DE" sz="3000" dirty="0" smtClean="0"/>
              <a:t> post </a:t>
            </a:r>
            <a:r>
              <a:rPr lang="de-DE" sz="3000" dirty="0" err="1" smtClean="0"/>
              <a:t>conditions</a:t>
            </a:r>
            <a:r>
              <a:rPr lang="de-DE" sz="3000" dirty="0" smtClean="0"/>
              <a:t> </a:t>
            </a:r>
            <a:r>
              <a:rPr lang="de-DE" sz="3000" dirty="0" err="1" smtClean="0"/>
              <a:t>for</a:t>
            </a:r>
            <a:r>
              <a:rPr lang="de-DE" sz="3000" dirty="0" smtClean="0"/>
              <a:t> </a:t>
            </a:r>
            <a:r>
              <a:rPr lang="de-DE" sz="3000" dirty="0" err="1" smtClean="0"/>
              <a:t>drivers</a:t>
            </a:r>
            <a:r>
              <a:rPr lang="de-DE" sz="3000" dirty="0" smtClean="0"/>
              <a:t>…</a:t>
            </a:r>
          </a:p>
          <a:p>
            <a:endParaRPr lang="de-DE" dirty="0" smtClean="0"/>
          </a:p>
          <a:p>
            <a:r>
              <a:rPr lang="de-DE" sz="3300" dirty="0" err="1" smtClean="0"/>
              <a:t>Diss</a:t>
            </a:r>
            <a:r>
              <a:rPr lang="de-DE" sz="3300" dirty="0" smtClean="0"/>
              <a:t>. Alkassar </a:t>
            </a:r>
          </a:p>
          <a:p>
            <a:pPr lvl="1"/>
            <a:r>
              <a:rPr lang="de-DE" sz="2900" u="sng" dirty="0" smtClean="0">
                <a:hlinkClick r:id="rId2"/>
              </a:rPr>
              <a:t>http://scidok.sulb.uni-saarland.de/volltexte/2009/2420/pdf/Dissertation_1410_Alka_Eyad_2009.pdf</a:t>
            </a:r>
            <a:r>
              <a:rPr lang="de-DE" sz="2900" dirty="0" smtClean="0"/>
              <a:t> </a:t>
            </a:r>
            <a:endParaRPr lang="de-DE" dirty="0" smtClean="0"/>
          </a:p>
          <a:p>
            <a:pPr lvl="1"/>
            <a:endParaRPr lang="de-DE" sz="3000" dirty="0" smtClean="0"/>
          </a:p>
          <a:p>
            <a:r>
              <a:rPr lang="de-DE" sz="3400" dirty="0" smtClean="0"/>
              <a:t>Alkassar et al: TACAS 08</a:t>
            </a:r>
          </a:p>
          <a:p>
            <a:pPr lvl="1">
              <a:buNone/>
            </a:pPr>
            <a:endParaRPr lang="de-DE" sz="2600" dirty="0" smtClean="0"/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MIPS ISA-u + </a:t>
            </a:r>
            <a:r>
              <a:rPr lang="de-DE" sz="3600" dirty="0" err="1" smtClean="0"/>
              <a:t>devices</a:t>
            </a:r>
            <a:r>
              <a:rPr lang="de-DE" sz="3600" dirty="0" smtClean="0"/>
              <a:t> (3) </a:t>
            </a:r>
            <a:br>
              <a:rPr lang="de-DE" sz="3600" dirty="0" smtClean="0"/>
            </a:br>
            <a:r>
              <a:rPr lang="de-DE" sz="3600" dirty="0" err="1" smtClean="0"/>
              <a:t>startup</a:t>
            </a:r>
            <a:r>
              <a:rPr lang="de-DE" sz="3600" dirty="0" smtClean="0"/>
              <a:t>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 lvl="1"/>
            <a:endParaRPr lang="de-DE" sz="2900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endParaRPr lang="de-DE" sz="2900" dirty="0" smtClean="0"/>
          </a:p>
          <a:p>
            <a:pPr lvl="1"/>
            <a:r>
              <a:rPr lang="de-DE" sz="2900" dirty="0" smtClean="0"/>
              <a:t>Hypervisor:</a:t>
            </a:r>
          </a:p>
          <a:p>
            <a:pPr lvl="2"/>
            <a:r>
              <a:rPr lang="de-DE" sz="2600" dirty="0" err="1" smtClean="0"/>
              <a:t>disk</a:t>
            </a:r>
            <a:r>
              <a:rPr lang="de-DE" sz="2600" dirty="0" smtClean="0"/>
              <a:t>: </a:t>
            </a:r>
            <a:r>
              <a:rPr lang="de-DE" sz="2600" dirty="0" err="1" smtClean="0">
                <a:solidFill>
                  <a:schemeClr val="tx2"/>
                </a:solidFill>
              </a:rPr>
              <a:t>boot</a:t>
            </a:r>
            <a:r>
              <a:rPr lang="de-DE" sz="2600" dirty="0" smtClean="0">
                <a:solidFill>
                  <a:schemeClr val="tx2"/>
                </a:solidFill>
              </a:rPr>
              <a:t> </a:t>
            </a:r>
            <a:r>
              <a:rPr lang="de-DE" sz="2600" dirty="0" err="1" smtClean="0">
                <a:solidFill>
                  <a:schemeClr val="tx2"/>
                </a:solidFill>
              </a:rPr>
              <a:t>loader</a:t>
            </a:r>
            <a:endParaRPr lang="de-DE" sz="2600" dirty="0" smtClean="0">
              <a:solidFill>
                <a:schemeClr val="tx2"/>
              </a:solidFill>
            </a:endParaRPr>
          </a:p>
          <a:p>
            <a:pPr lvl="2"/>
            <a:r>
              <a:rPr lang="de-DE" sz="2600" dirty="0" smtClean="0"/>
              <a:t>APIC: </a:t>
            </a:r>
            <a:r>
              <a:rPr lang="de-DE" sz="2600" dirty="0" err="1" smtClean="0">
                <a:solidFill>
                  <a:srgbClr val="FF0000"/>
                </a:solidFill>
              </a:rPr>
              <a:t>wake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up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other</a:t>
            </a:r>
            <a:r>
              <a:rPr lang="de-DE" sz="2600" dirty="0" smtClean="0">
                <a:solidFill>
                  <a:srgbClr val="FF0000"/>
                </a:solidFill>
              </a:rPr>
              <a:t> </a:t>
            </a:r>
            <a:r>
              <a:rPr lang="de-DE" sz="2600" dirty="0" err="1" smtClean="0">
                <a:solidFill>
                  <a:srgbClr val="FF0000"/>
                </a:solidFill>
              </a:rPr>
              <a:t>cores</a:t>
            </a:r>
            <a:endParaRPr lang="de-DE" sz="2600" dirty="0" smtClean="0">
              <a:solidFill>
                <a:srgbClr val="FF0000"/>
              </a:solidFill>
            </a:endParaRPr>
          </a:p>
          <a:p>
            <a:pPr lvl="2"/>
            <a:r>
              <a:rPr lang="de-DE" sz="2600" dirty="0" err="1" smtClean="0"/>
              <a:t>Diss</a:t>
            </a:r>
            <a:r>
              <a:rPr lang="de-DE" sz="2600" dirty="0" smtClean="0"/>
              <a:t> Pentchev 2013?</a:t>
            </a:r>
          </a:p>
          <a:p>
            <a:pPr lvl="1"/>
            <a:r>
              <a:rPr lang="de-DE" sz="2900" dirty="0" err="1" smtClean="0">
                <a:solidFill>
                  <a:srgbClr val="FF0000"/>
                </a:solidFill>
              </a:rPr>
              <a:t>secure</a:t>
            </a:r>
            <a:r>
              <a:rPr lang="de-DE" sz="2900" dirty="0" smtClean="0">
                <a:solidFill>
                  <a:srgbClr val="FF0000"/>
                </a:solidFill>
              </a:rPr>
              <a:t> </a:t>
            </a:r>
            <a:r>
              <a:rPr lang="de-DE" sz="2900" dirty="0" err="1" smtClean="0">
                <a:solidFill>
                  <a:srgbClr val="FF0000"/>
                </a:solidFill>
              </a:rPr>
              <a:t>boot</a:t>
            </a:r>
            <a:r>
              <a:rPr lang="de-DE" sz="2900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de-DE" sz="2600" dirty="0" smtClean="0">
                <a:solidFill>
                  <a:schemeClr val="tx2"/>
                </a:solidFill>
              </a:rPr>
              <a:t>digital </a:t>
            </a:r>
            <a:r>
              <a:rPr lang="de-DE" sz="2600" dirty="0" err="1" smtClean="0">
                <a:solidFill>
                  <a:schemeClr val="tx2"/>
                </a:solidFill>
              </a:rPr>
              <a:t>signatures</a:t>
            </a:r>
            <a:endParaRPr lang="de-DE" sz="2600" dirty="0" smtClean="0">
              <a:solidFill>
                <a:schemeClr val="tx2"/>
              </a:solidFill>
            </a:endParaRPr>
          </a:p>
          <a:p>
            <a:pPr lvl="2"/>
            <a:r>
              <a:rPr lang="de-DE" sz="2600" dirty="0" err="1" smtClean="0"/>
              <a:t>Verisoft</a:t>
            </a:r>
            <a:r>
              <a:rPr lang="de-DE" sz="2600" dirty="0" smtClean="0"/>
              <a:t> (2003-2007)</a:t>
            </a:r>
          </a:p>
        </p:txBody>
      </p:sp>
      <p:sp>
        <p:nvSpPr>
          <p:cNvPr id="5" name="Rechteck 4"/>
          <p:cNvSpPr/>
          <p:nvPr/>
        </p:nvSpPr>
        <p:spPr>
          <a:xfrm>
            <a:off x="683568" y="25649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proc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915816" y="21328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15816" y="3501008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dev</a:t>
            </a:r>
            <a:r>
              <a:rPr lang="de-DE" dirty="0" smtClean="0"/>
              <a:t>  k</a:t>
            </a:r>
            <a:endParaRPr lang="de-DE" dirty="0"/>
          </a:p>
        </p:txBody>
      </p:sp>
      <p:cxnSp>
        <p:nvCxnSpPr>
          <p:cNvPr id="9" name="Gerade Verbindung 8"/>
          <p:cNvCxnSpPr>
            <a:stCxn id="5" idx="3"/>
            <a:endCxn id="6" idx="1"/>
          </p:cNvCxnSpPr>
          <p:nvPr/>
        </p:nvCxnSpPr>
        <p:spPr>
          <a:xfrm flipV="1">
            <a:off x="1835696" y="2456892"/>
            <a:ext cx="108012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5" idx="3"/>
            <a:endCxn id="7" idx="1"/>
          </p:cNvCxnSpPr>
          <p:nvPr/>
        </p:nvCxnSpPr>
        <p:spPr>
          <a:xfrm>
            <a:off x="1835696" y="3032956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(1)</a:t>
            </a:r>
            <a:br>
              <a:rPr lang="de-DE" dirty="0" smtClean="0"/>
            </a:b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Classify</a:t>
            </a:r>
            <a:r>
              <a:rPr lang="de-DE" dirty="0" smtClean="0"/>
              <a:t> </a:t>
            </a:r>
            <a:r>
              <a:rPr lang="de-DE" dirty="0" err="1" smtClean="0"/>
              <a:t>addresses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local</a:t>
            </a:r>
            <a:r>
              <a:rPr lang="de-DE" dirty="0" smtClean="0"/>
              <a:t> (e.g. C </a:t>
            </a:r>
            <a:r>
              <a:rPr lang="de-DE" dirty="0" err="1" smtClean="0"/>
              <a:t>stack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(e.g. </a:t>
            </a:r>
            <a:r>
              <a:rPr lang="de-DE" dirty="0" err="1" smtClean="0"/>
              <a:t>program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temporarily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/</a:t>
            </a:r>
            <a:r>
              <a:rPr lang="de-DE" dirty="0" err="1" smtClean="0"/>
              <a:t>locked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writeable</a:t>
            </a:r>
            <a:r>
              <a:rPr lang="de-DE" dirty="0" smtClean="0"/>
              <a:t> not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locks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invariants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1 </a:t>
            </a:r>
            <a:r>
              <a:rPr lang="de-DE" dirty="0" err="1" smtClean="0"/>
              <a:t>owner</a:t>
            </a:r>
            <a:r>
              <a:rPr lang="de-DE" dirty="0" smtClean="0"/>
              <a:t> ….</a:t>
            </a:r>
          </a:p>
          <a:p>
            <a:pPr lvl="1"/>
            <a:r>
              <a:rPr lang="de-DE" dirty="0" err="1" smtClean="0"/>
              <a:t>disjointness</a:t>
            </a:r>
            <a:r>
              <a:rPr lang="de-DE" dirty="0" smtClean="0"/>
              <a:t>…</a:t>
            </a:r>
          </a:p>
          <a:p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r>
              <a:rPr lang="de-DE" dirty="0" smtClean="0"/>
              <a:t>: </a:t>
            </a:r>
            <a:r>
              <a:rPr lang="de-DE" dirty="0" err="1" smtClean="0"/>
              <a:t>act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names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suggest</a:t>
            </a:r>
            <a:endParaRPr lang="de-DE" dirty="0" smtClean="0"/>
          </a:p>
          <a:p>
            <a:r>
              <a:rPr lang="de-DE" dirty="0" err="1" smtClean="0"/>
              <a:t>accesses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(2)</a:t>
            </a:r>
            <a:br>
              <a:rPr lang="de-DE" dirty="0" smtClean="0"/>
            </a:br>
            <a:r>
              <a:rPr lang="de-DE" sz="3600" dirty="0" err="1" smtClean="0">
                <a:solidFill>
                  <a:srgbClr val="00B050"/>
                </a:solidFill>
              </a:rPr>
              <a:t>Def</a:t>
            </a:r>
            <a:r>
              <a:rPr lang="de-DE" sz="3600" dirty="0" smtClean="0"/>
              <a:t>: </a:t>
            </a:r>
            <a:r>
              <a:rPr lang="de-DE" sz="3600" dirty="0" err="1" smtClean="0"/>
              <a:t>structured</a:t>
            </a:r>
            <a:r>
              <a:rPr lang="de-DE" sz="3600" dirty="0" smtClean="0"/>
              <a:t> parallel C (</a:t>
            </a:r>
            <a:r>
              <a:rPr lang="de-DE" sz="3600" dirty="0" err="1" smtClean="0"/>
              <a:t>folklore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Classify</a:t>
            </a:r>
            <a:r>
              <a:rPr lang="de-DE" dirty="0" smtClean="0"/>
              <a:t> </a:t>
            </a:r>
            <a:r>
              <a:rPr lang="de-DE" dirty="0" err="1" smtClean="0"/>
              <a:t>addresses</a:t>
            </a: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local</a:t>
            </a:r>
            <a:r>
              <a:rPr lang="de-DE" dirty="0" smtClean="0"/>
              <a:t> (e.g. C </a:t>
            </a:r>
            <a:r>
              <a:rPr lang="de-DE" dirty="0" err="1" smtClean="0"/>
              <a:t>stack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(e.g. </a:t>
            </a:r>
            <a:r>
              <a:rPr lang="de-DE" dirty="0" err="1" smtClean="0"/>
              <a:t>program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temporarily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/</a:t>
            </a:r>
            <a:r>
              <a:rPr lang="de-DE" dirty="0" err="1" smtClean="0"/>
              <a:t>locked</a:t>
            </a:r>
            <a:r>
              <a:rPr lang="de-DE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writeable</a:t>
            </a:r>
            <a:r>
              <a:rPr lang="de-DE" dirty="0" smtClean="0"/>
              <a:t> not </a:t>
            </a:r>
            <a:r>
              <a:rPr lang="de-DE" dirty="0" err="1" smtClean="0"/>
              <a:t>owned</a:t>
            </a:r>
            <a:r>
              <a:rPr lang="de-DE" dirty="0" smtClean="0"/>
              <a:t> (</a:t>
            </a:r>
            <a:r>
              <a:rPr lang="de-DE" dirty="0" err="1" smtClean="0"/>
              <a:t>locks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multiple C </a:t>
            </a:r>
            <a:r>
              <a:rPr lang="de-DE" dirty="0" err="1" smtClean="0"/>
              <a:t>threads</a:t>
            </a:r>
            <a:endParaRPr lang="de-DE" dirty="0" smtClean="0"/>
          </a:p>
          <a:p>
            <a:r>
              <a:rPr lang="de-DE" dirty="0" err="1" smtClean="0"/>
              <a:t>sequentially</a:t>
            </a:r>
            <a:r>
              <a:rPr lang="de-DE" dirty="0" smtClean="0"/>
              <a:t> </a:t>
            </a:r>
            <a:r>
              <a:rPr lang="de-DE" dirty="0" err="1" smtClean="0"/>
              <a:t>consistent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r>
              <a:rPr lang="de-DE" dirty="0" err="1" smtClean="0"/>
              <a:t>shared</a:t>
            </a:r>
            <a:r>
              <a:rPr lang="de-DE" dirty="0" smtClean="0"/>
              <a:t>: </a:t>
            </a:r>
            <a:r>
              <a:rPr lang="de-DE" dirty="0" err="1" smtClean="0"/>
              <a:t>heap</a:t>
            </a:r>
            <a:r>
              <a:rPr lang="de-DE" dirty="0" smtClean="0"/>
              <a:t> + global variables</a:t>
            </a:r>
          </a:p>
          <a:p>
            <a:r>
              <a:rPr lang="de-DE" dirty="0" err="1" smtClean="0"/>
              <a:t>local</a:t>
            </a:r>
            <a:r>
              <a:rPr lang="de-DE" dirty="0" smtClean="0"/>
              <a:t>: </a:t>
            </a:r>
            <a:r>
              <a:rPr lang="de-DE" dirty="0" err="1" smtClean="0"/>
              <a:t>stacks</a:t>
            </a:r>
            <a:endParaRPr lang="de-DE" dirty="0" smtClean="0"/>
          </a:p>
          <a:p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w.r.t</a:t>
            </a:r>
            <a:r>
              <a:rPr lang="de-DE" dirty="0" smtClean="0"/>
              <a:t>. </a:t>
            </a:r>
            <a:r>
              <a:rPr lang="de-DE" dirty="0" err="1" smtClean="0"/>
              <a:t>ownership</a:t>
            </a:r>
            <a:endParaRPr lang="de-DE" dirty="0" smtClean="0"/>
          </a:p>
          <a:p>
            <a:pPr lvl="1"/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access</a:t>
            </a:r>
            <a:r>
              <a:rPr lang="de-DE" dirty="0" smtClean="0"/>
              <a:t>: volatile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(3)</a:t>
            </a:r>
            <a:br>
              <a:rPr lang="de-DE" dirty="0" smtClean="0"/>
            </a:br>
            <a:r>
              <a:rPr lang="de-DE" sz="3600" dirty="0" err="1" smtClean="0"/>
              <a:t>structured</a:t>
            </a:r>
            <a:r>
              <a:rPr lang="de-DE" sz="3600" dirty="0" smtClean="0"/>
              <a:t> parallel C </a:t>
            </a:r>
            <a:r>
              <a:rPr lang="de-DE" sz="3600" dirty="0" err="1" smtClean="0"/>
              <a:t>to</a:t>
            </a:r>
            <a:r>
              <a:rPr lang="de-DE" sz="3600" dirty="0" smtClean="0"/>
              <a:t> parallel </a:t>
            </a:r>
            <a:r>
              <a:rPr lang="de-DE" sz="3600" dirty="0" err="1" smtClean="0"/>
              <a:t>assembly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IF</a:t>
            </a:r>
          </a:p>
          <a:p>
            <a:pPr lvl="1"/>
            <a:r>
              <a:rPr lang="de-DE" sz="2000" dirty="0" err="1" smtClean="0"/>
              <a:t>translate</a:t>
            </a:r>
            <a:r>
              <a:rPr lang="de-DE" sz="2000" dirty="0" smtClean="0"/>
              <a:t> </a:t>
            </a:r>
            <a:r>
              <a:rPr lang="de-DE" sz="2000" dirty="0" err="1" smtClean="0"/>
              <a:t>threads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sequential</a:t>
            </a:r>
            <a:r>
              <a:rPr lang="de-DE" sz="2000" dirty="0" smtClean="0"/>
              <a:t> </a:t>
            </a:r>
            <a:r>
              <a:rPr lang="de-DE" sz="2000" dirty="0" err="1" smtClean="0"/>
              <a:t>compiler</a:t>
            </a:r>
            <a:endParaRPr lang="de-DE" sz="2000" dirty="0" smtClean="0"/>
          </a:p>
          <a:p>
            <a:pPr lvl="1"/>
            <a:r>
              <a:rPr lang="de-DE" sz="2000" dirty="0" err="1" smtClean="0"/>
              <a:t>translate</a:t>
            </a:r>
            <a:r>
              <a:rPr lang="de-DE" sz="2000" dirty="0" smtClean="0"/>
              <a:t> volatile C </a:t>
            </a:r>
            <a:r>
              <a:rPr lang="de-DE" sz="2000" dirty="0" err="1" smtClean="0"/>
              <a:t>access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interlocked</a:t>
            </a:r>
            <a:r>
              <a:rPr lang="de-DE" sz="2000" dirty="0" smtClean="0"/>
              <a:t> ISA-u </a:t>
            </a:r>
            <a:r>
              <a:rPr lang="de-DE" sz="2000" dirty="0" err="1" smtClean="0"/>
              <a:t>access</a:t>
            </a:r>
            <a:endParaRPr lang="de-DE" sz="2000" dirty="0" smtClean="0"/>
          </a:p>
          <a:p>
            <a:r>
              <a:rPr lang="de-DE" dirty="0" smtClean="0"/>
              <a:t>THEN</a:t>
            </a:r>
          </a:p>
          <a:p>
            <a:pPr lvl="1"/>
            <a:r>
              <a:rPr lang="de-DE" sz="2000" dirty="0" smtClean="0"/>
              <a:t>ISA </a:t>
            </a:r>
            <a:r>
              <a:rPr lang="de-DE" sz="2000" dirty="0" err="1" smtClean="0"/>
              <a:t>program</a:t>
            </a:r>
            <a:r>
              <a:rPr lang="de-DE" sz="2000" dirty="0" smtClean="0"/>
              <a:t> </a:t>
            </a:r>
            <a:r>
              <a:rPr lang="de-DE" sz="2000" dirty="0" err="1" smtClean="0"/>
              <a:t>safe</a:t>
            </a:r>
            <a:endParaRPr lang="de-DE" sz="2000" dirty="0" smtClean="0"/>
          </a:p>
          <a:p>
            <a:pPr lvl="1"/>
            <a:r>
              <a:rPr lang="de-DE" sz="2000" dirty="0" err="1" smtClean="0"/>
              <a:t>multicore</a:t>
            </a:r>
            <a:r>
              <a:rPr lang="de-DE" sz="2000" dirty="0" smtClean="0"/>
              <a:t> ISA-u </a:t>
            </a:r>
            <a:r>
              <a:rPr lang="de-DE" sz="2000" dirty="0" err="1" smtClean="0"/>
              <a:t>simulates</a:t>
            </a:r>
            <a:r>
              <a:rPr lang="de-DE" sz="2000" dirty="0" smtClean="0"/>
              <a:t> parallel C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A. Appel, X. Leroy et al: </a:t>
            </a:r>
            <a:r>
              <a:rPr lang="de-DE" dirty="0" smtClean="0">
                <a:solidFill>
                  <a:schemeClr val="accent1"/>
                </a:solidFill>
              </a:rPr>
              <a:t>formal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endParaRPr lang="de-DE" dirty="0" smtClean="0"/>
          </a:p>
          <a:p>
            <a:r>
              <a:rPr lang="de-DE" dirty="0" smtClean="0"/>
              <a:t>Dissertation C. Baumann 2012: </a:t>
            </a:r>
            <a:r>
              <a:rPr lang="de-DE" dirty="0" err="1" smtClean="0"/>
              <a:t>pushing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r>
              <a:rPr lang="de-DE" dirty="0" smtClean="0"/>
              <a:t> on </a:t>
            </a:r>
            <a:r>
              <a:rPr lang="de-DE" dirty="0" err="1" smtClean="0"/>
              <a:t>paper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(4)</a:t>
            </a:r>
            <a:br>
              <a:rPr lang="de-DE" dirty="0" smtClean="0"/>
            </a:br>
            <a:r>
              <a:rPr lang="de-DE" sz="3100" dirty="0" smtClean="0"/>
              <a:t>parallel </a:t>
            </a:r>
            <a:r>
              <a:rPr lang="de-DE" sz="3100" dirty="0" err="1" smtClean="0"/>
              <a:t>store</a:t>
            </a:r>
            <a:r>
              <a:rPr lang="de-DE" sz="3100" dirty="0" smtClean="0"/>
              <a:t> </a:t>
            </a:r>
            <a:r>
              <a:rPr lang="de-DE" sz="3100" dirty="0" err="1" smtClean="0"/>
              <a:t>buffer</a:t>
            </a:r>
            <a:r>
              <a:rPr lang="de-DE" sz="3100" dirty="0" smtClean="0"/>
              <a:t> </a:t>
            </a:r>
            <a:r>
              <a:rPr lang="de-DE" sz="3100" dirty="0" err="1" smtClean="0"/>
              <a:t>reduction</a:t>
            </a:r>
            <a:r>
              <a:rPr lang="de-DE" sz="3100" dirty="0" smtClean="0"/>
              <a:t> in ISA-</a:t>
            </a:r>
            <a:r>
              <a:rPr lang="de-DE" sz="3100" dirty="0" err="1" smtClean="0"/>
              <a:t>sp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last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sb</a:t>
            </a:r>
            <a:r>
              <a:rPr lang="de-DE" dirty="0" smtClean="0"/>
              <a:t>- </a:t>
            </a:r>
            <a:r>
              <a:rPr lang="de-DE" dirty="0" err="1" smtClean="0"/>
              <a:t>flush</a:t>
            </a:r>
            <a:endParaRPr lang="de-DE" dirty="0" smtClean="0"/>
          </a:p>
          <a:p>
            <a:r>
              <a:rPr lang="de-DE" dirty="0" err="1" smtClean="0"/>
              <a:t>class</a:t>
            </a:r>
            <a:r>
              <a:rPr lang="de-DE" dirty="0" smtClean="0"/>
              <a:t> 4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dirty</a:t>
            </a:r>
            <a:r>
              <a:rPr lang="de-DE" dirty="0" smtClean="0"/>
              <a:t> =0</a:t>
            </a:r>
          </a:p>
          <a:p>
            <a:r>
              <a:rPr lang="de-DE" dirty="0" smtClean="0"/>
              <a:t>Cohen Schirmer ITP 2010: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r>
              <a:rPr lang="de-DE" dirty="0" smtClean="0"/>
              <a:t> invisible</a:t>
            </a:r>
          </a:p>
          <a:p>
            <a:pPr lvl="1"/>
            <a:r>
              <a:rPr lang="de-DE" dirty="0" smtClean="0"/>
              <a:t> </a:t>
            </a:r>
            <a:r>
              <a:rPr lang="de-DE" dirty="0" smtClean="0">
                <a:solidFill>
                  <a:schemeClr val="tx2"/>
                </a:solidFill>
              </a:rPr>
              <a:t>formal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mmu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pushed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endParaRPr lang="de-DE" dirty="0" smtClean="0"/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sb-flush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compiler</a:t>
            </a:r>
            <a:r>
              <a:rPr lang="de-DE" dirty="0" smtClean="0"/>
              <a:t> </a:t>
            </a:r>
            <a:r>
              <a:rPr lang="de-DE" dirty="0" err="1" smtClean="0"/>
              <a:t>intrinsic</a:t>
            </a:r>
            <a:r>
              <a:rPr lang="de-DE" dirty="0" smtClean="0"/>
              <a:t> in C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203848" y="1916832"/>
            <a:ext cx="2160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987824" y="14127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dirty</a:t>
            </a:r>
            <a:endParaRPr lang="de-DE" dirty="0"/>
          </a:p>
        </p:txBody>
      </p:sp>
      <p:cxnSp>
        <p:nvCxnSpPr>
          <p:cNvPr id="23" name="Gerade Verbindung 22"/>
          <p:cNvCxnSpPr>
            <a:stCxn id="15" idx="2"/>
            <a:endCxn id="8" idx="3"/>
          </p:cNvCxnSpPr>
          <p:nvPr/>
        </p:nvCxnSpPr>
        <p:spPr>
          <a:xfrm flipH="1">
            <a:off x="2771800" y="4797152"/>
            <a:ext cx="54006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(5)</a:t>
            </a:r>
            <a:br>
              <a:rPr lang="de-DE" dirty="0" smtClean="0"/>
            </a:br>
            <a:r>
              <a:rPr lang="de-DE" sz="3600" dirty="0" err="1" smtClean="0">
                <a:solidFill>
                  <a:srgbClr val="FF0000"/>
                </a:solidFill>
              </a:rPr>
              <a:t>semantics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from</a:t>
            </a:r>
            <a:r>
              <a:rPr lang="de-DE" sz="3600" dirty="0" smtClean="0">
                <a:solidFill>
                  <a:srgbClr val="FF0000"/>
                </a:solidFill>
              </a:rPr>
              <a:t> hell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00B050"/>
                </a:solidFill>
              </a:rPr>
              <a:t>Def</a:t>
            </a:r>
            <a:r>
              <a:rPr lang="de-DE" dirty="0" smtClean="0">
                <a:solidFill>
                  <a:srgbClr val="00B050"/>
                </a:solidFill>
              </a:rPr>
              <a:t>: </a:t>
            </a:r>
            <a:r>
              <a:rPr lang="de-DE" dirty="0" smtClean="0"/>
              <a:t>VCC-C:</a:t>
            </a:r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r>
              <a:rPr lang="de-DE" dirty="0" smtClean="0"/>
              <a:t> parallel C 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Cohen Schirmer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VCC-C + m-</a:t>
            </a:r>
            <a:r>
              <a:rPr lang="de-DE" dirty="0" err="1" smtClean="0">
                <a:solidFill>
                  <a:srgbClr val="FF0000"/>
                </a:solidFill>
              </a:rPr>
              <a:t>asm</a:t>
            </a:r>
            <a:r>
              <a:rPr lang="de-DE" dirty="0" smtClean="0">
                <a:solidFill>
                  <a:srgbClr val="FF0000"/>
                </a:solidFill>
              </a:rPr>
              <a:t> + </a:t>
            </a:r>
            <a:r>
              <a:rPr lang="de-DE" dirty="0" err="1" smtClean="0">
                <a:solidFill>
                  <a:srgbClr val="FF0000"/>
                </a:solidFill>
              </a:rPr>
              <a:t>asm</a:t>
            </a:r>
            <a:r>
              <a:rPr lang="de-DE" dirty="0" smtClean="0">
                <a:solidFill>
                  <a:srgbClr val="FF0000"/>
                </a:solidFill>
              </a:rPr>
              <a:t> +ISA-</a:t>
            </a:r>
            <a:r>
              <a:rPr lang="de-DE" dirty="0" err="1" smtClean="0">
                <a:solidFill>
                  <a:srgbClr val="FF0000"/>
                </a:solidFill>
              </a:rPr>
              <a:t>sp</a:t>
            </a:r>
            <a:endParaRPr lang="de-DE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203848" y="1916832"/>
            <a:ext cx="2160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987824" y="14127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dirty</a:t>
            </a:r>
            <a:endParaRPr lang="de-DE" dirty="0"/>
          </a:p>
        </p:txBody>
      </p:sp>
      <p:cxnSp>
        <p:nvCxnSpPr>
          <p:cNvPr id="23" name="Gerade Verbindung 22"/>
          <p:cNvCxnSpPr>
            <a:stCxn id="15" idx="2"/>
            <a:endCxn id="8" idx="3"/>
          </p:cNvCxnSpPr>
          <p:nvPr/>
        </p:nvCxnSpPr>
        <p:spPr>
          <a:xfrm flipH="1">
            <a:off x="2771800" y="4797152"/>
            <a:ext cx="54006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51520" y="1844824"/>
            <a:ext cx="21602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23528" y="5445224"/>
            <a:ext cx="144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0" y="1340768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hyperV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79512" y="6381328"/>
            <a:ext cx="69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guest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Ownership (5)</a:t>
            </a:r>
            <a:br>
              <a:rPr lang="de-DE" dirty="0" smtClean="0"/>
            </a:br>
            <a:r>
              <a:rPr lang="de-DE" sz="3600" dirty="0" err="1" smtClean="0">
                <a:solidFill>
                  <a:srgbClr val="FF0000"/>
                </a:solidFill>
              </a:rPr>
              <a:t>semantics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from</a:t>
            </a:r>
            <a:r>
              <a:rPr lang="de-DE" sz="3600" dirty="0" smtClean="0">
                <a:solidFill>
                  <a:srgbClr val="FF0000"/>
                </a:solidFill>
              </a:rPr>
              <a:t> hell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VCC-C:</a:t>
            </a:r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r>
              <a:rPr lang="de-DE" dirty="0" smtClean="0"/>
              <a:t> parallel C 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Cohen Schirmer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bits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VCC-C + m-</a:t>
            </a:r>
            <a:r>
              <a:rPr lang="de-DE" dirty="0" err="1" smtClean="0">
                <a:solidFill>
                  <a:srgbClr val="FF0000"/>
                </a:solidFill>
              </a:rPr>
              <a:t>asm</a:t>
            </a:r>
            <a:r>
              <a:rPr lang="de-DE" dirty="0" smtClean="0">
                <a:solidFill>
                  <a:srgbClr val="FF0000"/>
                </a:solidFill>
              </a:rPr>
              <a:t> + </a:t>
            </a:r>
            <a:r>
              <a:rPr lang="de-DE" dirty="0" err="1" smtClean="0">
                <a:solidFill>
                  <a:srgbClr val="FF0000"/>
                </a:solidFill>
              </a:rPr>
              <a:t>asm</a:t>
            </a:r>
            <a:r>
              <a:rPr lang="de-DE" dirty="0" smtClean="0">
                <a:solidFill>
                  <a:srgbClr val="FF0000"/>
                </a:solidFill>
              </a:rPr>
              <a:t> +ISA-</a:t>
            </a:r>
            <a:r>
              <a:rPr lang="de-DE" dirty="0" err="1" smtClean="0">
                <a:solidFill>
                  <a:srgbClr val="FF0000"/>
                </a:solidFill>
              </a:rPr>
              <a:t>sp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shadow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MMU (ISA-</a:t>
            </a:r>
            <a:r>
              <a:rPr lang="de-DE" dirty="0" err="1" smtClean="0"/>
              <a:t>sp</a:t>
            </a:r>
            <a:r>
              <a:rPr lang="de-DE" dirty="0" smtClean="0"/>
              <a:t>) </a:t>
            </a:r>
            <a:r>
              <a:rPr lang="de-DE" dirty="0" err="1" smtClean="0"/>
              <a:t>walks</a:t>
            </a:r>
            <a:r>
              <a:rPr lang="de-DE" dirty="0" smtClean="0"/>
              <a:t> SPTs (volatile C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order </a:t>
            </a:r>
            <a:r>
              <a:rPr lang="de-DE" dirty="0" err="1" smtClean="0">
                <a:solidFill>
                  <a:srgbClr val="FF0000"/>
                </a:solidFill>
              </a:rPr>
              <a:t>reduction</a:t>
            </a:r>
            <a:r>
              <a:rPr lang="de-DE" dirty="0" smtClean="0"/>
              <a:t>: </a:t>
            </a:r>
            <a:r>
              <a:rPr lang="de-DE" dirty="0" err="1" smtClean="0"/>
              <a:t>interleave</a:t>
            </a:r>
            <a:r>
              <a:rPr lang="de-DE" dirty="0" smtClean="0"/>
              <a:t> MMU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volatile C </a:t>
            </a:r>
            <a:r>
              <a:rPr lang="de-DE" dirty="0" err="1" smtClean="0"/>
              <a:t>accesses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SPTs </a:t>
            </a:r>
          </a:p>
          <a:p>
            <a:pPr lvl="1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75656" y="5445224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475656" y="429309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ISA-u=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75656" y="3068960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m-</a:t>
            </a:r>
            <a:r>
              <a:rPr lang="de-DE" dirty="0" err="1" smtClean="0"/>
              <a:t>asm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75656" y="1916832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cxnSp>
        <p:nvCxnSpPr>
          <p:cNvPr id="14" name="Gerade Verbindung 13"/>
          <p:cNvCxnSpPr>
            <a:stCxn id="11" idx="2"/>
            <a:endCxn id="10" idx="0"/>
          </p:cNvCxnSpPr>
          <p:nvPr/>
        </p:nvCxnSpPr>
        <p:spPr>
          <a:xfrm>
            <a:off x="2123728" y="242088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10" idx="2"/>
            <a:endCxn id="9" idx="0"/>
          </p:cNvCxnSpPr>
          <p:nvPr/>
        </p:nvCxnSpPr>
        <p:spPr>
          <a:xfrm>
            <a:off x="2123728" y="35730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9" idx="2"/>
            <a:endCxn id="8" idx="0"/>
          </p:cNvCxnSpPr>
          <p:nvPr/>
        </p:nvCxnSpPr>
        <p:spPr>
          <a:xfrm>
            <a:off x="2123728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3608" y="2564904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compiler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371703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m-</a:t>
            </a:r>
            <a:r>
              <a:rPr lang="de-DE" dirty="0" err="1" smtClean="0"/>
              <a:t>assembler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71600" y="4941168"/>
            <a:ext cx="79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before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203848" y="1916832"/>
            <a:ext cx="21602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987824" y="14127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dirty</a:t>
            </a:r>
            <a:endParaRPr lang="de-DE" dirty="0"/>
          </a:p>
        </p:txBody>
      </p:sp>
      <p:cxnSp>
        <p:nvCxnSpPr>
          <p:cNvPr id="23" name="Gerade Verbindung 22"/>
          <p:cNvCxnSpPr>
            <a:stCxn id="15" idx="2"/>
            <a:endCxn id="8" idx="3"/>
          </p:cNvCxnSpPr>
          <p:nvPr/>
        </p:nvCxnSpPr>
        <p:spPr>
          <a:xfrm flipH="1">
            <a:off x="2771800" y="4797152"/>
            <a:ext cx="540060" cy="9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51520" y="1844824"/>
            <a:ext cx="21602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23528" y="5445224"/>
            <a:ext cx="144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0" y="1340768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hyperV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79512" y="6381328"/>
            <a:ext cx="69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guest</a:t>
            </a:r>
            <a:endParaRPr lang="de-DE" dirty="0"/>
          </a:p>
        </p:txBody>
      </p:sp>
      <p:cxnSp>
        <p:nvCxnSpPr>
          <p:cNvPr id="28" name="Gerade Verbindung 27"/>
          <p:cNvCxnSpPr>
            <a:stCxn id="11" idx="1"/>
            <a:endCxn id="24" idx="3"/>
          </p:cNvCxnSpPr>
          <p:nvPr/>
        </p:nvCxnSpPr>
        <p:spPr>
          <a:xfrm flipH="1">
            <a:off x="467544" y="2168860"/>
            <a:ext cx="1008112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M-</a:t>
            </a:r>
            <a:r>
              <a:rPr lang="de-DE" dirty="0" err="1" smtClean="0"/>
              <a:t>kernel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virtualization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simulating</a:t>
            </a:r>
            <a:r>
              <a:rPr lang="de-DE" dirty="0" smtClean="0"/>
              <a:t> k </a:t>
            </a:r>
            <a:r>
              <a:rPr lang="de-DE" dirty="0" err="1" smtClean="0"/>
              <a:t>machines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 M </a:t>
            </a:r>
            <a:r>
              <a:rPr lang="de-DE" dirty="0" err="1" smtClean="0"/>
              <a:t>by</a:t>
            </a:r>
            <a:r>
              <a:rPr lang="de-DE" dirty="0" smtClean="0"/>
              <a:t> 1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tape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type M</a:t>
            </a:r>
          </a:p>
          <a:p>
            <a:r>
              <a:rPr lang="de-DE" dirty="0" smtClean="0"/>
              <a:t>+ </a:t>
            </a:r>
            <a:r>
              <a:rPr lang="de-DE" dirty="0" err="1" smtClean="0"/>
              <a:t>sytem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endParaRPr lang="de-DE" dirty="0" smtClean="0"/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inter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…</a:t>
            </a:r>
          </a:p>
          <a:p>
            <a:r>
              <a:rPr lang="de-DE" dirty="0" smtClean="0"/>
              <a:t>M:</a:t>
            </a:r>
          </a:p>
          <a:p>
            <a:pPr lvl="1"/>
            <a:r>
              <a:rPr lang="de-DE" dirty="0" smtClean="0"/>
              <a:t>MIPS, ARM, Power, x64…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7544" y="2420888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(1,left) s_1 </a:t>
            </a:r>
            <a:r>
              <a:rPr lang="de-DE" dirty="0" err="1" smtClean="0"/>
              <a:t>tape</a:t>
            </a:r>
            <a:r>
              <a:rPr lang="de-DE" dirty="0" smtClean="0"/>
              <a:t>(1,right)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67544" y="3068960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(2,left) s_2 </a:t>
            </a:r>
            <a:r>
              <a:rPr lang="de-DE" dirty="0" err="1" smtClean="0"/>
              <a:t>tape</a:t>
            </a:r>
            <a:r>
              <a:rPr lang="de-DE" dirty="0" smtClean="0"/>
              <a:t>(2,right)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467544" y="3717032"/>
            <a:ext cx="40324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</a:t>
            </a:r>
            <a:r>
              <a:rPr lang="de-DE" dirty="0" err="1" smtClean="0"/>
              <a:t>ape</a:t>
            </a:r>
            <a:r>
              <a:rPr lang="de-DE" dirty="0" smtClean="0"/>
              <a:t>(3,left) s_3 </a:t>
            </a:r>
            <a:r>
              <a:rPr lang="de-DE" dirty="0" err="1" smtClean="0"/>
              <a:t>tape</a:t>
            </a:r>
            <a:r>
              <a:rPr lang="de-DE" dirty="0" smtClean="0"/>
              <a:t>(3,right)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763688" y="5733256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krümmte Verbindung 30"/>
          <p:cNvCxnSpPr>
            <a:stCxn id="27" idx="0"/>
            <a:endCxn id="26" idx="2"/>
          </p:cNvCxnSpPr>
          <p:nvPr/>
        </p:nvCxnSpPr>
        <p:spPr>
          <a:xfrm rot="5400000" flipH="1" flipV="1">
            <a:off x="1547664" y="4797152"/>
            <a:ext cx="136815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stack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71600" y="566124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gates</a:t>
            </a:r>
            <a:r>
              <a:rPr lang="de-DE" dirty="0" smtClean="0"/>
              <a:t>+ </a:t>
            </a:r>
            <a:r>
              <a:rPr lang="de-DE" dirty="0" err="1" smtClean="0"/>
              <a:t>regs.+drivers</a:t>
            </a:r>
            <a:r>
              <a:rPr lang="de-DE" dirty="0" smtClean="0"/>
              <a:t>  + </a:t>
            </a:r>
            <a:r>
              <a:rPr lang="de-DE" dirty="0" err="1" smtClean="0"/>
              <a:t>delay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71600" y="4869160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digital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600" y="400506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3212976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VCC-C +…+</a:t>
            </a:r>
            <a:r>
              <a:rPr lang="de-DE" dirty="0" err="1" smtClean="0"/>
              <a:t>ISA.sp</a:t>
            </a:r>
            <a:endParaRPr lang="de-DE" dirty="0"/>
          </a:p>
        </p:txBody>
      </p:sp>
      <p:cxnSp>
        <p:nvCxnSpPr>
          <p:cNvPr id="11" name="Gerade Verbindung 10"/>
          <p:cNvCxnSpPr>
            <a:stCxn id="7" idx="2"/>
            <a:endCxn id="5" idx="0"/>
          </p:cNvCxnSpPr>
          <p:nvPr/>
        </p:nvCxnSpPr>
        <p:spPr>
          <a:xfrm>
            <a:off x="2267744" y="522920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8" idx="2"/>
            <a:endCxn id="7" idx="0"/>
          </p:cNvCxnSpPr>
          <p:nvPr/>
        </p:nvCxnSpPr>
        <p:spPr>
          <a:xfrm>
            <a:off x="2267744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9" idx="2"/>
            <a:endCxn id="8" idx="0"/>
          </p:cNvCxnSpPr>
          <p:nvPr/>
        </p:nvCxnSpPr>
        <p:spPr>
          <a:xfrm>
            <a:off x="2267744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11560" y="5229200"/>
            <a:ext cx="140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timing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79512" y="4437112"/>
            <a:ext cx="199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hardware</a:t>
            </a:r>
            <a:r>
              <a:rPr lang="de-DE" sz="1600" dirty="0" smtClean="0"/>
              <a:t> </a:t>
            </a:r>
            <a:r>
              <a:rPr lang="de-DE" sz="1600" dirty="0" err="1" smtClean="0"/>
              <a:t>correctness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395536" y="3645024"/>
            <a:ext cx="1170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compilation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707904" y="53012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707904" y="45091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35896" y="357301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(2-5)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TODO</a:t>
            </a:r>
          </a:p>
          <a:p>
            <a:r>
              <a:rPr lang="de-DE" dirty="0" smtClean="0"/>
              <a:t>Soundness </a:t>
            </a:r>
            <a:r>
              <a:rPr lang="de-DE" dirty="0" err="1" smtClean="0"/>
              <a:t>of</a:t>
            </a:r>
            <a:r>
              <a:rPr lang="de-DE" dirty="0" smtClean="0"/>
              <a:t> VCC </a:t>
            </a:r>
            <a:r>
              <a:rPr lang="de-DE" dirty="0" err="1" smtClean="0"/>
              <a:t>and</a:t>
            </a:r>
            <a:r>
              <a:rPr lang="de-DE" dirty="0" smtClean="0"/>
              <a:t> ist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VCC </a:t>
            </a:r>
            <a:r>
              <a:rPr lang="de-DE" dirty="0" err="1" smtClean="0"/>
              <a:t>is</a:t>
            </a:r>
            <a:r>
              <a:rPr lang="de-DE" dirty="0" smtClean="0"/>
              <a:t> parallel C </a:t>
            </a:r>
            <a:r>
              <a:rPr lang="de-DE" dirty="0" err="1" smtClean="0"/>
              <a:t>verifier</a:t>
            </a:r>
            <a:endParaRPr lang="de-DE" dirty="0" smtClean="0"/>
          </a:p>
          <a:p>
            <a:r>
              <a:rPr lang="de-DE" dirty="0" smtClean="0"/>
              <a:t>Theorem: </a:t>
            </a:r>
            <a:r>
              <a:rPr lang="de-DE" dirty="0" err="1" smtClean="0"/>
              <a:t>hyperV</a:t>
            </a:r>
            <a:r>
              <a:rPr lang="de-DE" dirty="0" smtClean="0"/>
              <a:t> </a:t>
            </a:r>
            <a:r>
              <a:rPr lang="de-DE" dirty="0" err="1" smtClean="0"/>
              <a:t>virtualizes</a:t>
            </a:r>
            <a:r>
              <a:rPr lang="de-DE" dirty="0" smtClean="0"/>
              <a:t> multiple ISA-</a:t>
            </a:r>
            <a:r>
              <a:rPr lang="de-DE" dirty="0" err="1" smtClean="0"/>
              <a:t>sp</a:t>
            </a:r>
            <a:r>
              <a:rPr lang="de-DE" dirty="0" smtClean="0"/>
              <a:t> (+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71600" y="5661248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gates</a:t>
            </a:r>
            <a:r>
              <a:rPr lang="de-DE" dirty="0" smtClean="0"/>
              <a:t>+ </a:t>
            </a:r>
            <a:r>
              <a:rPr lang="de-DE" dirty="0" err="1" smtClean="0"/>
              <a:t>regs.+drivers</a:t>
            </a:r>
            <a:r>
              <a:rPr lang="de-DE" dirty="0" smtClean="0"/>
              <a:t>  + </a:t>
            </a:r>
            <a:r>
              <a:rPr lang="de-DE" dirty="0" err="1" smtClean="0"/>
              <a:t>delay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71600" y="4869160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digital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600" y="4005064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ISA-</a:t>
            </a:r>
            <a:r>
              <a:rPr lang="de-DE" dirty="0" err="1" smtClean="0"/>
              <a:t>sp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3212976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VCC-C +…+</a:t>
            </a:r>
            <a:r>
              <a:rPr lang="de-DE" dirty="0" err="1" smtClean="0"/>
              <a:t>ISA.sp</a:t>
            </a:r>
            <a:endParaRPr lang="de-DE" dirty="0"/>
          </a:p>
        </p:txBody>
      </p:sp>
      <p:cxnSp>
        <p:nvCxnSpPr>
          <p:cNvPr id="11" name="Gerade Verbindung 10"/>
          <p:cNvCxnSpPr>
            <a:stCxn id="7" idx="2"/>
            <a:endCxn id="5" idx="0"/>
          </p:cNvCxnSpPr>
          <p:nvPr/>
        </p:nvCxnSpPr>
        <p:spPr>
          <a:xfrm>
            <a:off x="2267744" y="522920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8" idx="2"/>
            <a:endCxn id="7" idx="0"/>
          </p:cNvCxnSpPr>
          <p:nvPr/>
        </p:nvCxnSpPr>
        <p:spPr>
          <a:xfrm>
            <a:off x="2267744" y="436510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stCxn id="9" idx="2"/>
            <a:endCxn id="8" idx="0"/>
          </p:cNvCxnSpPr>
          <p:nvPr/>
        </p:nvCxnSpPr>
        <p:spPr>
          <a:xfrm>
            <a:off x="2267744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11560" y="5229200"/>
            <a:ext cx="1407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timing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79512" y="4437112"/>
            <a:ext cx="199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hardware</a:t>
            </a:r>
            <a:r>
              <a:rPr lang="de-DE" sz="1600" dirty="0" smtClean="0"/>
              <a:t> </a:t>
            </a:r>
            <a:r>
              <a:rPr lang="de-DE" sz="1600" dirty="0" err="1" smtClean="0"/>
              <a:t>correctness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395536" y="3645024"/>
            <a:ext cx="1170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compilation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707904" y="53012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707904" y="45091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35896" y="357301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(2-5)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2915816" y="1412776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soundness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539552" y="1412776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hyperV</a:t>
            </a:r>
            <a:r>
              <a:rPr lang="de-DE" sz="1600" dirty="0" smtClean="0"/>
              <a:t> </a:t>
            </a:r>
          </a:p>
          <a:p>
            <a:pPr algn="ctr"/>
            <a:r>
              <a:rPr lang="de-DE" sz="1600" dirty="0" err="1" smtClean="0"/>
              <a:t>correct</a:t>
            </a:r>
            <a:endParaRPr lang="de-DE" sz="1600" dirty="0"/>
          </a:p>
        </p:txBody>
      </p:sp>
      <p:cxnSp>
        <p:nvCxnSpPr>
          <p:cNvPr id="26" name="Gerade Verbindung 25"/>
          <p:cNvCxnSpPr>
            <a:stCxn id="17" idx="2"/>
            <a:endCxn id="9" idx="0"/>
          </p:cNvCxnSpPr>
          <p:nvPr/>
        </p:nvCxnSpPr>
        <p:spPr>
          <a:xfrm flipH="1">
            <a:off x="2267744" y="2420888"/>
            <a:ext cx="11881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24" idx="2"/>
            <a:endCxn id="9" idx="0"/>
          </p:cNvCxnSpPr>
          <p:nvPr/>
        </p:nvCxnSpPr>
        <p:spPr>
          <a:xfrm>
            <a:off x="1079612" y="2420888"/>
            <a:ext cx="11881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7" idx="1"/>
            <a:endCxn id="24" idx="3"/>
          </p:cNvCxnSpPr>
          <p:nvPr/>
        </p:nvCxnSpPr>
        <p:spPr>
          <a:xfrm flipH="1">
            <a:off x="1619672" y="19168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827584" y="27089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491880" y="27089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VCC (1) </a:t>
            </a:r>
            <a:br>
              <a:rPr lang="de-DE" dirty="0" smtClean="0"/>
            </a:br>
            <a:r>
              <a:rPr lang="de-DE" sz="4000" dirty="0" err="1" smtClean="0"/>
              <a:t>soundness</a:t>
            </a:r>
            <a:r>
              <a:rPr lang="de-DE" sz="4000" dirty="0" smtClean="0"/>
              <a:t>: </a:t>
            </a:r>
            <a:r>
              <a:rPr lang="de-DE" sz="4000" dirty="0" err="1" smtClean="0"/>
              <a:t>arguing</a:t>
            </a:r>
            <a:r>
              <a:rPr lang="de-DE" sz="4000" dirty="0" smtClean="0"/>
              <a:t> </a:t>
            </a:r>
            <a:r>
              <a:rPr lang="de-DE" sz="4000" dirty="0" err="1" smtClean="0"/>
              <a:t>about</a:t>
            </a:r>
            <a:r>
              <a:rPr lang="de-DE" sz="4000" dirty="0" smtClean="0"/>
              <a:t> </a:t>
            </a:r>
            <a:r>
              <a:rPr lang="de-DE" sz="4000" dirty="0" err="1" smtClean="0"/>
              <a:t>ownership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C + </a:t>
            </a:r>
            <a:r>
              <a:rPr lang="de-DE" dirty="0" err="1" smtClean="0"/>
              <a:t>ghost</a:t>
            </a:r>
            <a:r>
              <a:rPr lang="de-DE" dirty="0" smtClean="0"/>
              <a:t>: Dissertation Schmaltz 2012</a:t>
            </a:r>
          </a:p>
          <a:p>
            <a:pPr lvl="1"/>
            <a:r>
              <a:rPr lang="de-DE" dirty="0" err="1" smtClean="0"/>
              <a:t>semantics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C+ghost</a:t>
            </a:r>
            <a:endParaRPr lang="de-DE" dirty="0" smtClean="0"/>
          </a:p>
          <a:p>
            <a:pPr lvl="1"/>
            <a:r>
              <a:rPr lang="de-DE" dirty="0" err="1" smtClean="0"/>
              <a:t>ghost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must </a:t>
            </a:r>
            <a:r>
              <a:rPr lang="de-DE" dirty="0" err="1" smtClean="0"/>
              <a:t>terminate</a:t>
            </a:r>
            <a:endParaRPr lang="de-DE" dirty="0" smtClean="0"/>
          </a:p>
          <a:p>
            <a:pPr marL="914400" lvl="1" indent="-457200"/>
            <a:r>
              <a:rPr lang="de-DE" dirty="0" smtClean="0"/>
              <a:t>VCC-C + </a:t>
            </a:r>
            <a:r>
              <a:rPr lang="de-DE" dirty="0" err="1" smtClean="0"/>
              <a:t>ghost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TODO </a:t>
            </a:r>
            <a:r>
              <a:rPr lang="de-DE" dirty="0" err="1" smtClean="0"/>
              <a:t>for</a:t>
            </a:r>
            <a:r>
              <a:rPr lang="de-DE" dirty="0" smtClean="0"/>
              <a:t> VCC </a:t>
            </a:r>
            <a:r>
              <a:rPr lang="de-DE" dirty="0" err="1" smtClean="0"/>
              <a:t>soundness</a:t>
            </a:r>
            <a:endParaRPr lang="de-DE" dirty="0" smtClean="0"/>
          </a:p>
          <a:p>
            <a:pPr lvl="1"/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assertion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 </a:t>
            </a:r>
            <a:r>
              <a:rPr lang="de-DE" dirty="0" err="1" smtClean="0"/>
              <a:t>of</a:t>
            </a:r>
            <a:r>
              <a:rPr lang="de-DE" dirty="0" smtClean="0"/>
              <a:t> C + </a:t>
            </a:r>
            <a:r>
              <a:rPr lang="de-DE" dirty="0" err="1" smtClean="0"/>
              <a:t>ghost</a:t>
            </a:r>
            <a:r>
              <a:rPr lang="de-DE" dirty="0" smtClean="0"/>
              <a:t> (</a:t>
            </a:r>
            <a:r>
              <a:rPr lang="de-DE" dirty="0" err="1" smtClean="0"/>
              <a:t>logics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assertions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VCC </a:t>
            </a:r>
            <a:r>
              <a:rPr lang="de-DE" dirty="0" err="1" smtClean="0"/>
              <a:t>imply</a:t>
            </a:r>
            <a:r>
              <a:rPr lang="de-DE" dirty="0" smtClean="0"/>
              <a:t> </a:t>
            </a:r>
            <a:r>
              <a:rPr lang="de-DE" dirty="0" err="1" smtClean="0"/>
              <a:t>ownership</a:t>
            </a:r>
            <a:r>
              <a:rPr lang="de-DE" dirty="0" smtClean="0"/>
              <a:t> + Cohen Schirmer </a:t>
            </a:r>
            <a:r>
              <a:rPr lang="de-DE" dirty="0" err="1" smtClean="0"/>
              <a:t>dirty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endParaRPr lang="de-DE" dirty="0" smtClean="0"/>
          </a:p>
          <a:p>
            <a:pPr lvl="1"/>
            <a:r>
              <a:rPr lang="de-DE" dirty="0" err="1" smtClean="0"/>
              <a:t>soundness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serial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parallel </a:t>
            </a:r>
            <a:r>
              <a:rPr lang="de-DE" dirty="0" err="1" smtClean="0"/>
              <a:t>langue</a:t>
            </a:r>
            <a:r>
              <a:rPr lang="de-DE" dirty="0" smtClean="0"/>
              <a:t> </a:t>
            </a:r>
            <a:r>
              <a:rPr lang="de-DE" dirty="0" err="1" smtClean="0"/>
              <a:t>constructs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VCC (2) </a:t>
            </a:r>
            <a:br>
              <a:rPr lang="de-DE" dirty="0" smtClean="0"/>
            </a:b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sz="4000" dirty="0" smtClean="0"/>
              <a:t>C + m-</a:t>
            </a:r>
            <a:r>
              <a:rPr lang="de-DE" sz="4000" dirty="0" err="1" smtClean="0"/>
              <a:t>assembly</a:t>
            </a:r>
            <a:r>
              <a:rPr lang="de-DE" sz="4000" dirty="0" smtClean="0"/>
              <a:t> +ISA-</a:t>
            </a:r>
            <a:r>
              <a:rPr lang="de-DE" sz="4000" dirty="0" err="1" smtClean="0"/>
              <a:t>sp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Dissertation Maus (Podelski)</a:t>
            </a:r>
          </a:p>
          <a:p>
            <a:pPr lvl="1"/>
            <a:r>
              <a:rPr lang="de-DE" dirty="0" smtClean="0"/>
              <a:t>hybrid C variables, </a:t>
            </a:r>
            <a:r>
              <a:rPr lang="de-DE" dirty="0" err="1" smtClean="0"/>
              <a:t>located</a:t>
            </a:r>
            <a:r>
              <a:rPr lang="de-DE" dirty="0" smtClean="0"/>
              <a:t> in </a:t>
            </a:r>
            <a:r>
              <a:rPr lang="de-DE" dirty="0" err="1" smtClean="0"/>
              <a:t>memory</a:t>
            </a:r>
            <a:r>
              <a:rPr lang="de-DE" dirty="0" smtClean="0"/>
              <a:t> outside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C variables</a:t>
            </a:r>
          </a:p>
          <a:p>
            <a:pPr lvl="1"/>
            <a:r>
              <a:rPr lang="de-DE" dirty="0" err="1" smtClean="0"/>
              <a:t>code</a:t>
            </a:r>
            <a:r>
              <a:rPr lang="de-DE" dirty="0" smtClean="0"/>
              <a:t> non C </a:t>
            </a:r>
            <a:r>
              <a:rPr lang="de-DE" dirty="0" err="1" smtClean="0"/>
              <a:t>portions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ISA-</a:t>
            </a:r>
            <a:r>
              <a:rPr lang="de-DE" dirty="0" err="1" smtClean="0"/>
              <a:t>sp</a:t>
            </a:r>
            <a:r>
              <a:rPr lang="de-DE" dirty="0" smtClean="0"/>
              <a:t> in hybrid variables</a:t>
            </a:r>
          </a:p>
          <a:p>
            <a:pPr lvl="1"/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obvious</a:t>
            </a:r>
            <a:r>
              <a:rPr lang="de-DE" dirty="0" smtClean="0"/>
              <a:t> C </a:t>
            </a:r>
            <a:r>
              <a:rPr lang="de-DE" dirty="0" err="1" smtClean="0"/>
              <a:t>simulator</a:t>
            </a:r>
            <a:endParaRPr lang="de-DE" dirty="0" smtClean="0"/>
          </a:p>
          <a:p>
            <a:pPr lvl="1"/>
            <a:r>
              <a:rPr lang="de-DE" dirty="0" err="1" smtClean="0"/>
              <a:t>translate</a:t>
            </a:r>
            <a:r>
              <a:rPr lang="de-DE" dirty="0" smtClean="0"/>
              <a:t> m-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macros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C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naive </a:t>
            </a:r>
            <a:r>
              <a:rPr lang="de-DE" dirty="0" err="1" smtClean="0"/>
              <a:t>way</a:t>
            </a:r>
            <a:endParaRPr lang="de-DE" dirty="0" smtClean="0"/>
          </a:p>
          <a:p>
            <a:r>
              <a:rPr lang="de-DE" dirty="0" err="1" smtClean="0"/>
              <a:t>wildly</a:t>
            </a:r>
            <a:r>
              <a:rPr lang="de-DE" dirty="0" smtClean="0"/>
              <a:t> </a:t>
            </a:r>
            <a:r>
              <a:rPr lang="de-DE" dirty="0" err="1" smtClean="0"/>
              <a:t>productive</a:t>
            </a:r>
            <a:endParaRPr lang="de-DE" dirty="0" smtClean="0"/>
          </a:p>
          <a:p>
            <a:pPr lvl="1"/>
            <a:r>
              <a:rPr lang="de-DE" dirty="0" smtClean="0"/>
              <a:t>14K LOC </a:t>
            </a:r>
            <a:r>
              <a:rPr lang="de-DE" dirty="0" err="1" smtClean="0"/>
              <a:t>verified</a:t>
            </a:r>
            <a:endParaRPr lang="de-DE" dirty="0" smtClean="0"/>
          </a:p>
          <a:p>
            <a:r>
              <a:rPr lang="de-DE" dirty="0" smtClean="0"/>
              <a:t>Maus et al: AMAST 2008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soundness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Dissertation Shadrin</a:t>
            </a:r>
          </a:p>
          <a:p>
            <a:pPr lvl="1"/>
            <a:r>
              <a:rPr lang="de-DE" dirty="0" smtClean="0"/>
              <a:t>Paul et al: SEFM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HyperV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(1)</a:t>
            </a:r>
            <a:br>
              <a:rPr lang="de-DE" dirty="0" smtClean="0"/>
            </a:b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: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de-DE" dirty="0" smtClean="0"/>
          </a:p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K </a:t>
            </a:r>
            <a:r>
              <a:rPr lang="de-DE" dirty="0" err="1" smtClean="0"/>
              <a:t>C+masm</a:t>
            </a:r>
            <a:r>
              <a:rPr lang="de-DE" dirty="0" smtClean="0"/>
              <a:t> + 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k </a:t>
            </a:r>
            <a:r>
              <a:rPr lang="de-DE" dirty="0" err="1" smtClean="0"/>
              <a:t>physical</a:t>
            </a:r>
            <a:r>
              <a:rPr lang="de-DE" dirty="0" smtClean="0"/>
              <a:t> 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threads</a:t>
            </a:r>
            <a:endParaRPr lang="de-DE" dirty="0" smtClean="0"/>
          </a:p>
          <a:p>
            <a:pPr lvl="1"/>
            <a:r>
              <a:rPr lang="de-DE" dirty="0" err="1" smtClean="0"/>
              <a:t>compile</a:t>
            </a:r>
            <a:r>
              <a:rPr lang="de-DE" dirty="0" smtClean="0"/>
              <a:t> C </a:t>
            </a:r>
            <a:r>
              <a:rPr lang="de-DE" dirty="0" err="1" smtClean="0"/>
              <a:t>part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thread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control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blocks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restoring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heap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endParaRPr lang="de-DE" dirty="0" smtClean="0"/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masm</a:t>
            </a:r>
            <a:r>
              <a:rPr lang="de-DE" dirty="0" smtClean="0"/>
              <a:t> + </a:t>
            </a:r>
            <a:r>
              <a:rPr lang="de-DE" dirty="0" err="1" smtClean="0">
                <a:solidFill>
                  <a:srgbClr val="FF0000"/>
                </a:solidFill>
              </a:rPr>
              <a:t>asm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APICs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simulate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kernel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Verisoft-1 Project (14 </a:t>
            </a:r>
            <a:r>
              <a:rPr lang="de-DE" dirty="0" err="1" smtClean="0"/>
              <a:t>Mio</a:t>
            </a:r>
            <a:r>
              <a:rPr lang="de-DE" dirty="0" smtClean="0"/>
              <a:t> €)</a:t>
            </a:r>
          </a:p>
          <a:p>
            <a:pPr lvl="1"/>
            <a:r>
              <a:rPr lang="de-DE" dirty="0" err="1" smtClean="0"/>
              <a:t>paper</a:t>
            </a:r>
            <a:r>
              <a:rPr lang="de-DE" dirty="0" smtClean="0"/>
              <a:t>: </a:t>
            </a:r>
            <a:r>
              <a:rPr lang="de-DE" dirty="0" err="1" smtClean="0"/>
              <a:t>Gargano</a:t>
            </a:r>
            <a:r>
              <a:rPr lang="de-DE" dirty="0" smtClean="0"/>
              <a:t> et al: TPHOLs 2005 </a:t>
            </a:r>
          </a:p>
          <a:p>
            <a:pPr lvl="1"/>
            <a:r>
              <a:rPr lang="de-DE" dirty="0" smtClean="0"/>
              <a:t>formal: Alkassar et al, VSTTE 2010</a:t>
            </a:r>
          </a:p>
          <a:p>
            <a:r>
              <a:rPr lang="de-DE" dirty="0" smtClean="0"/>
              <a:t>Dissertation </a:t>
            </a:r>
            <a:r>
              <a:rPr lang="de-DE" dirty="0" err="1" smtClean="0"/>
              <a:t>Alekhin</a:t>
            </a:r>
            <a:r>
              <a:rPr lang="de-DE" dirty="0" smtClean="0"/>
              <a:t> 2013?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HyperV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 (2)</a:t>
            </a:r>
            <a:br>
              <a:rPr lang="de-DE" dirty="0" smtClean="0"/>
            </a:br>
            <a:r>
              <a:rPr lang="de-DE" sz="4000" dirty="0" err="1" smtClean="0"/>
              <a:t>shadow</a:t>
            </a:r>
            <a:r>
              <a:rPr lang="de-DE" sz="4000" dirty="0" smtClean="0"/>
              <a:t> </a:t>
            </a:r>
            <a:r>
              <a:rPr lang="de-DE" sz="4000" dirty="0" err="1" smtClean="0"/>
              <a:t>page</a:t>
            </a:r>
            <a:r>
              <a:rPr lang="de-DE" sz="4000" dirty="0" smtClean="0"/>
              <a:t> </a:t>
            </a:r>
            <a:r>
              <a:rPr lang="de-DE" sz="4000" dirty="0" err="1" smtClean="0"/>
              <a:t>tables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2 </a:t>
            </a:r>
            <a:r>
              <a:rPr lang="de-DE" dirty="0" err="1" smtClean="0"/>
              <a:t>translations</a:t>
            </a:r>
            <a:endParaRPr lang="de-DE" dirty="0" smtClean="0"/>
          </a:p>
          <a:p>
            <a:pPr lvl="1"/>
            <a:r>
              <a:rPr lang="de-DE" dirty="0" err="1" smtClean="0"/>
              <a:t>guest</a:t>
            </a:r>
            <a:r>
              <a:rPr lang="de-DE" dirty="0" smtClean="0"/>
              <a:t>-OS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endParaRPr lang="de-DE" dirty="0" smtClean="0"/>
          </a:p>
          <a:p>
            <a:pPr lvl="1"/>
            <a:r>
              <a:rPr lang="de-DE" dirty="0" err="1" smtClean="0"/>
              <a:t>host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guest</a:t>
            </a:r>
            <a:r>
              <a:rPr lang="de-DE" dirty="0" smtClean="0"/>
              <a:t> - OS</a:t>
            </a:r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formal model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harware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lvl="1"/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translations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translation</a:t>
            </a:r>
            <a:endParaRPr lang="de-DE" dirty="0" smtClean="0"/>
          </a:p>
          <a:p>
            <a:pPr lvl="1"/>
            <a:r>
              <a:rPr lang="de-DE" dirty="0" smtClean="0"/>
              <a:t>SPT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 smtClean="0"/>
          </a:p>
          <a:p>
            <a:pPr lvl="1"/>
            <a:r>
              <a:rPr lang="de-DE" dirty="0" smtClean="0"/>
              <a:t>Redirect MMU </a:t>
            </a:r>
            <a:r>
              <a:rPr lang="de-DE" dirty="0" err="1" smtClean="0"/>
              <a:t>to</a:t>
            </a:r>
            <a:r>
              <a:rPr lang="de-DE" dirty="0" smtClean="0"/>
              <a:t> SPTs</a:t>
            </a:r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SPT-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r>
              <a:rPr lang="de-DE" dirty="0" smtClean="0"/>
              <a:t> </a:t>
            </a:r>
            <a:r>
              <a:rPr lang="de-DE" dirty="0" err="1" smtClean="0"/>
              <a:t>beween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2"/>
                </a:solidFill>
              </a:rPr>
              <a:t>formal</a:t>
            </a:r>
          </a:p>
          <a:p>
            <a:pPr lvl="1"/>
            <a:r>
              <a:rPr lang="de-DE" dirty="0" smtClean="0"/>
              <a:t>Dissertation Kovalev 2012</a:t>
            </a:r>
          </a:p>
          <a:p>
            <a:pPr lvl="1"/>
            <a:r>
              <a:rPr lang="de-DE" dirty="0" smtClean="0"/>
              <a:t>Alkassar et al FMCAD 2010</a:t>
            </a:r>
          </a:p>
          <a:p>
            <a:r>
              <a:rPr lang="de-DE" dirty="0" smtClean="0"/>
              <a:t> in MS </a:t>
            </a:r>
            <a:r>
              <a:rPr lang="de-DE" dirty="0" err="1" smtClean="0"/>
              <a:t>product</a:t>
            </a:r>
            <a:r>
              <a:rPr lang="de-DE" dirty="0" smtClean="0"/>
              <a:t> SPTs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HyperV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r>
              <a:rPr lang="de-DE" dirty="0" smtClean="0"/>
              <a:t>(3)</a:t>
            </a:r>
            <a:br>
              <a:rPr lang="de-DE" dirty="0" smtClean="0"/>
            </a:br>
            <a:r>
              <a:rPr lang="de-DE" dirty="0" smtClean="0"/>
              <a:t>ISA-</a:t>
            </a:r>
            <a:r>
              <a:rPr lang="de-DE" dirty="0" err="1" smtClean="0"/>
              <a:t>sp</a:t>
            </a:r>
            <a:r>
              <a:rPr lang="de-DE" dirty="0" smtClean="0"/>
              <a:t> </a:t>
            </a:r>
            <a:r>
              <a:rPr lang="de-DE" dirty="0" err="1" smtClean="0"/>
              <a:t>virtualization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4000" dirty="0" err="1" smtClean="0"/>
              <a:t>Virtualization</a:t>
            </a:r>
            <a:endParaRPr lang="de-DE" sz="4000" dirty="0" smtClean="0"/>
          </a:p>
          <a:p>
            <a:pPr lvl="1"/>
            <a:r>
              <a:rPr lang="de-DE" sz="2900" dirty="0" err="1" smtClean="0"/>
              <a:t>with</a:t>
            </a:r>
            <a:r>
              <a:rPr lang="de-DE" sz="2900" dirty="0" smtClean="0"/>
              <a:t> </a:t>
            </a:r>
            <a:r>
              <a:rPr lang="de-DE" sz="2900" dirty="0" err="1" smtClean="0"/>
              <a:t>kernel</a:t>
            </a:r>
            <a:r>
              <a:rPr lang="de-DE" sz="2900" dirty="0" smtClean="0"/>
              <a:t> </a:t>
            </a:r>
            <a:r>
              <a:rPr lang="de-DE" sz="2900" dirty="0" err="1" smtClean="0"/>
              <a:t>layer</a:t>
            </a:r>
            <a:r>
              <a:rPr lang="de-DE" sz="2900" dirty="0" smtClean="0"/>
              <a:t> </a:t>
            </a:r>
            <a:r>
              <a:rPr lang="de-DE" sz="2900" dirty="0" err="1" smtClean="0"/>
              <a:t>and</a:t>
            </a:r>
            <a:r>
              <a:rPr lang="de-DE" sz="2900" dirty="0" smtClean="0"/>
              <a:t> SPTs </a:t>
            </a:r>
            <a:r>
              <a:rPr lang="de-DE" sz="2900" dirty="0" err="1" smtClean="0"/>
              <a:t>similar</a:t>
            </a:r>
            <a:r>
              <a:rPr lang="de-DE" sz="2900" dirty="0" smtClean="0"/>
              <a:t> </a:t>
            </a:r>
            <a:r>
              <a:rPr lang="de-DE" sz="2900" dirty="0" err="1" smtClean="0"/>
              <a:t>to</a:t>
            </a:r>
            <a:r>
              <a:rPr lang="de-DE" sz="2900" dirty="0" smtClean="0"/>
              <a:t> </a:t>
            </a:r>
            <a:r>
              <a:rPr lang="de-DE" sz="2900" dirty="0" smtClean="0">
                <a:solidFill>
                  <a:schemeClr val="tx2"/>
                </a:solidFill>
              </a:rPr>
              <a:t>Verisoft-1</a:t>
            </a:r>
          </a:p>
          <a:p>
            <a:pPr lvl="1"/>
            <a:r>
              <a:rPr lang="de-DE" sz="2900" dirty="0" err="1" smtClean="0">
                <a:solidFill>
                  <a:srgbClr val="FF0000"/>
                </a:solidFill>
              </a:rPr>
              <a:t>new</a:t>
            </a:r>
            <a:r>
              <a:rPr lang="de-DE" sz="2900" dirty="0" smtClean="0"/>
              <a:t>: </a:t>
            </a:r>
            <a:r>
              <a:rPr lang="de-DE" sz="2900" dirty="0" err="1" smtClean="0"/>
              <a:t>state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ISA-</a:t>
            </a:r>
            <a:r>
              <a:rPr lang="de-DE" sz="2900" dirty="0" err="1" smtClean="0"/>
              <a:t>sp</a:t>
            </a:r>
            <a:r>
              <a:rPr lang="de-DE" sz="2900" dirty="0" smtClean="0"/>
              <a:t> </a:t>
            </a:r>
            <a:r>
              <a:rPr lang="de-DE" sz="2900" dirty="0" err="1" smtClean="0"/>
              <a:t>components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sleeping</a:t>
            </a:r>
            <a:r>
              <a:rPr lang="de-DE" sz="2900" dirty="0" smtClean="0"/>
              <a:t> </a:t>
            </a:r>
            <a:r>
              <a:rPr lang="de-DE" sz="2900" dirty="0" err="1" smtClean="0"/>
              <a:t>virtual</a:t>
            </a:r>
            <a:r>
              <a:rPr lang="de-DE" sz="2900" dirty="0" smtClean="0"/>
              <a:t> </a:t>
            </a:r>
            <a:r>
              <a:rPr lang="de-DE" sz="2900" dirty="0" err="1" smtClean="0"/>
              <a:t>procesors</a:t>
            </a:r>
            <a:endParaRPr lang="de-DE" sz="2900" dirty="0" smtClean="0"/>
          </a:p>
          <a:p>
            <a:pPr lvl="1"/>
            <a:r>
              <a:rPr lang="de-DE" sz="2900" dirty="0" err="1" smtClean="0"/>
              <a:t>sb</a:t>
            </a:r>
            <a:r>
              <a:rPr lang="de-DE" sz="2900" dirty="0" smtClean="0"/>
              <a:t> </a:t>
            </a:r>
            <a:r>
              <a:rPr lang="de-DE" sz="2900" dirty="0" err="1" smtClean="0"/>
              <a:t>empty</a:t>
            </a:r>
            <a:endParaRPr lang="de-DE" sz="2900" dirty="0" smtClean="0"/>
          </a:p>
          <a:p>
            <a:pPr lvl="1"/>
            <a:r>
              <a:rPr lang="de-DE" sz="2900" dirty="0" err="1" smtClean="0"/>
              <a:t>caches</a:t>
            </a:r>
            <a:r>
              <a:rPr lang="de-DE" sz="2900" dirty="0" smtClean="0"/>
              <a:t> </a:t>
            </a:r>
            <a:r>
              <a:rPr lang="de-DE" sz="2900" dirty="0" err="1" smtClean="0"/>
              <a:t>from</a:t>
            </a:r>
            <a:r>
              <a:rPr lang="de-DE" sz="2900" dirty="0" smtClean="0"/>
              <a:t> </a:t>
            </a:r>
            <a:r>
              <a:rPr lang="de-DE" sz="2900" dirty="0" err="1" smtClean="0"/>
              <a:t>hardware</a:t>
            </a:r>
            <a:endParaRPr lang="de-DE" sz="2900" dirty="0" smtClean="0"/>
          </a:p>
          <a:p>
            <a:pPr lvl="1"/>
            <a:r>
              <a:rPr lang="de-DE" sz="2900" dirty="0" err="1" smtClean="0"/>
              <a:t>tlb</a:t>
            </a:r>
            <a:r>
              <a:rPr lang="de-DE" sz="2900" dirty="0" smtClean="0"/>
              <a:t> </a:t>
            </a:r>
            <a:r>
              <a:rPr lang="de-DE" sz="2900" dirty="0" err="1" smtClean="0"/>
              <a:t>empty</a:t>
            </a:r>
            <a:r>
              <a:rPr lang="de-DE" sz="2900" dirty="0" smtClean="0"/>
              <a:t> </a:t>
            </a:r>
            <a:r>
              <a:rPr lang="de-DE" sz="2900" dirty="0" err="1" smtClean="0"/>
              <a:t>or</a:t>
            </a:r>
            <a:r>
              <a:rPr lang="de-DE" sz="2900" dirty="0" smtClean="0"/>
              <a:t> </a:t>
            </a:r>
            <a:r>
              <a:rPr lang="de-DE" sz="2900" dirty="0" err="1" smtClean="0"/>
              <a:t>tagged</a:t>
            </a:r>
            <a:r>
              <a:rPr lang="de-DE" sz="2900" dirty="0" smtClean="0"/>
              <a:t> </a:t>
            </a:r>
            <a:r>
              <a:rPr lang="de-DE" sz="2900" dirty="0" err="1" smtClean="0"/>
              <a:t>as</a:t>
            </a:r>
            <a:r>
              <a:rPr lang="de-DE" sz="2900" dirty="0" smtClean="0"/>
              <a:t> in </a:t>
            </a:r>
            <a:r>
              <a:rPr lang="de-DE" sz="2900" dirty="0" err="1" smtClean="0"/>
              <a:t>hardware</a:t>
            </a:r>
            <a:endParaRPr lang="de-DE" sz="2900" dirty="0" smtClean="0"/>
          </a:p>
          <a:p>
            <a:r>
              <a:rPr lang="de-DE" sz="3300" dirty="0" smtClean="0"/>
              <a:t>Simple Hypervisor</a:t>
            </a:r>
          </a:p>
          <a:p>
            <a:pPr lvl="1"/>
            <a:r>
              <a:rPr lang="de-DE" sz="2900" dirty="0" smtClean="0">
                <a:solidFill>
                  <a:schemeClr val="tx2"/>
                </a:solidFill>
              </a:rPr>
              <a:t>formal in VCC</a:t>
            </a:r>
          </a:p>
          <a:p>
            <a:pPr lvl="1"/>
            <a:r>
              <a:rPr lang="de-DE" sz="2900" dirty="0" err="1" smtClean="0"/>
              <a:t>without</a:t>
            </a:r>
            <a:r>
              <a:rPr lang="de-DE" sz="2900" dirty="0" smtClean="0"/>
              <a:t> save/</a:t>
            </a:r>
            <a:r>
              <a:rPr lang="de-DE" sz="2900" dirty="0" err="1" smtClean="0"/>
              <a:t>restore</a:t>
            </a:r>
            <a:r>
              <a:rPr lang="de-DE" sz="2900" dirty="0" smtClean="0"/>
              <a:t>: Alkassar et al: VSTTE 10</a:t>
            </a:r>
          </a:p>
          <a:p>
            <a:pPr lvl="1"/>
            <a:r>
              <a:rPr lang="de-DE" sz="2900" dirty="0" err="1" smtClean="0"/>
              <a:t>with</a:t>
            </a:r>
            <a:r>
              <a:rPr lang="de-DE" sz="2900" dirty="0" smtClean="0"/>
              <a:t>: Paul et al: SEFM 12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4000" dirty="0" smtClean="0"/>
              <a:t> </a:t>
            </a:r>
            <a:r>
              <a:rPr lang="de-DE" sz="4000" dirty="0" err="1" smtClean="0"/>
              <a:t>system</a:t>
            </a:r>
            <a:r>
              <a:rPr lang="de-DE" sz="4000" dirty="0" smtClean="0"/>
              <a:t> </a:t>
            </a:r>
            <a:r>
              <a:rPr lang="de-DE" sz="4000" dirty="0" err="1" smtClean="0"/>
              <a:t>calls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C </a:t>
            </a:r>
            <a:r>
              <a:rPr lang="de-DE" sz="4000" dirty="0" err="1" smtClean="0"/>
              <a:t>data</a:t>
            </a:r>
            <a:r>
              <a:rPr lang="de-DE" sz="4000" dirty="0" smtClean="0"/>
              <a:t> </a:t>
            </a:r>
            <a:r>
              <a:rPr lang="de-DE" sz="4000" dirty="0" err="1" smtClean="0"/>
              <a:t>strutures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kernel</a:t>
            </a:r>
            <a:r>
              <a:rPr lang="de-DE" sz="4000" dirty="0" smtClean="0"/>
              <a:t> </a:t>
            </a:r>
            <a:r>
              <a:rPr lang="de-DE" sz="4000" dirty="0" err="1" smtClean="0"/>
              <a:t>as</a:t>
            </a:r>
            <a:r>
              <a:rPr lang="de-DE" sz="4000" dirty="0" smtClean="0"/>
              <a:t> in </a:t>
            </a:r>
            <a:r>
              <a:rPr lang="de-DE" sz="4000" dirty="0" smtClean="0">
                <a:solidFill>
                  <a:schemeClr val="tx2"/>
                </a:solidFill>
              </a:rPr>
              <a:t>formal</a:t>
            </a:r>
            <a:r>
              <a:rPr lang="de-DE" sz="4000" dirty="0" smtClean="0"/>
              <a:t> </a:t>
            </a:r>
            <a:r>
              <a:rPr lang="de-DE" sz="4000" dirty="0" err="1" smtClean="0"/>
              <a:t>work</a:t>
            </a:r>
            <a:endParaRPr lang="de-DE" sz="4000" dirty="0" smtClean="0"/>
          </a:p>
          <a:p>
            <a:pPr lvl="1"/>
            <a:r>
              <a:rPr lang="de-DE" sz="2900" dirty="0" smtClean="0"/>
              <a:t>seL4 (</a:t>
            </a:r>
            <a:r>
              <a:rPr lang="de-DE" sz="2900" dirty="0" err="1" smtClean="0"/>
              <a:t>only</a:t>
            </a:r>
            <a:r>
              <a:rPr lang="de-DE" sz="2900" dirty="0" smtClean="0"/>
              <a:t> C </a:t>
            </a:r>
            <a:r>
              <a:rPr lang="de-DE" sz="2900" dirty="0" err="1" smtClean="0"/>
              <a:t>portion</a:t>
            </a:r>
            <a:r>
              <a:rPr lang="de-DE" sz="2900" dirty="0" smtClean="0"/>
              <a:t> but </a:t>
            </a:r>
            <a:r>
              <a:rPr lang="de-DE" sz="2900" dirty="0" err="1" smtClean="0"/>
              <a:t>can</a:t>
            </a:r>
            <a:r>
              <a:rPr lang="de-DE" sz="2900" dirty="0" smtClean="0"/>
              <a:t> </a:t>
            </a:r>
            <a:r>
              <a:rPr lang="de-DE" sz="2900" dirty="0" err="1" smtClean="0"/>
              <a:t>extend</a:t>
            </a:r>
            <a:r>
              <a:rPr lang="de-DE" sz="2900" dirty="0" smtClean="0"/>
              <a:t> </a:t>
            </a:r>
            <a:r>
              <a:rPr lang="de-DE" sz="2900" dirty="0" err="1" smtClean="0"/>
              <a:t>with</a:t>
            </a:r>
            <a:r>
              <a:rPr lang="de-DE" sz="2900" dirty="0" smtClean="0"/>
              <a:t> Verisoft-1 </a:t>
            </a:r>
            <a:r>
              <a:rPr lang="de-DE" sz="2900" dirty="0" err="1" smtClean="0"/>
              <a:t>technology</a:t>
            </a:r>
            <a:r>
              <a:rPr lang="de-DE" sz="2900" dirty="0" smtClean="0"/>
              <a:t>)</a:t>
            </a:r>
          </a:p>
          <a:p>
            <a:pPr lvl="1"/>
            <a:r>
              <a:rPr lang="de-DE" sz="2900" dirty="0" err="1" smtClean="0"/>
              <a:t>or</a:t>
            </a:r>
            <a:r>
              <a:rPr lang="de-DE" sz="2900" dirty="0" smtClean="0"/>
              <a:t> </a:t>
            </a:r>
            <a:r>
              <a:rPr lang="de-DE" sz="2900" dirty="0" err="1" smtClean="0"/>
              <a:t>Diss</a:t>
            </a:r>
            <a:r>
              <a:rPr lang="de-DE" sz="2900" dirty="0" smtClean="0"/>
              <a:t> </a:t>
            </a:r>
            <a:r>
              <a:rPr lang="de-DE" sz="2900" dirty="0" err="1" smtClean="0"/>
              <a:t>Dörrenbächer</a:t>
            </a:r>
            <a:r>
              <a:rPr lang="de-DE" sz="2900" dirty="0" smtClean="0"/>
              <a:t> 2010 http://www-wjp.cs.uni-saarland.de/publikationen/JD10.pdf</a:t>
            </a:r>
          </a:p>
          <a:p>
            <a:pPr lvl="1"/>
            <a:r>
              <a:rPr lang="de-DE" sz="2900" dirty="0" err="1" smtClean="0"/>
              <a:t>or</a:t>
            </a:r>
            <a:r>
              <a:rPr lang="de-DE" sz="2900" dirty="0" smtClean="0"/>
              <a:t> </a:t>
            </a:r>
            <a:r>
              <a:rPr lang="de-DE" sz="2900" dirty="0" err="1" smtClean="0"/>
              <a:t>Diss</a:t>
            </a:r>
            <a:r>
              <a:rPr lang="de-DE" sz="2900" dirty="0" smtClean="0"/>
              <a:t> M. Schmidt 2011http://www-wjp.cs.uni-saarland.de/</a:t>
            </a:r>
            <a:r>
              <a:rPr lang="de-DE" sz="2900" dirty="0" err="1" smtClean="0"/>
              <a:t>publikationen</a:t>
            </a:r>
            <a:r>
              <a:rPr lang="de-DE" sz="2900" dirty="0" smtClean="0"/>
              <a:t>/MS11.pdf (</a:t>
            </a:r>
            <a:r>
              <a:rPr lang="de-DE" sz="2900" dirty="0" err="1" smtClean="0"/>
              <a:t>part</a:t>
            </a:r>
            <a:r>
              <a:rPr lang="de-DE" sz="2900" dirty="0" smtClean="0"/>
              <a:t> </a:t>
            </a:r>
            <a:r>
              <a:rPr lang="de-DE" sz="2900" dirty="0" err="1" smtClean="0"/>
              <a:t>of</a:t>
            </a:r>
            <a:r>
              <a:rPr lang="de-DE" sz="2900" dirty="0" smtClean="0"/>
              <a:t> </a:t>
            </a:r>
            <a:r>
              <a:rPr lang="de-DE" sz="2900" dirty="0" err="1" smtClean="0"/>
              <a:t>Verisoft</a:t>
            </a:r>
            <a:r>
              <a:rPr lang="de-DE" sz="2900" dirty="0" smtClean="0"/>
              <a:t> </a:t>
            </a:r>
            <a:r>
              <a:rPr lang="de-DE" sz="2900" dirty="0" err="1" smtClean="0">
                <a:solidFill>
                  <a:schemeClr val="tx2"/>
                </a:solidFill>
              </a:rPr>
              <a:t>automotive</a:t>
            </a:r>
            <a:r>
              <a:rPr lang="de-DE" sz="2900" dirty="0" smtClean="0">
                <a:solidFill>
                  <a:schemeClr val="tx2"/>
                </a:solidFill>
              </a:rPr>
              <a:t> </a:t>
            </a:r>
            <a:r>
              <a:rPr lang="de-DE" sz="2900" dirty="0" err="1" smtClean="0">
                <a:solidFill>
                  <a:schemeClr val="tx2"/>
                </a:solidFill>
              </a:rPr>
              <a:t>subproject</a:t>
            </a:r>
            <a:r>
              <a:rPr lang="de-DE" sz="2900" dirty="0" smtClean="0">
                <a:solidFill>
                  <a:schemeClr val="tx2"/>
                </a:solidFill>
              </a:rPr>
              <a:t>. </a:t>
            </a:r>
            <a:r>
              <a:rPr lang="de-DE" sz="2900" dirty="0" err="1" smtClean="0">
                <a:solidFill>
                  <a:schemeClr val="tx2"/>
                </a:solidFill>
              </a:rPr>
              <a:t>Broy</a:t>
            </a:r>
            <a:r>
              <a:rPr lang="de-DE" sz="2900" dirty="0" smtClean="0"/>
              <a:t>-Paul)</a:t>
            </a:r>
          </a:p>
          <a:p>
            <a:pPr lvl="1">
              <a:buNone/>
            </a:pPr>
            <a:endParaRPr lang="de-DE" sz="29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remark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Paul VSTTE 2005</a:t>
            </a:r>
          </a:p>
          <a:p>
            <a:pPr lvl="1"/>
            <a:r>
              <a:rPr lang="de-DE" dirty="0" smtClean="0"/>
              <a:t>a formal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endParaRPr lang="de-DE" dirty="0" smtClean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proof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building</a:t>
            </a:r>
            <a:r>
              <a:rPr lang="de-DE" dirty="0" smtClean="0"/>
              <a:t> plan</a:t>
            </a:r>
          </a:p>
          <a:p>
            <a:r>
              <a:rPr lang="de-DE" dirty="0" smtClean="0"/>
              <a:t>IFIP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on </a:t>
            </a:r>
            <a:r>
              <a:rPr lang="de-DE" dirty="0" err="1" smtClean="0"/>
              <a:t>verified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2012</a:t>
            </a:r>
          </a:p>
          <a:p>
            <a:pPr lvl="1"/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such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recognized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obstcle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formally</a:t>
            </a:r>
            <a:r>
              <a:rPr lang="de-DE" dirty="0" smtClean="0"/>
              <a:t> </a:t>
            </a:r>
            <a:r>
              <a:rPr lang="de-DE" dirty="0" err="1" smtClean="0"/>
              <a:t>verified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dirty="0" err="1"/>
              <a:t>v</a:t>
            </a:r>
            <a:r>
              <a:rPr lang="de-DE" dirty="0" err="1" smtClean="0"/>
              <a:t>ery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publish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</a:p>
          <a:p>
            <a:r>
              <a:rPr lang="de-DE" dirty="0" err="1" smtClean="0">
                <a:sym typeface="Wingdings" pitchFamily="2" charset="2"/>
              </a:rPr>
              <a:t>Thank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You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hypervisor</a:t>
            </a:r>
            <a:r>
              <a:rPr lang="de-DE" dirty="0" smtClean="0"/>
              <a:t>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guests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, i.e. in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 smtClean="0"/>
          </a:p>
          <a:p>
            <a:r>
              <a:rPr lang="de-DE" dirty="0" smtClean="0">
                <a:solidFill>
                  <a:srgbClr val="00B050"/>
                </a:solidFill>
              </a:rPr>
              <a:t>2 </a:t>
            </a:r>
            <a:r>
              <a:rPr lang="de-DE" dirty="0" err="1" smtClean="0">
                <a:solidFill>
                  <a:srgbClr val="00B050"/>
                </a:solidFill>
              </a:rPr>
              <a:t>levels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of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translation</a:t>
            </a:r>
            <a:endParaRPr lang="de-DE" dirty="0" smtClean="0">
              <a:solidFill>
                <a:srgbClr val="00B050"/>
              </a:solidFill>
            </a:endParaRPr>
          </a:p>
          <a:p>
            <a:pPr lvl="1"/>
            <a:r>
              <a:rPr lang="de-DE" dirty="0" err="1" smtClean="0"/>
              <a:t>hypervisor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 smtClean="0"/>
          </a:p>
          <a:p>
            <a:pPr lvl="1"/>
            <a:r>
              <a:rPr lang="de-DE" dirty="0" err="1" smtClean="0"/>
              <a:t>guest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 smtClean="0"/>
          </a:p>
          <a:p>
            <a:pPr lvl="1"/>
            <a:r>
              <a:rPr lang="de-DE" dirty="0" smtClean="0"/>
              <a:t>‚</a:t>
            </a:r>
            <a:r>
              <a:rPr lang="de-DE" dirty="0" err="1" smtClean="0"/>
              <a:t>subdivide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‘</a:t>
            </a:r>
          </a:p>
          <a:p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lvl="1"/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composition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translations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translation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maintain</a:t>
            </a:r>
            <a:r>
              <a:rPr lang="de-DE" dirty="0" smtClean="0"/>
              <a:t> ‚</a:t>
            </a:r>
            <a:r>
              <a:rPr lang="de-DE" dirty="0" err="1" smtClean="0">
                <a:solidFill>
                  <a:srgbClr val="00B050"/>
                </a:solidFill>
              </a:rPr>
              <a:t>shadow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page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tables</a:t>
            </a:r>
            <a:r>
              <a:rPr lang="de-DE" dirty="0" smtClean="0"/>
              <a:t>‘ (SPT)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 err="1" smtClean="0"/>
              <a:t>translatio</a:t>
            </a:r>
            <a:endParaRPr lang="de-DE" dirty="0" smtClean="0"/>
          </a:p>
          <a:p>
            <a:pPr lvl="1"/>
            <a:r>
              <a:rPr lang="de-DE" dirty="0" err="1" smtClean="0"/>
              <a:t>redirect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(</a:t>
            </a:r>
            <a:r>
              <a:rPr lang="de-DE" dirty="0" err="1" smtClean="0"/>
              <a:t>mmu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SPTs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2007-2010: 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formally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verify</a:t>
            </a:r>
            <a:r>
              <a:rPr lang="de-DE" dirty="0" smtClean="0">
                <a:solidFill>
                  <a:schemeClr val="tx2"/>
                </a:solidFill>
              </a:rPr>
              <a:t> MS </a:t>
            </a:r>
            <a:r>
              <a:rPr lang="de-DE" dirty="0" err="1" smtClean="0">
                <a:solidFill>
                  <a:schemeClr val="tx2"/>
                </a:solidFill>
              </a:rPr>
              <a:t>HyperV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German </a:t>
            </a:r>
            <a:r>
              <a:rPr lang="de-DE" dirty="0" err="1" smtClean="0"/>
              <a:t>Verisoft</a:t>
            </a:r>
            <a:r>
              <a:rPr lang="de-DE" dirty="0" smtClean="0"/>
              <a:t>-XT </a:t>
            </a:r>
            <a:r>
              <a:rPr lang="de-DE" dirty="0" err="1" smtClean="0"/>
              <a:t>project</a:t>
            </a:r>
            <a:r>
              <a:rPr lang="de-DE" dirty="0" smtClean="0"/>
              <a:t> (Paul, </a:t>
            </a:r>
            <a:r>
              <a:rPr lang="de-DE" dirty="0" err="1" smtClean="0"/>
              <a:t>Broy</a:t>
            </a:r>
            <a:r>
              <a:rPr lang="de-DE" dirty="0" smtClean="0"/>
              <a:t>, Podelski, </a:t>
            </a:r>
            <a:r>
              <a:rPr lang="de-DE" dirty="0" err="1" smtClean="0"/>
              <a:t>Rybalchenko</a:t>
            </a:r>
            <a:r>
              <a:rPr lang="de-DE" dirty="0" smtClean="0"/>
              <a:t>…), 13 </a:t>
            </a:r>
            <a:r>
              <a:rPr lang="de-DE" dirty="0" err="1" smtClean="0"/>
              <a:t>Mio</a:t>
            </a:r>
            <a:r>
              <a:rPr lang="de-DE" dirty="0" smtClean="0"/>
              <a:t> €</a:t>
            </a:r>
          </a:p>
          <a:p>
            <a:pPr lvl="1"/>
            <a:r>
              <a:rPr lang="de-DE" dirty="0" smtClean="0"/>
              <a:t>MS Windows + Research (Cohen, </a:t>
            </a:r>
            <a:r>
              <a:rPr lang="de-DE" dirty="0" err="1" smtClean="0"/>
              <a:t>Moskal</a:t>
            </a:r>
            <a:r>
              <a:rPr lang="de-DE" dirty="0" smtClean="0"/>
              <a:t>, </a:t>
            </a:r>
            <a:r>
              <a:rPr lang="de-DE" dirty="0" err="1" smtClean="0"/>
              <a:t>Leino</a:t>
            </a:r>
            <a:r>
              <a:rPr lang="de-DE" dirty="0" smtClean="0"/>
              <a:t>,…)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2010</a:t>
            </a: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tool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development</a:t>
            </a:r>
            <a:r>
              <a:rPr lang="de-DE" dirty="0" smtClean="0">
                <a:solidFill>
                  <a:schemeClr val="tx2"/>
                </a:solidFill>
              </a:rPr>
              <a:t> (VCC) </a:t>
            </a:r>
            <a:r>
              <a:rPr lang="de-DE" dirty="0" err="1" smtClean="0">
                <a:solidFill>
                  <a:schemeClr val="tx2"/>
                </a:solidFill>
              </a:rPr>
              <a:t>successful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>
                <a:solidFill>
                  <a:schemeClr val="tx2"/>
                </a:solidFill>
              </a:rPr>
              <a:t>crucial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portions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code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verified</a:t>
            </a:r>
            <a:endParaRPr lang="de-DE" dirty="0" smtClean="0">
              <a:solidFill>
                <a:schemeClr val="tx2"/>
              </a:solidFill>
            </a:endParaRPr>
          </a:p>
          <a:p>
            <a:pPr lvl="1"/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soundness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perfect</a:t>
            </a:r>
            <a:endParaRPr lang="de-DE" dirty="0" smtClean="0"/>
          </a:p>
          <a:p>
            <a:pPr lvl="1"/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pencil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 </a:t>
            </a:r>
            <a:r>
              <a:rPr lang="de-DE" dirty="0" err="1" smtClean="0"/>
              <a:t>incomplete</a:t>
            </a:r>
            <a:r>
              <a:rPr lang="de-DE" dirty="0" smtClean="0"/>
              <a:t> in 2010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We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did</a:t>
            </a:r>
            <a:r>
              <a:rPr lang="de-DE" dirty="0" smtClean="0">
                <a:solidFill>
                  <a:srgbClr val="FF0000"/>
                </a:solidFill>
              </a:rPr>
              <a:t> not </a:t>
            </a:r>
            <a:r>
              <a:rPr lang="de-DE" dirty="0" err="1" smtClean="0">
                <a:solidFill>
                  <a:srgbClr val="FF0000"/>
                </a:solidFill>
              </a:rPr>
              <a:t>know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what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prove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Hypervisor Correctness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sz="4000" b="1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theorem</a:t>
            </a:r>
            <a:r>
              <a:rPr lang="de-DE" dirty="0" smtClean="0"/>
              <a:t> in 1 </a:t>
            </a:r>
            <a:r>
              <a:rPr lang="de-DE" dirty="0" err="1" smtClean="0"/>
              <a:t>theory</a:t>
            </a:r>
            <a:endParaRPr lang="de-DE" dirty="0" smtClean="0"/>
          </a:p>
          <a:p>
            <a:pPr lvl="1"/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</a:t>
            </a:r>
            <a:r>
              <a:rPr lang="de-DE" dirty="0" err="1" smtClean="0"/>
              <a:t>weapons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cycber</a:t>
            </a:r>
            <a:r>
              <a:rPr lang="de-DE" dirty="0" smtClean="0"/>
              <a:t> war</a:t>
            </a:r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</a:t>
            </a:r>
            <a:r>
              <a:rPr lang="de-DE" dirty="0" err="1" smtClean="0"/>
              <a:t>hunting</a:t>
            </a:r>
            <a:endParaRPr lang="de-DE" dirty="0" smtClean="0"/>
          </a:p>
          <a:p>
            <a:pPr lvl="1"/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(formal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ehineers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competing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 smtClean="0"/>
          </a:p>
          <a:p>
            <a:pPr lvl="1"/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beaten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268760"/>
            <a:ext cx="3528392" cy="26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528392" cy="23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This</a:t>
            </a:r>
            <a:r>
              <a:rPr lang="de-DE" dirty="0" smtClean="0"/>
              <a:t> talk </a:t>
            </a:r>
            <a:br>
              <a:rPr lang="de-DE" dirty="0" smtClean="0"/>
            </a:br>
            <a:r>
              <a:rPr lang="de-DE" sz="3100" dirty="0" smtClean="0"/>
              <a:t>(</a:t>
            </a:r>
            <a:r>
              <a:rPr lang="de-DE" sz="3100" dirty="0" err="1" smtClean="0"/>
              <a:t>only</a:t>
            </a:r>
            <a:r>
              <a:rPr lang="de-DE" sz="3100" dirty="0" smtClean="0"/>
              <a:t>) 2 </a:t>
            </a:r>
            <a:r>
              <a:rPr lang="de-DE" sz="3100" dirty="0" err="1" smtClean="0"/>
              <a:t>years</a:t>
            </a:r>
            <a:r>
              <a:rPr lang="de-DE" sz="3100" dirty="0" smtClean="0"/>
              <a:t> after end </a:t>
            </a:r>
            <a:r>
              <a:rPr lang="de-DE" sz="3100" dirty="0" err="1" smtClean="0"/>
              <a:t>of</a:t>
            </a:r>
            <a:r>
              <a:rPr lang="de-DE" sz="3100" dirty="0" smtClean="0"/>
              <a:t> </a:t>
            </a:r>
            <a:r>
              <a:rPr lang="de-DE" sz="3100" dirty="0" err="1" smtClean="0"/>
              <a:t>project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outlines</a:t>
            </a:r>
            <a:r>
              <a:rPr lang="de-DE" dirty="0" smtClean="0"/>
              <a:t>  </a:t>
            </a:r>
          </a:p>
          <a:p>
            <a:pPr lvl="1"/>
            <a:r>
              <a:rPr lang="de-DE" dirty="0" smtClean="0"/>
              <a:t> model </a:t>
            </a:r>
            <a:r>
              <a:rPr lang="de-DE" dirty="0" err="1" smtClean="0"/>
              <a:t>stack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multicore</a:t>
            </a:r>
            <a:r>
              <a:rPr lang="de-DE" dirty="0" smtClean="0"/>
              <a:t> </a:t>
            </a:r>
            <a:r>
              <a:rPr lang="de-DE" dirty="0" err="1" smtClean="0"/>
              <a:t>hypervisor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pPr lvl="2"/>
            <a:r>
              <a:rPr lang="de-DE" dirty="0" smtClean="0"/>
              <a:t>I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endParaRPr lang="de-DE" dirty="0" smtClean="0"/>
          </a:p>
          <a:p>
            <a:pPr lvl="1"/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theorems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endParaRPr lang="de-DE" dirty="0" smtClean="0"/>
          </a:p>
          <a:p>
            <a:pPr lvl="1"/>
            <a:r>
              <a:rPr lang="de-DE" dirty="0" err="1" smtClean="0"/>
              <a:t>soundness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VCC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: </a:t>
            </a:r>
          </a:p>
          <a:p>
            <a:pPr lvl="2"/>
            <a:r>
              <a:rPr lang="de-DE" dirty="0" smtClean="0"/>
              <a:t>&lt;=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 I </a:t>
            </a:r>
            <a:r>
              <a:rPr lang="de-DE" dirty="0" err="1" smtClean="0"/>
              <a:t>supervised</a:t>
            </a:r>
            <a:r>
              <a:rPr lang="de-DE" dirty="0" smtClean="0"/>
              <a:t> </a:t>
            </a:r>
            <a:r>
              <a:rPr lang="de-DE" dirty="0" smtClean="0"/>
              <a:t>59 </a:t>
            </a:r>
            <a:r>
              <a:rPr lang="de-DE" dirty="0" smtClean="0"/>
              <a:t>so </a:t>
            </a:r>
            <a:r>
              <a:rPr lang="de-DE" dirty="0" err="1" smtClean="0"/>
              <a:t>far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kinds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arguments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abstraction</a:t>
            </a:r>
            <a:endParaRPr lang="de-DE" dirty="0" smtClean="0"/>
          </a:p>
          <a:p>
            <a:pPr lvl="1"/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commutative</a:t>
            </a:r>
            <a:r>
              <a:rPr lang="de-DE" dirty="0" smtClean="0"/>
              <a:t> </a:t>
            </a:r>
            <a:r>
              <a:rPr lang="de-DE" dirty="0" err="1" smtClean="0"/>
              <a:t>diagrams</a:t>
            </a:r>
            <a:endParaRPr lang="de-DE" dirty="0" smtClean="0"/>
          </a:p>
          <a:p>
            <a:r>
              <a:rPr lang="de-DE" dirty="0" smtClean="0"/>
              <a:t>order </a:t>
            </a:r>
            <a:r>
              <a:rPr lang="de-DE" dirty="0" err="1" smtClean="0"/>
              <a:t>construction</a:t>
            </a:r>
            <a:endParaRPr lang="de-DE" dirty="0" smtClean="0"/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nondeterministic</a:t>
            </a:r>
            <a:r>
              <a:rPr lang="de-DE" dirty="0" smtClean="0"/>
              <a:t> model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1"/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r>
              <a:rPr lang="de-DE" dirty="0" smtClean="0"/>
              <a:t>order </a:t>
            </a:r>
            <a:r>
              <a:rPr lang="de-DE" dirty="0" err="1" smtClean="0"/>
              <a:t>reduction</a:t>
            </a:r>
            <a:endParaRPr lang="de-DE" dirty="0" smtClean="0"/>
          </a:p>
          <a:p>
            <a:pPr lvl="1"/>
            <a:r>
              <a:rPr lang="de-DE" dirty="0" err="1" smtClean="0"/>
              <a:t>exclude</a:t>
            </a:r>
            <a:r>
              <a:rPr lang="de-DE" dirty="0" smtClean="0"/>
              <a:t> </a:t>
            </a:r>
            <a:r>
              <a:rPr lang="de-DE" dirty="0" err="1" smtClean="0"/>
              <a:t>w.l.o.g</a:t>
            </a:r>
            <a:r>
              <a:rPr lang="de-DE" dirty="0" smtClean="0"/>
              <a:t>. </a:t>
            </a:r>
            <a:r>
              <a:rPr lang="de-DE" dirty="0" err="1" smtClean="0"/>
              <a:t>interleavings</a:t>
            </a:r>
            <a:r>
              <a:rPr lang="de-DE" dirty="0" smtClean="0"/>
              <a:t> in </a:t>
            </a:r>
            <a:r>
              <a:rPr lang="de-DE" dirty="0" err="1" smtClean="0"/>
              <a:t>concurrent</a:t>
            </a:r>
            <a:r>
              <a:rPr lang="de-DE" dirty="0" smtClean="0"/>
              <a:t> model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7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theories</a:t>
            </a:r>
            <a:r>
              <a:rPr lang="de-DE" dirty="0" smtClean="0"/>
              <a:t>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multicore</a:t>
            </a:r>
            <a:r>
              <a:rPr lang="de-DE" dirty="0" smtClean="0"/>
              <a:t> ISA-</a:t>
            </a:r>
            <a:r>
              <a:rPr lang="de-DE" dirty="0" err="1" smtClean="0"/>
              <a:t>sp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s</a:t>
            </a:r>
            <a:r>
              <a:rPr lang="de-DE" dirty="0" err="1" smtClean="0"/>
              <a:t>ystem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</a:t>
            </a:r>
            <a:r>
              <a:rPr lang="de-DE" dirty="0" err="1" smtClean="0"/>
              <a:t>rogrammers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endParaRPr lang="de-DE" dirty="0" smtClean="0"/>
          </a:p>
          <a:p>
            <a:pPr lvl="1"/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endParaRPr lang="de-DE" dirty="0" smtClean="0"/>
          </a:p>
          <a:p>
            <a:r>
              <a:rPr lang="de-DE" dirty="0" err="1" smtClean="0"/>
              <a:t>serial</a:t>
            </a:r>
            <a:r>
              <a:rPr lang="de-DE" dirty="0" smtClean="0"/>
              <a:t> ISA </a:t>
            </a:r>
            <a:r>
              <a:rPr lang="de-DE" dirty="0" err="1" smtClean="0"/>
              <a:t>abstraction</a:t>
            </a:r>
            <a:endParaRPr lang="de-DE" dirty="0" smtClean="0"/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ISA-u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</a:t>
            </a:r>
            <a:r>
              <a:rPr lang="de-DE" dirty="0" err="1" smtClean="0"/>
              <a:t>sers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serial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endParaRPr lang="de-DE" dirty="0" smtClean="0"/>
          </a:p>
          <a:p>
            <a:pPr lvl="1"/>
            <a:r>
              <a:rPr lang="de-DE" dirty="0" smtClean="0"/>
              <a:t>C +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r>
              <a:rPr lang="de-DE" dirty="0" smtClean="0"/>
              <a:t> + ISA-</a:t>
            </a:r>
            <a:r>
              <a:rPr lang="de-DE" dirty="0" err="1" smtClean="0"/>
              <a:t>sp</a:t>
            </a:r>
            <a:endParaRPr lang="de-DE" dirty="0" smtClean="0"/>
          </a:p>
          <a:p>
            <a:pPr lvl="1"/>
            <a:r>
              <a:rPr lang="de-DE" dirty="0" err="1" smtClean="0"/>
              <a:t>compilers</a:t>
            </a:r>
            <a:r>
              <a:rPr lang="de-DE" dirty="0" smtClean="0"/>
              <a:t> + </a:t>
            </a:r>
            <a:r>
              <a:rPr lang="de-DE" dirty="0" err="1" smtClean="0"/>
              <a:t>macroassemblers</a:t>
            </a:r>
            <a:r>
              <a:rPr lang="de-DE" dirty="0" smtClean="0"/>
              <a:t> </a:t>
            </a:r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dirty="0" smtClean="0"/>
              <a:t>C+ ISA + </a:t>
            </a:r>
            <a:r>
              <a:rPr lang="de-DE" dirty="0" err="1" smtClean="0"/>
              <a:t>devices</a:t>
            </a:r>
            <a:endParaRPr lang="de-DE" dirty="0" smtClean="0"/>
          </a:p>
          <a:p>
            <a:pPr lvl="1"/>
            <a:r>
              <a:rPr lang="de-DE" dirty="0" err="1" smtClean="0"/>
              <a:t>drivers</a:t>
            </a:r>
            <a:endParaRPr lang="de-DE" dirty="0" smtClean="0"/>
          </a:p>
          <a:p>
            <a:pPr lvl="1"/>
            <a:r>
              <a:rPr lang="de-DE" dirty="0" err="1" smtClean="0"/>
              <a:t>exception</a:t>
            </a:r>
            <a:r>
              <a:rPr lang="de-DE" dirty="0" smtClean="0"/>
              <a:t> </a:t>
            </a:r>
            <a:r>
              <a:rPr lang="de-DE" dirty="0" err="1" smtClean="0"/>
              <a:t>handlers</a:t>
            </a:r>
            <a:endParaRPr lang="de-DE" dirty="0" smtClean="0"/>
          </a:p>
          <a:p>
            <a:pPr lvl="1"/>
            <a:r>
              <a:rPr lang="de-DE" dirty="0" err="1" smtClean="0"/>
              <a:t>boot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ownership</a:t>
            </a:r>
            <a:r>
              <a:rPr lang="de-DE" dirty="0" smtClean="0"/>
              <a:t> in </a:t>
            </a: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computation</a:t>
            </a:r>
            <a:endParaRPr lang="de-DE" dirty="0" smtClean="0"/>
          </a:p>
          <a:p>
            <a:pPr lvl="1"/>
            <a:r>
              <a:rPr lang="de-DE" dirty="0" smtClean="0"/>
              <a:t>push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endParaRPr lang="de-DE" dirty="0" smtClean="0"/>
          </a:p>
          <a:p>
            <a:pPr lvl="1"/>
            <a:r>
              <a:rPr lang="de-DE" dirty="0" err="1" smtClean="0"/>
              <a:t>serial</a:t>
            </a:r>
            <a:r>
              <a:rPr lang="de-DE" dirty="0" smtClean="0"/>
              <a:t> </a:t>
            </a:r>
            <a:r>
              <a:rPr lang="de-DE" dirty="0" err="1" smtClean="0"/>
              <a:t>compiler</a:t>
            </a:r>
            <a:r>
              <a:rPr lang="de-DE" dirty="0" smtClean="0"/>
              <a:t> </a:t>
            </a:r>
            <a:r>
              <a:rPr lang="de-DE" dirty="0" err="1" smtClean="0"/>
              <a:t>translates</a:t>
            </a:r>
            <a:r>
              <a:rPr lang="de-DE" dirty="0" smtClean="0"/>
              <a:t> parallel C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two languages $C+A$ where $A$ implements $C$:&#10;\item {\em two computations} $(c^i)$ and $(a^i$)&#10;\item maintain $consis(c^i, a^{s(i)})$\\&#10;\item change of $C$ to $A$: use $(a^i)$ but track effect on $(c^j)$&#10;\item change from $A$ to $C$: have $a ^i$: &#10;\begin{enumerate}&#10;\item $\exists c: consis (c,a)$: continue with (unique) $c$&#10;\item error otherwise&#10;\end{enumerate}&#10;\end{itemize}&#10;&#10;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0"/>
  <p:tag name="PICTUREFILESIZE" val="44408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Microsoft Office PowerPoint</Application>
  <PresentationFormat>Bildschirmpräsentation (4:3)</PresentationFormat>
  <Paragraphs>450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Larissa-Design</vt:lpstr>
      <vt:lpstr>Theory of Multicore Hypervisor Verification</vt:lpstr>
      <vt:lpstr>What is a kernel ?</vt:lpstr>
      <vt:lpstr>What is an M-kernel ?</vt:lpstr>
      <vt:lpstr>What is a hypervisor ?</vt:lpstr>
      <vt:lpstr>Background</vt:lpstr>
      <vt:lpstr>Hypervisor Correctness is either</vt:lpstr>
      <vt:lpstr>This talk  (only) 2 years after end of project</vt:lpstr>
      <vt:lpstr>Three kinds of arguments</vt:lpstr>
      <vt:lpstr>7 main theories (1)</vt:lpstr>
      <vt:lpstr> 7 main theories (2)</vt:lpstr>
      <vt:lpstr>ISA-sp (1)</vt:lpstr>
      <vt:lpstr>ISA-sp(2):  X64</vt:lpstr>
      <vt:lpstr>ISA-sp (3): MIPS-86  hardware correctness (formal/paper)</vt:lpstr>
      <vt:lpstr>ISA-sp to ISA-u (1)</vt:lpstr>
      <vt:lpstr>ISA-sp to ISA-u (2)</vt:lpstr>
      <vt:lpstr>ISA-sp to ISA-u (3)</vt:lpstr>
      <vt:lpstr>ISA-sp to ISA-u (4)</vt:lpstr>
      <vt:lpstr>language stack (1) C+macro assembly + assembly+ISA-sp</vt:lpstr>
      <vt:lpstr>language stack (2) combined language semantics</vt:lpstr>
      <vt:lpstr>language stack (3) compilation</vt:lpstr>
      <vt:lpstr>MIPS ISA-u +devices (1) formal hardware correctness</vt:lpstr>
      <vt:lpstr>MIPS ISA-u + devices (2)  formal (C+assembly)- driver correctness</vt:lpstr>
      <vt:lpstr>MIPS ISA-u + devices (3)  startup </vt:lpstr>
      <vt:lpstr>Ownership (1) concept</vt:lpstr>
      <vt:lpstr>Ownership (2) Def: structured parallel C (folklore)</vt:lpstr>
      <vt:lpstr>Ownership (3) structured parallel C to parallel assembly</vt:lpstr>
      <vt:lpstr>Ownership (4) parallel store buffer reduction in ISA-sp</vt:lpstr>
      <vt:lpstr>Ownership (5) semantics from hell</vt:lpstr>
      <vt:lpstr>Ownership (5) semantics from hell</vt:lpstr>
      <vt:lpstr>Model stack</vt:lpstr>
      <vt:lpstr>model and theory stack</vt:lpstr>
      <vt:lpstr>VCC (1)  soundness: arguing about ownership</vt:lpstr>
      <vt:lpstr>VCC (2)  use for C + m-assembly +ISA-sp</vt:lpstr>
      <vt:lpstr>HyperV correctness (1) kernel layer: many threads</vt:lpstr>
      <vt:lpstr>HyperV correctness (2) shadow page tables</vt:lpstr>
      <vt:lpstr>HyperV correctness(3) ISA-sp virtualization and system calls</vt:lpstr>
      <vt:lpstr>Final remark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war, formal verification and certified infrastructure</dc:title>
  <dc:creator>Wolfgang J. Paul</dc:creator>
  <cp:lastModifiedBy>wjp</cp:lastModifiedBy>
  <cp:revision>345</cp:revision>
  <dcterms:created xsi:type="dcterms:W3CDTF">2011-06-12T08:44:22Z</dcterms:created>
  <dcterms:modified xsi:type="dcterms:W3CDTF">2013-01-26T20:12:09Z</dcterms:modified>
</cp:coreProperties>
</file>