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77" r:id="rId6"/>
    <p:sldId id="332" r:id="rId7"/>
    <p:sldId id="280" r:id="rId8"/>
    <p:sldId id="321" r:id="rId9"/>
    <p:sldId id="282" r:id="rId10"/>
    <p:sldId id="300" r:id="rId11"/>
    <p:sldId id="290" r:id="rId12"/>
    <p:sldId id="322" r:id="rId13"/>
    <p:sldId id="301" r:id="rId14"/>
    <p:sldId id="302" r:id="rId15"/>
    <p:sldId id="303" r:id="rId16"/>
    <p:sldId id="323" r:id="rId17"/>
    <p:sldId id="304" r:id="rId18"/>
    <p:sldId id="294" r:id="rId19"/>
    <p:sldId id="324" r:id="rId20"/>
    <p:sldId id="305" r:id="rId21"/>
    <p:sldId id="327" r:id="rId22"/>
    <p:sldId id="325" r:id="rId23"/>
    <p:sldId id="307" r:id="rId24"/>
    <p:sldId id="326" r:id="rId25"/>
    <p:sldId id="265" r:id="rId26"/>
    <p:sldId id="310" r:id="rId27"/>
    <p:sldId id="329" r:id="rId28"/>
    <p:sldId id="311" r:id="rId29"/>
    <p:sldId id="312" r:id="rId30"/>
    <p:sldId id="313" r:id="rId31"/>
    <p:sldId id="314" r:id="rId32"/>
    <p:sldId id="315" r:id="rId33"/>
    <p:sldId id="308" r:id="rId34"/>
    <p:sldId id="330" r:id="rId35"/>
    <p:sldId id="317" r:id="rId36"/>
    <p:sldId id="331" r:id="rId37"/>
    <p:sldId id="318" r:id="rId38"/>
    <p:sldId id="319"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as"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000"/>
    <a:srgbClr val="3BFF21"/>
    <a:srgbClr val="646464"/>
    <a:srgbClr val="9FE6FF"/>
    <a:srgbClr val="D8BDDF"/>
    <a:srgbClr val="525252"/>
    <a:srgbClr val="EAE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3322" autoAdjust="0"/>
  </p:normalViewPr>
  <p:slideViewPr>
    <p:cSldViewPr>
      <p:cViewPr varScale="1">
        <p:scale>
          <a:sx n="38" d="100"/>
          <a:sy n="38" d="100"/>
        </p:scale>
        <p:origin x="-20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2E173-AC20-46B7-B073-0E359536B958}" type="datetimeFigureOut">
              <a:rPr lang="cs-CZ" smtClean="0"/>
              <a:pPr/>
              <a:t>28. 1. 2013</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0B902-BA19-4608-8988-785C58AFAC47}" type="slidenum">
              <a:rPr lang="cs-CZ" smtClean="0"/>
              <a:pPr/>
              <a:t>‹#›</a:t>
            </a:fld>
            <a:endParaRPr lang="cs-CZ"/>
          </a:p>
        </p:txBody>
      </p:sp>
    </p:spTree>
    <p:extLst>
      <p:ext uri="{BB962C8B-B14F-4D97-AF65-F5344CB8AC3E}">
        <p14:creationId xmlns:p14="http://schemas.microsoft.com/office/powerpoint/2010/main" val="180136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Inference_rul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Implementation" TargetMode="External"/><Relationship Id="rId5" Type="http://schemas.openxmlformats.org/officeDocument/2006/relationships/hyperlink" Target="http://en.wikipedia.org/wiki/Database" TargetMode="External"/><Relationship Id="rId4" Type="http://schemas.openxmlformats.org/officeDocument/2006/relationships/hyperlink" Target="http://en.wikipedia.org/wiki/Forward_chain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Mealybug" TargetMode="External"/><Relationship Id="rId3" Type="http://schemas.openxmlformats.org/officeDocument/2006/relationships/hyperlink" Target="http://en.wikipedia.org/wiki/Aphid" TargetMode="External"/><Relationship Id="rId7" Type="http://schemas.openxmlformats.org/officeDocument/2006/relationships/hyperlink" Target="http://en.wikipedia.org/wiki/An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Plant_sap" TargetMode="External"/><Relationship Id="rId5" Type="http://schemas.openxmlformats.org/officeDocument/2006/relationships/hyperlink" Target="http://en.wikipedia.org/wiki/Honeydew_(secretion)" TargetMode="External"/><Relationship Id="rId4" Type="http://schemas.openxmlformats.org/officeDocument/2006/relationships/hyperlink" Target="http://en.wikipedia.org/wiki/Hemipter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1</a:t>
            </a:fld>
            <a:endParaRPr lang="cs-CZ"/>
          </a:p>
        </p:txBody>
      </p:sp>
    </p:spTree>
    <p:extLst>
      <p:ext uri="{BB962C8B-B14F-4D97-AF65-F5344CB8AC3E}">
        <p14:creationId xmlns:p14="http://schemas.microsoft.com/office/powerpoint/2010/main" val="65075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34</a:t>
            </a:fld>
            <a:endParaRPr lang="cs-CZ"/>
          </a:p>
        </p:txBody>
      </p:sp>
    </p:spTree>
    <p:extLst>
      <p:ext uri="{BB962C8B-B14F-4D97-AF65-F5344CB8AC3E}">
        <p14:creationId xmlns:p14="http://schemas.microsoft.com/office/powerpoint/2010/main" val="153997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iDNES.cz</a:t>
            </a:r>
            <a:r>
              <a:rPr lang="en-US" baseline="0" dirty="0" smtClean="0"/>
              <a:t> - </a:t>
            </a:r>
            <a:r>
              <a:rPr lang="en-US" dirty="0" smtClean="0"/>
              <a:t>8.6.2012</a:t>
            </a:r>
          </a:p>
          <a:p>
            <a:r>
              <a:rPr lang="cs-CZ" dirty="0" smtClean="0"/>
              <a:t>http://auto.idnes.cz/autovlak-kde-je-ridic-nanic-vyjel-do-provozu-fmp-/automoto.aspx?c=A120607_183606_automoto_fdv</a:t>
            </a:r>
            <a:endParaRPr lang="en-US" dirty="0" smtClean="0"/>
          </a:p>
          <a:p>
            <a:r>
              <a:rPr lang="en-US" dirty="0" smtClean="0"/>
              <a:t>“</a:t>
            </a:r>
            <a:r>
              <a:rPr lang="en-US" dirty="0" err="1" smtClean="0"/>
              <a:t>Autovlak</a:t>
            </a:r>
            <a:r>
              <a:rPr lang="en-US" dirty="0" smtClean="0"/>
              <a:t>, </a:t>
            </a:r>
            <a:r>
              <a:rPr lang="en-US" dirty="0" err="1" smtClean="0"/>
              <a:t>kde</a:t>
            </a:r>
            <a:r>
              <a:rPr lang="en-US" dirty="0" smtClean="0"/>
              <a:t> </a:t>
            </a:r>
            <a:r>
              <a:rPr lang="en-US" dirty="0" err="1" smtClean="0"/>
              <a:t>můžete</a:t>
            </a:r>
            <a:r>
              <a:rPr lang="en-US" dirty="0" smtClean="0"/>
              <a:t> </a:t>
            </a:r>
            <a:r>
              <a:rPr lang="en-US" dirty="0" err="1" smtClean="0"/>
              <a:t>za</a:t>
            </a:r>
            <a:r>
              <a:rPr lang="en-US" dirty="0" smtClean="0"/>
              <a:t> </a:t>
            </a:r>
            <a:r>
              <a:rPr lang="en-US" dirty="0" err="1" smtClean="0"/>
              <a:t>volantem</a:t>
            </a:r>
            <a:r>
              <a:rPr lang="en-US" dirty="0" smtClean="0"/>
              <a:t> </a:t>
            </a:r>
            <a:r>
              <a:rPr lang="en-US" dirty="0" err="1" smtClean="0"/>
              <a:t>číst</a:t>
            </a:r>
            <a:r>
              <a:rPr lang="en-US" dirty="0" smtClean="0"/>
              <a:t> </a:t>
            </a:r>
            <a:r>
              <a:rPr lang="en-US" dirty="0" err="1" smtClean="0"/>
              <a:t>noviny</a:t>
            </a:r>
            <a:r>
              <a:rPr lang="en-US" dirty="0" smtClean="0"/>
              <a:t>, </a:t>
            </a:r>
            <a:r>
              <a:rPr lang="en-US" dirty="0" err="1" smtClean="0"/>
              <a:t>už</a:t>
            </a:r>
            <a:r>
              <a:rPr lang="en-US" dirty="0" smtClean="0"/>
              <a:t> </a:t>
            </a:r>
            <a:r>
              <a:rPr lang="en-US" dirty="0" err="1" smtClean="0"/>
              <a:t>vyjel</a:t>
            </a:r>
            <a:r>
              <a:rPr lang="en-US" dirty="0" smtClean="0"/>
              <a:t>”</a:t>
            </a:r>
          </a:p>
          <a:p>
            <a:endParaRPr lang="en-US" dirty="0" smtClean="0"/>
          </a:p>
          <a:p>
            <a:r>
              <a:rPr lang="en-US" dirty="0" smtClean="0"/>
              <a:t>iDNES.cz – 25.12.2012</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Wi-fi</a:t>
            </a:r>
            <a:r>
              <a:rPr lang="en-US" b="1" dirty="0" smtClean="0"/>
              <a:t> v </a:t>
            </a:r>
            <a:r>
              <a:rPr lang="en-US" b="1" dirty="0" err="1" smtClean="0"/>
              <a:t>autech</a:t>
            </a:r>
            <a:r>
              <a:rPr lang="en-US" b="1" dirty="0" smtClean="0"/>
              <a:t> </a:t>
            </a:r>
            <a:r>
              <a:rPr lang="en-US" b="1" dirty="0" err="1" smtClean="0"/>
              <a:t>odhalí</a:t>
            </a:r>
            <a:r>
              <a:rPr lang="en-US" b="1" dirty="0" smtClean="0"/>
              <a:t> </a:t>
            </a:r>
            <a:r>
              <a:rPr lang="en-US" b="1" dirty="0" err="1" smtClean="0"/>
              <a:t>chodce</a:t>
            </a:r>
            <a:r>
              <a:rPr lang="en-US" b="1" dirty="0" smtClean="0"/>
              <a:t> a </a:t>
            </a:r>
            <a:r>
              <a:rPr lang="en-US" b="1" dirty="0" err="1" smtClean="0"/>
              <a:t>zajistí</a:t>
            </a:r>
            <a:r>
              <a:rPr lang="en-US" b="1" dirty="0" smtClean="0"/>
              <a:t> </a:t>
            </a:r>
            <a:r>
              <a:rPr lang="en-US" b="1" dirty="0" err="1" smtClean="0"/>
              <a:t>synchronizaci</a:t>
            </a:r>
            <a:r>
              <a:rPr lang="en-US" b="1" dirty="0" smtClean="0"/>
              <a:t> s </a:t>
            </a:r>
            <a:r>
              <a:rPr lang="en-US" b="1" dirty="0" err="1" smtClean="0"/>
              <a:t>počítačem</a:t>
            </a:r>
            <a:endParaRPr lang="en-US" b="1" dirty="0" smtClean="0"/>
          </a:p>
          <a:p>
            <a:endParaRPr lang="en-US" dirty="0" smtClean="0"/>
          </a:p>
          <a:p>
            <a:r>
              <a:rPr lang="en-US" dirty="0" smtClean="0"/>
              <a:t>iDNES.cz -10.1.2013</a:t>
            </a:r>
          </a:p>
          <a:p>
            <a:r>
              <a:rPr lang="en-US" b="1" dirty="0" smtClean="0"/>
              <a:t>VIDEO: </a:t>
            </a:r>
            <a:r>
              <a:rPr lang="en-US" b="1" dirty="0" err="1" smtClean="0"/>
              <a:t>Nová</a:t>
            </a:r>
            <a:r>
              <a:rPr lang="en-US" b="1" dirty="0" smtClean="0"/>
              <a:t> </a:t>
            </a:r>
            <a:r>
              <a:rPr lang="en-US" b="1" dirty="0" err="1" smtClean="0"/>
              <a:t>Škoda</a:t>
            </a:r>
            <a:r>
              <a:rPr lang="en-US" b="1" dirty="0" smtClean="0"/>
              <a:t> Octavia </a:t>
            </a:r>
            <a:r>
              <a:rPr lang="en-US" b="1" dirty="0" err="1" smtClean="0"/>
              <a:t>vykrouží</a:t>
            </a:r>
            <a:r>
              <a:rPr lang="en-US" b="1" dirty="0" smtClean="0"/>
              <a:t> </a:t>
            </a:r>
            <a:r>
              <a:rPr lang="en-US" b="1" dirty="0" err="1" smtClean="0"/>
              <a:t>zatáčku</a:t>
            </a:r>
            <a:r>
              <a:rPr lang="en-US" b="1" dirty="0" smtClean="0"/>
              <a:t> </a:t>
            </a:r>
            <a:r>
              <a:rPr lang="en-US" b="1" dirty="0" err="1" smtClean="0"/>
              <a:t>sama</a:t>
            </a:r>
            <a:r>
              <a:rPr lang="en-US" b="1" dirty="0" smtClean="0"/>
              <a:t>, </a:t>
            </a:r>
            <a:r>
              <a:rPr lang="en-US" b="1" dirty="0" err="1" smtClean="0"/>
              <a:t>řidič</a:t>
            </a:r>
            <a:r>
              <a:rPr lang="en-US" b="1" dirty="0" smtClean="0"/>
              <a:t> </a:t>
            </a:r>
            <a:r>
              <a:rPr lang="en-US" b="1" dirty="0" err="1" smtClean="0"/>
              <a:t>netřeba</a:t>
            </a:r>
            <a:endParaRPr lang="en-US" b="1" dirty="0" smtClean="0"/>
          </a:p>
          <a:p>
            <a:endParaRPr lang="cs-CZ"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2</a:t>
            </a:fld>
            <a:endParaRPr lang="cs-CZ"/>
          </a:p>
        </p:txBody>
      </p:sp>
    </p:spTree>
    <p:extLst>
      <p:ext uri="{BB962C8B-B14F-4D97-AF65-F5344CB8AC3E}">
        <p14:creationId xmlns:p14="http://schemas.microsoft.com/office/powerpoint/2010/main" val="260357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6</a:t>
            </a:fld>
            <a:endParaRPr lang="cs-CZ"/>
          </a:p>
        </p:txBody>
      </p:sp>
    </p:spTree>
    <p:extLst>
      <p:ext uri="{BB962C8B-B14F-4D97-AF65-F5344CB8AC3E}">
        <p14:creationId xmlns:p14="http://schemas.microsoft.com/office/powerpoint/2010/main" val="18044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7</a:t>
            </a:fld>
            <a:endParaRPr lang="cs-CZ"/>
          </a:p>
        </p:txBody>
      </p:sp>
    </p:spTree>
    <p:extLst>
      <p:ext uri="{BB962C8B-B14F-4D97-AF65-F5344CB8AC3E}">
        <p14:creationId xmlns:p14="http://schemas.microsoft.com/office/powerpoint/2010/main" val="35748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10</a:t>
            </a:fld>
            <a:endParaRPr lang="cs-CZ"/>
          </a:p>
        </p:txBody>
      </p:sp>
    </p:spTree>
    <p:extLst>
      <p:ext uri="{BB962C8B-B14F-4D97-AF65-F5344CB8AC3E}">
        <p14:creationId xmlns:p14="http://schemas.microsoft.com/office/powerpoint/2010/main" val="209378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Beliefs</a:t>
            </a:r>
            <a:r>
              <a:rPr lang="en-US" dirty="0" smtClean="0"/>
              <a:t>: Beliefs represent the informational state of the agent, in other words its beliefs about the world (including itself and other agents). Beliefs can also include </a:t>
            </a:r>
            <a:r>
              <a:rPr lang="en-US" dirty="0" smtClean="0">
                <a:hlinkClick r:id="rId3" tooltip="Inference rule"/>
              </a:rPr>
              <a:t>inference rules</a:t>
            </a:r>
            <a:r>
              <a:rPr lang="en-US" dirty="0" smtClean="0"/>
              <a:t>, allowing </a:t>
            </a:r>
            <a:r>
              <a:rPr lang="en-US" dirty="0" smtClean="0">
                <a:hlinkClick r:id="rId4" tooltip="Forward chaining"/>
              </a:rPr>
              <a:t>forward chaining</a:t>
            </a:r>
            <a:r>
              <a:rPr lang="en-US" dirty="0" smtClean="0"/>
              <a:t> to lead to new beliefs. Using the term </a:t>
            </a:r>
            <a:r>
              <a:rPr lang="en-US" i="1" dirty="0" smtClean="0"/>
              <a:t>belief</a:t>
            </a:r>
            <a:r>
              <a:rPr lang="en-US" dirty="0" smtClean="0"/>
              <a:t> rather than </a:t>
            </a:r>
            <a:r>
              <a:rPr lang="en-US" i="1" dirty="0" smtClean="0"/>
              <a:t>knowledge</a:t>
            </a:r>
            <a:r>
              <a:rPr lang="en-US" dirty="0" smtClean="0"/>
              <a:t> recognizes that what an agent believes may not necessarily be true (and in fact may change in the future). </a:t>
            </a:r>
          </a:p>
          <a:p>
            <a:pPr lvl="1"/>
            <a:r>
              <a:rPr lang="en-US" b="1" dirty="0" err="1" smtClean="0"/>
              <a:t>Beliefset</a:t>
            </a:r>
            <a:r>
              <a:rPr lang="en-US" dirty="0" smtClean="0"/>
              <a:t>: Beliefs are stored in </a:t>
            </a:r>
            <a:r>
              <a:rPr lang="en-US" dirty="0" smtClean="0">
                <a:hlinkClick r:id="rId5" tooltip="Database"/>
              </a:rPr>
              <a:t>database</a:t>
            </a:r>
            <a:r>
              <a:rPr lang="en-US" dirty="0" smtClean="0"/>
              <a:t> (sometimes called a </a:t>
            </a:r>
            <a:r>
              <a:rPr lang="en-US" i="1" dirty="0" smtClean="0"/>
              <a:t>belief base</a:t>
            </a:r>
            <a:r>
              <a:rPr lang="en-US" dirty="0" smtClean="0"/>
              <a:t> or a </a:t>
            </a:r>
            <a:r>
              <a:rPr lang="en-US" i="1" dirty="0" smtClean="0"/>
              <a:t>belief set</a:t>
            </a:r>
            <a:r>
              <a:rPr lang="en-US" dirty="0" smtClean="0"/>
              <a:t>), although that is an </a:t>
            </a:r>
            <a:r>
              <a:rPr lang="en-US" dirty="0" smtClean="0">
                <a:hlinkClick r:id="rId6" tooltip="Implementation"/>
              </a:rPr>
              <a:t>implementation</a:t>
            </a:r>
            <a:r>
              <a:rPr lang="en-US" dirty="0" smtClean="0"/>
              <a:t> decision.</a:t>
            </a:r>
          </a:p>
          <a:p>
            <a:r>
              <a:rPr lang="en-US" b="1" dirty="0" smtClean="0"/>
              <a:t>Desires</a:t>
            </a:r>
            <a:r>
              <a:rPr lang="en-US" dirty="0" smtClean="0"/>
              <a:t>: Desires represent the motivational state of the agent. They represent objectives or situations that the agent </a:t>
            </a:r>
            <a:r>
              <a:rPr lang="en-US" i="1" dirty="0" smtClean="0"/>
              <a:t>would like</a:t>
            </a:r>
            <a:r>
              <a:rPr lang="en-US" dirty="0" smtClean="0"/>
              <a:t> to accomplish or bring about. Examples of desires might be: </a:t>
            </a:r>
            <a:r>
              <a:rPr lang="en-US" i="1" dirty="0" smtClean="0"/>
              <a:t>find the best price</a:t>
            </a:r>
            <a:r>
              <a:rPr lang="en-US" dirty="0" smtClean="0"/>
              <a:t>, </a:t>
            </a:r>
            <a:r>
              <a:rPr lang="en-US" i="1" dirty="0" smtClean="0"/>
              <a:t>go to the party</a:t>
            </a:r>
            <a:r>
              <a:rPr lang="en-US" dirty="0" smtClean="0"/>
              <a:t> or </a:t>
            </a:r>
            <a:r>
              <a:rPr lang="en-US" i="1" dirty="0" smtClean="0"/>
              <a:t>become rich</a:t>
            </a:r>
            <a:r>
              <a:rPr lang="en-US" dirty="0" smtClean="0"/>
              <a:t>. </a:t>
            </a:r>
          </a:p>
          <a:p>
            <a:pPr lvl="1"/>
            <a:r>
              <a:rPr lang="en-US" b="1" dirty="0" smtClean="0"/>
              <a:t>Goals</a:t>
            </a:r>
            <a:r>
              <a:rPr lang="en-US" dirty="0" smtClean="0"/>
              <a:t>: A goal is a desire that has been adopted for active pursuit by the agent. Usage of the term </a:t>
            </a:r>
            <a:r>
              <a:rPr lang="en-US" i="1" dirty="0" smtClean="0"/>
              <a:t>goals</a:t>
            </a:r>
            <a:r>
              <a:rPr lang="en-US" dirty="0" smtClean="0"/>
              <a:t> adds the further restriction that the set of active desires must be consistent. For example, one should not have concurrent goals to go to a party and to stay at home – even though they could both be desirable.</a:t>
            </a:r>
          </a:p>
          <a:p>
            <a:r>
              <a:rPr lang="en-US" b="1" dirty="0" smtClean="0"/>
              <a:t>Intentions</a:t>
            </a:r>
            <a:r>
              <a:rPr lang="en-US" dirty="0" smtClean="0"/>
              <a:t>: Intentions represent the deliberative state of the agent – what the agent </a:t>
            </a:r>
            <a:r>
              <a:rPr lang="en-US" i="1" dirty="0" smtClean="0"/>
              <a:t>has chosen</a:t>
            </a:r>
            <a:r>
              <a:rPr lang="en-US" dirty="0" smtClean="0"/>
              <a:t> to do. Intentions are desires to which the agent has to some extent committed. In implemented systems, this means the agent has begun executing a plan. </a:t>
            </a:r>
          </a:p>
          <a:p>
            <a:pPr lvl="1"/>
            <a:r>
              <a:rPr lang="en-US" b="1" dirty="0" smtClean="0"/>
              <a:t>Plans</a:t>
            </a:r>
            <a:r>
              <a:rPr lang="en-US" dirty="0" smtClean="0"/>
              <a:t>: Plans are sequences of actions (recipes or knowledge areas) that an agent can perform to achieve one or more of its intentions. Plans may include other plans: my plan to go for a drive may include a plan to find my car keys. This reflects that in </a:t>
            </a:r>
            <a:r>
              <a:rPr lang="en-US" dirty="0" err="1" smtClean="0"/>
              <a:t>Bratman's</a:t>
            </a:r>
            <a:r>
              <a:rPr lang="en-US" dirty="0" smtClean="0"/>
              <a:t> model, plans are initially only partially conceived, with details being filled in as they progress.</a:t>
            </a:r>
          </a:p>
          <a:p>
            <a:r>
              <a:rPr lang="en-US" b="1" dirty="0" smtClean="0"/>
              <a:t>Events</a:t>
            </a:r>
            <a:r>
              <a:rPr lang="en-US" dirty="0" smtClean="0"/>
              <a:t>: These are triggers for reactive activity by the agent. An event may update beliefs, trigger plans or modify goals. Events may be generated externally and received by sensors or integrated systems. Additionally, events may be generated internally to trigger decoupled updates or plans of activity.</a:t>
            </a:r>
            <a:endParaRPr lang="en-US"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12</a:t>
            </a:fld>
            <a:endParaRPr lang="cs-CZ"/>
          </a:p>
        </p:txBody>
      </p:sp>
    </p:spTree>
    <p:extLst>
      <p:ext uri="{BB962C8B-B14F-4D97-AF65-F5344CB8AC3E}">
        <p14:creationId xmlns:p14="http://schemas.microsoft.com/office/powerpoint/2010/main" val="75438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17</a:t>
            </a:fld>
            <a:endParaRPr lang="cs-CZ"/>
          </a:p>
        </p:txBody>
      </p:sp>
    </p:spTree>
    <p:extLst>
      <p:ext uri="{BB962C8B-B14F-4D97-AF65-F5344CB8AC3E}">
        <p14:creationId xmlns:p14="http://schemas.microsoft.com/office/powerpoint/2010/main" val="364041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Aphid"/>
              </a:rPr>
              <a:t>http://en.wikipedia.org/wiki/Ant</a:t>
            </a:r>
          </a:p>
          <a:p>
            <a:endParaRPr lang="en-US" dirty="0" smtClean="0">
              <a:hlinkClick r:id="rId3" tooltip="Aphid"/>
            </a:endParaRPr>
          </a:p>
          <a:p>
            <a:r>
              <a:rPr lang="en-US" dirty="0" smtClean="0">
                <a:hlinkClick r:id="rId3" tooltip="Aphid"/>
              </a:rPr>
              <a:t>Aphids</a:t>
            </a:r>
            <a:r>
              <a:rPr lang="en-US" dirty="0" smtClean="0"/>
              <a:t> and other </a:t>
            </a:r>
            <a:r>
              <a:rPr lang="en-US" dirty="0" err="1" smtClean="0">
                <a:hlinkClick r:id="rId4" tooltip="Hemiptera"/>
              </a:rPr>
              <a:t>hemipteran</a:t>
            </a:r>
            <a:r>
              <a:rPr lang="en-US" dirty="0" smtClean="0"/>
              <a:t> insects secrete a sweet liquid called </a:t>
            </a:r>
            <a:r>
              <a:rPr lang="en-US" dirty="0" smtClean="0">
                <a:hlinkClick r:id="rId5" tooltip="Honeydew (secretion)"/>
              </a:rPr>
              <a:t>honeydew</a:t>
            </a:r>
            <a:r>
              <a:rPr lang="en-US" dirty="0" smtClean="0"/>
              <a:t>, when they feed on </a:t>
            </a:r>
            <a:r>
              <a:rPr lang="en-US" dirty="0" smtClean="0">
                <a:hlinkClick r:id="rId6" tooltip="Plant sap"/>
              </a:rPr>
              <a:t>plant sap</a:t>
            </a:r>
            <a:r>
              <a:rPr lang="en-US" dirty="0" smtClean="0"/>
              <a:t>. The sugars in honeydew are a high-energy food source, which many ant species collect.</a:t>
            </a:r>
            <a:r>
              <a:rPr lang="en-US" baseline="30000" dirty="0" smtClean="0">
                <a:hlinkClick r:id="rId7"/>
              </a:rPr>
              <a:t>[117]</a:t>
            </a:r>
            <a:r>
              <a:rPr lang="en-US" dirty="0" smtClean="0"/>
              <a:t> In some cases, the aphids secrete the honeydew in response to ants tapping them with their antennae. The ants in turn keep predators away from the aphids and will move them from one feeding location to another. When migrating to a new area, many colonies will take the aphids with them, to ensure a continued supply of honeydew. Ants also tend </a:t>
            </a:r>
            <a:r>
              <a:rPr lang="en-US" dirty="0" err="1" smtClean="0">
                <a:hlinkClick r:id="rId8" tooltip="Mealybug"/>
              </a:rPr>
              <a:t>mealybugs</a:t>
            </a:r>
            <a:r>
              <a:rPr lang="en-US" dirty="0" smtClean="0"/>
              <a:t> to harvest their honeydew. </a:t>
            </a:r>
            <a:r>
              <a:rPr lang="en-US" dirty="0" err="1" smtClean="0"/>
              <a:t>Mealybugs</a:t>
            </a:r>
            <a:r>
              <a:rPr lang="en-US" dirty="0" smtClean="0"/>
              <a:t> may become a serious pest of pineapples if ants are present to protect </a:t>
            </a:r>
            <a:r>
              <a:rPr lang="en-US" dirty="0" err="1" smtClean="0"/>
              <a:t>mealybugs</a:t>
            </a:r>
            <a:r>
              <a:rPr lang="en-US" dirty="0" smtClean="0"/>
              <a:t> from their natural enemies.</a:t>
            </a:r>
            <a:endParaRPr lang="en-US"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23</a:t>
            </a:fld>
            <a:endParaRPr lang="cs-CZ"/>
          </a:p>
        </p:txBody>
      </p:sp>
    </p:spTree>
    <p:extLst>
      <p:ext uri="{BB962C8B-B14F-4D97-AF65-F5344CB8AC3E}">
        <p14:creationId xmlns:p14="http://schemas.microsoft.com/office/powerpoint/2010/main" val="374143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0B902-BA19-4608-8988-785C58AFAC47}" type="slidenum">
              <a:rPr lang="cs-CZ" smtClean="0"/>
              <a:pPr/>
              <a:t>30</a:t>
            </a:fld>
            <a:endParaRPr lang="cs-CZ"/>
          </a:p>
        </p:txBody>
      </p:sp>
    </p:spTree>
    <p:extLst>
      <p:ext uri="{BB962C8B-B14F-4D97-AF65-F5344CB8AC3E}">
        <p14:creationId xmlns:p14="http://schemas.microsoft.com/office/powerpoint/2010/main" val="2757549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50000">
              <a:schemeClr val="bg1"/>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539552" y="3036499"/>
            <a:ext cx="7920880" cy="176477"/>
          </a:xfrm>
          <a:prstGeom prst="rect">
            <a:avLst/>
          </a:prstGeom>
          <a:solidFill>
            <a:schemeClr val="tx1">
              <a:lumMod val="65000"/>
              <a:lumOff val="35000"/>
            </a:schemeClr>
          </a:solidFill>
          <a:effectLst>
            <a:outerShdw blurRad="88900" dist="38100" dir="2700000" algn="tl" rotWithShape="0">
              <a:prstClr val="black">
                <a:alpha val="33000"/>
              </a:prstClr>
            </a:out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
        <p:nvSpPr>
          <p:cNvPr id="2" name="Title 1"/>
          <p:cNvSpPr>
            <a:spLocks noGrp="1"/>
          </p:cNvSpPr>
          <p:nvPr>
            <p:ph type="ctrTitle"/>
          </p:nvPr>
        </p:nvSpPr>
        <p:spPr>
          <a:xfrm>
            <a:off x="500034" y="620688"/>
            <a:ext cx="7858180" cy="2088232"/>
          </a:xfrm>
          <a:prstGeom prst="rect">
            <a:avLst/>
          </a:prstGeom>
        </p:spPr>
        <p:txBody>
          <a:bodyPr anchor="b" anchorCtr="0">
            <a:noAutofit/>
          </a:bodyPr>
          <a:lstStyle>
            <a:lvl1pPr algn="ctr">
              <a:defRPr sz="4400" b="1">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smtClean="0"/>
              <a:t>Click to edit Master title style</a:t>
            </a:r>
            <a:endParaRPr lang="cs-CZ" dirty="0"/>
          </a:p>
        </p:txBody>
      </p:sp>
      <p:sp>
        <p:nvSpPr>
          <p:cNvPr id="3" name="Subtitle 2"/>
          <p:cNvSpPr>
            <a:spLocks noGrp="1"/>
          </p:cNvSpPr>
          <p:nvPr>
            <p:ph type="subTitle" idx="1" hasCustomPrompt="1"/>
          </p:nvPr>
        </p:nvSpPr>
        <p:spPr>
          <a:xfrm>
            <a:off x="3491880" y="3290114"/>
            <a:ext cx="4968552" cy="1723062"/>
          </a:xfrm>
          <a:prstGeom prst="rect">
            <a:avLst/>
          </a:prstGeom>
        </p:spPr>
        <p:txBody>
          <a:bodyPr/>
          <a:lstStyle>
            <a:lvl1pPr marL="0" indent="0" algn="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Author</a:t>
            </a:r>
            <a:r>
              <a:rPr lang="en-US" dirty="0" smtClean="0"/>
              <a:t>(s)</a:t>
            </a:r>
          </a:p>
        </p:txBody>
      </p:sp>
      <p:pic>
        <p:nvPicPr>
          <p:cNvPr id="3074" name="Picture 2" descr="C:\Repositories\MFF\organisation\MFF\DDDS\Logo\D3S01.png"/>
          <p:cNvPicPr>
            <a:picLocks noChangeAspect="1" noChangeArrowheads="1"/>
          </p:cNvPicPr>
          <p:nvPr userDrawn="1"/>
        </p:nvPicPr>
        <p:blipFill>
          <a:blip r:embed="rId2" cstate="print"/>
          <a:srcRect/>
          <a:stretch>
            <a:fillRect/>
          </a:stretch>
        </p:blipFill>
        <p:spPr bwMode="auto">
          <a:xfrm>
            <a:off x="518498" y="3361552"/>
            <a:ext cx="2773982" cy="857256"/>
          </a:xfrm>
          <a:prstGeom prst="rect">
            <a:avLst/>
          </a:prstGeom>
          <a:noFill/>
        </p:spPr>
      </p:pic>
      <p:pic>
        <p:nvPicPr>
          <p:cNvPr id="3076" name="Picture 4" descr="C:\Repositories\MFF\organisation\MFF\DDDS\Logo\karelI.jpg"/>
          <p:cNvPicPr>
            <a:picLocks noChangeAspect="1" noChangeArrowheads="1"/>
          </p:cNvPicPr>
          <p:nvPr userDrawn="1"/>
        </p:nvPicPr>
        <p:blipFill>
          <a:blip r:embed="rId3" cstate="print">
            <a:clrChange>
              <a:clrFrom>
                <a:srgbClr val="FFFFFF"/>
              </a:clrFrom>
              <a:clrTo>
                <a:srgbClr val="FFFFFF">
                  <a:alpha val="0"/>
                </a:srgbClr>
              </a:clrTo>
            </a:clrChange>
            <a:lum bright="40000"/>
          </a:blip>
          <a:srcRect/>
          <a:stretch>
            <a:fillRect/>
          </a:stretch>
        </p:blipFill>
        <p:spPr bwMode="auto">
          <a:xfrm>
            <a:off x="1113554" y="4531943"/>
            <a:ext cx="1496672" cy="1452436"/>
          </a:xfrm>
          <a:prstGeom prst="rect">
            <a:avLst/>
          </a:prstGeom>
          <a:noFill/>
        </p:spPr>
      </p:pic>
      <p:sp>
        <p:nvSpPr>
          <p:cNvPr id="14" name="TextBox 13"/>
          <p:cNvSpPr txBox="1"/>
          <p:nvPr userDrawn="1"/>
        </p:nvSpPr>
        <p:spPr>
          <a:xfrm>
            <a:off x="717201" y="6007860"/>
            <a:ext cx="2303836" cy="276999"/>
          </a:xfrm>
          <a:prstGeom prst="rect">
            <a:avLst/>
          </a:prstGeom>
          <a:noFill/>
        </p:spPr>
        <p:txBody>
          <a:bodyPr wrap="none" rtlCol="0">
            <a:spAutoFit/>
          </a:bodyPr>
          <a:lstStyle/>
          <a:p>
            <a:pPr algn="ctr"/>
            <a:r>
              <a:rPr lang="en-US" sz="1200" b="1" cap="none" dirty="0" smtClean="0">
                <a:solidFill>
                  <a:schemeClr val="tx1">
                    <a:lumMod val="65000"/>
                    <a:lumOff val="35000"/>
                  </a:schemeClr>
                </a:solidFill>
              </a:rPr>
              <a:t>CHARLES UNIVERSITY </a:t>
            </a:r>
            <a:r>
              <a:rPr lang="cs-CZ" sz="1200" b="1" cap="none" dirty="0" smtClean="0">
                <a:solidFill>
                  <a:schemeClr val="tx1">
                    <a:lumMod val="65000"/>
                    <a:lumOff val="35000"/>
                  </a:schemeClr>
                </a:solidFill>
              </a:rPr>
              <a:t>IN </a:t>
            </a:r>
            <a:r>
              <a:rPr lang="en-US" sz="1200" b="1" cap="none" dirty="0" smtClean="0">
                <a:solidFill>
                  <a:schemeClr val="tx1">
                    <a:lumMod val="65000"/>
                    <a:lumOff val="35000"/>
                  </a:schemeClr>
                </a:solidFill>
              </a:rPr>
              <a:t>PRAGUE</a:t>
            </a:r>
            <a:endParaRPr lang="cs-CZ" sz="1200" b="0" cap="none" dirty="0">
              <a:solidFill>
                <a:schemeClr val="tx1">
                  <a:lumMod val="65000"/>
                  <a:lumOff val="35000"/>
                </a:schemeClr>
              </a:solidFill>
            </a:endParaRPr>
          </a:p>
        </p:txBody>
      </p:sp>
      <p:sp>
        <p:nvSpPr>
          <p:cNvPr id="15" name="TextBox 14"/>
          <p:cNvSpPr txBox="1"/>
          <p:nvPr userDrawn="1"/>
        </p:nvSpPr>
        <p:spPr>
          <a:xfrm>
            <a:off x="507529" y="2989372"/>
            <a:ext cx="2053767" cy="276999"/>
          </a:xfrm>
          <a:prstGeom prst="rect">
            <a:avLst/>
          </a:prstGeom>
          <a:noFill/>
        </p:spPr>
        <p:txBody>
          <a:bodyPr wrap="none" rtlCol="0">
            <a:spAutoFit/>
          </a:bodyPr>
          <a:lstStyle/>
          <a:p>
            <a:r>
              <a:rPr lang="en-US" sz="1200" b="0" u="none" dirty="0" smtClean="0">
                <a:solidFill>
                  <a:schemeClr val="bg1"/>
                </a:solidFill>
                <a:latin typeface="Consolas" pitchFamily="49" charset="0"/>
                <a:cs typeface="Consolas" pitchFamily="49" charset="0"/>
              </a:rPr>
              <a:t>http://d3s.mff.cuni.cz</a:t>
            </a:r>
            <a:endParaRPr lang="cs-CZ" sz="1200" b="0" u="none" dirty="0">
              <a:solidFill>
                <a:schemeClr val="bg1"/>
              </a:solidFill>
              <a:latin typeface="Consolas" pitchFamily="49" charset="0"/>
              <a:cs typeface="Consolas" pitchFamily="49" charset="0"/>
            </a:endParaRPr>
          </a:p>
        </p:txBody>
      </p:sp>
      <p:sp>
        <p:nvSpPr>
          <p:cNvPr id="9" name="Rectangle 8"/>
          <p:cNvSpPr/>
          <p:nvPr userDrawn="1"/>
        </p:nvSpPr>
        <p:spPr>
          <a:xfrm>
            <a:off x="539552" y="6248345"/>
            <a:ext cx="2654358" cy="276999"/>
          </a:xfrm>
          <a:prstGeom prst="rect">
            <a:avLst/>
          </a:prstGeom>
          <a:solidFill>
            <a:schemeClr val="tx1">
              <a:lumMod val="65000"/>
              <a:lumOff val="35000"/>
            </a:schemeClr>
          </a:solidFill>
          <a:effectLst>
            <a:outerShdw blurRad="88900" dist="38100" dir="2700000" algn="tl" rotWithShape="0">
              <a:prstClr val="black">
                <a:alpha val="33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faculty of mathematics and physics</a:t>
            </a:r>
            <a:endParaRPr kumimoji="0" lang="cs-CZ" sz="1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Tm="20000">
        <p:fade/>
      </p:transition>
    </mc:Choice>
    <mc:Fallback xmlns="">
      <p:transition advTm="20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8DAB34-D8F7-4B73-8772-D181A9BA73C4}" type="slidenum">
              <a:rPr lang="cs-CZ" smtClean="0"/>
              <a:pPr/>
              <a:t>‹#›</a:t>
            </a:fld>
            <a:endParaRPr lang="cs-CZ" dirty="0"/>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cs-CZ"/>
          </a:p>
        </p:txBody>
      </p:sp>
      <p:sp>
        <p:nvSpPr>
          <p:cNvPr id="9" name="Text Placeholder 8"/>
          <p:cNvSpPr>
            <a:spLocks noGrp="1"/>
          </p:cNvSpPr>
          <p:nvPr>
            <p:ph type="body" sz="quarter" idx="12"/>
          </p:nvPr>
        </p:nvSpPr>
        <p:spPr>
          <a:xfrm>
            <a:off x="179388" y="1124744"/>
            <a:ext cx="8785100" cy="54729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Tree>
    <p:extLst>
      <p:ext uri="{BB962C8B-B14F-4D97-AF65-F5344CB8AC3E}">
        <p14:creationId xmlns:p14="http://schemas.microsoft.com/office/powerpoint/2010/main" val="417644641"/>
      </p:ext>
    </p:extLst>
  </p:cSld>
  <p:clrMapOvr>
    <a:masterClrMapping/>
  </p:clrMapOvr>
  <mc:AlternateContent xmlns:mc="http://schemas.openxmlformats.org/markup-compatibility/2006" xmlns:p14="http://schemas.microsoft.com/office/powerpoint/2010/main">
    <mc:Choice Requires="p14">
      <p:transition p14:dur="250" advTm="20000">
        <p:fade/>
      </p:transition>
    </mc:Choice>
    <mc:Fallback xmlns="">
      <p:transition advTm="2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mpty Slide">
    <p:spTree>
      <p:nvGrpSpPr>
        <p:cNvPr id="1" name=""/>
        <p:cNvGrpSpPr/>
        <p:nvPr/>
      </p:nvGrpSpPr>
      <p:grpSpPr>
        <a:xfrm>
          <a:off x="0" y="0"/>
          <a:ext cx="0" cy="0"/>
          <a:chOff x="0" y="0"/>
          <a:chExt cx="0" cy="0"/>
        </a:xfrm>
      </p:grpSpPr>
      <p:pic>
        <p:nvPicPr>
          <p:cNvPr id="5" name="Picture 4" descr="C:\Repositories\MFF\organisation\MFF\DDDS\Slides\slides_logo_faint.png"/>
          <p:cNvPicPr>
            <a:picLocks noChangeAspect="1" noChangeArrowheads="1"/>
          </p:cNvPicPr>
          <p:nvPr userDrawn="1"/>
        </p:nvPicPr>
        <p:blipFill>
          <a:blip r:embed="rId2" cstate="print"/>
          <a:srcRect r="1729"/>
          <a:stretch>
            <a:fillRect/>
          </a:stretch>
        </p:blipFill>
        <p:spPr bwMode="auto">
          <a:xfrm>
            <a:off x="7519988" y="6088905"/>
            <a:ext cx="1624012" cy="633413"/>
          </a:xfrm>
          <a:prstGeom prst="rect">
            <a:avLst/>
          </a:prstGeom>
          <a:noFill/>
        </p:spPr>
      </p:pic>
      <p:sp>
        <p:nvSpPr>
          <p:cNvPr id="6" name="Rectangle 5"/>
          <p:cNvSpPr/>
          <p:nvPr userDrawn="1"/>
        </p:nvSpPr>
        <p:spPr>
          <a:xfrm>
            <a:off x="0" y="6669360"/>
            <a:ext cx="9144000" cy="188640"/>
          </a:xfrm>
          <a:prstGeom prst="rect">
            <a:avLst/>
          </a:prstGeom>
          <a:gradFill flip="none" rotWithShape="1">
            <a:gsLst>
              <a:gs pos="0">
                <a:schemeClr val="bg1">
                  <a:lumMod val="85000"/>
                </a:schemeClr>
              </a:gs>
              <a:gs pos="25000">
                <a:schemeClr val="bg1">
                  <a:lumMod val="95000"/>
                </a:schemeClr>
              </a:gs>
              <a:gs pos="7500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Slide Number Placeholder 2"/>
          <p:cNvSpPr>
            <a:spLocks noGrp="1"/>
          </p:cNvSpPr>
          <p:nvPr>
            <p:ph type="sldNum" sz="quarter" idx="10"/>
          </p:nvPr>
        </p:nvSpPr>
        <p:spPr/>
        <p:txBody>
          <a:bodyPr/>
          <a:lstStyle/>
          <a:p>
            <a:fld id="{A88DAB34-D8F7-4B73-8772-D181A9BA73C4}" type="slidenum">
              <a:rPr lang="cs-CZ" smtClean="0"/>
              <a:pPr/>
              <a:t>‹#›</a:t>
            </a:fld>
            <a:endParaRPr lang="cs-CZ"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8171250"/>
      </p:ext>
    </p:extLst>
  </p:cSld>
  <p:clrMapOvr>
    <a:masterClrMapping/>
  </p:clrMapOvr>
  <mc:AlternateContent xmlns:mc="http://schemas.openxmlformats.org/markup-compatibility/2006" xmlns:p14="http://schemas.microsoft.com/office/powerpoint/2010/main">
    <mc:Choice Requires="p14">
      <p:transition p14:dur="250" advTm="20000">
        <p:fade/>
      </p:transition>
    </mc:Choice>
    <mc:Fallback xmlns="">
      <p:transition advTm="2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en Style">
    <p:spTree>
      <p:nvGrpSpPr>
        <p:cNvPr id="1" name=""/>
        <p:cNvGrpSpPr/>
        <p:nvPr/>
      </p:nvGrpSpPr>
      <p:grpSpPr>
        <a:xfrm>
          <a:off x="0" y="0"/>
          <a:ext cx="0" cy="0"/>
          <a:chOff x="0" y="0"/>
          <a:chExt cx="0" cy="0"/>
        </a:xfrm>
      </p:grpSpPr>
      <p:pic>
        <p:nvPicPr>
          <p:cNvPr id="11" name="Picture 4" descr="C:\Repositories\MFF\organisation\MFF\DDDS\Slides\slides_logo_faint.png"/>
          <p:cNvPicPr>
            <a:picLocks noChangeAspect="1" noChangeArrowheads="1"/>
          </p:cNvPicPr>
          <p:nvPr userDrawn="1"/>
        </p:nvPicPr>
        <p:blipFill>
          <a:blip r:embed="rId2" cstate="print"/>
          <a:srcRect r="1729"/>
          <a:stretch>
            <a:fillRect/>
          </a:stretch>
        </p:blipFill>
        <p:spPr bwMode="auto">
          <a:xfrm>
            <a:off x="7519988" y="6088905"/>
            <a:ext cx="1624012" cy="633413"/>
          </a:xfrm>
          <a:prstGeom prst="rect">
            <a:avLst/>
          </a:prstGeom>
          <a:noFill/>
        </p:spPr>
      </p:pic>
      <p:sp>
        <p:nvSpPr>
          <p:cNvPr id="12" name="Rectangle 11"/>
          <p:cNvSpPr/>
          <p:nvPr userDrawn="1"/>
        </p:nvSpPr>
        <p:spPr>
          <a:xfrm>
            <a:off x="0" y="6669360"/>
            <a:ext cx="9144000" cy="188640"/>
          </a:xfrm>
          <a:prstGeom prst="rect">
            <a:avLst/>
          </a:prstGeom>
          <a:gradFill flip="none" rotWithShape="1">
            <a:gsLst>
              <a:gs pos="0">
                <a:schemeClr val="bg1">
                  <a:lumMod val="85000"/>
                </a:schemeClr>
              </a:gs>
              <a:gs pos="25000">
                <a:schemeClr val="bg1">
                  <a:lumMod val="95000"/>
                </a:schemeClr>
              </a:gs>
              <a:gs pos="7500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Rectangle 5"/>
          <p:cNvSpPr/>
          <p:nvPr userDrawn="1"/>
        </p:nvSpPr>
        <p:spPr>
          <a:xfrm>
            <a:off x="-252536" y="2289309"/>
            <a:ext cx="9649072" cy="2279382"/>
          </a:xfrm>
          <a:prstGeom prst="rect">
            <a:avLst/>
          </a:prstGeom>
          <a:gradFill flip="none" rotWithShape="1">
            <a:gsLst>
              <a:gs pos="75000">
                <a:schemeClr val="bg1">
                  <a:lumMod val="95000"/>
                </a:schemeClr>
              </a:gs>
              <a:gs pos="100000">
                <a:schemeClr val="bg1">
                  <a:lumMod val="75000"/>
                </a:schemeClr>
              </a:gs>
            </a:gsLst>
            <a:lin ang="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179512" y="2492896"/>
            <a:ext cx="8784976" cy="1872208"/>
          </a:xfrm>
        </p:spPr>
        <p:txBody>
          <a:bodyPr/>
          <a:lstStyle>
            <a:lvl1pPr algn="l">
              <a:defRPr/>
            </a:lvl1pPr>
          </a:lstStyle>
          <a:p>
            <a:r>
              <a:rPr lang="en-US" dirty="0" smtClean="0"/>
              <a:t>Click to edit Master title style</a:t>
            </a:r>
            <a:endParaRPr lang="cs-CZ" dirty="0"/>
          </a:p>
        </p:txBody>
      </p:sp>
      <p:sp>
        <p:nvSpPr>
          <p:cNvPr id="3" name="Slide Number Placeholder 2"/>
          <p:cNvSpPr>
            <a:spLocks noGrp="1"/>
          </p:cNvSpPr>
          <p:nvPr>
            <p:ph type="sldNum" sz="quarter" idx="10"/>
          </p:nvPr>
        </p:nvSpPr>
        <p:spPr/>
        <p:txBody>
          <a:bodyPr/>
          <a:lstStyle/>
          <a:p>
            <a:fld id="{A88DAB34-D8F7-4B73-8772-D181A9BA73C4}" type="slidenum">
              <a:rPr lang="cs-CZ" smtClean="0"/>
              <a:pPr/>
              <a:t>‹#›</a:t>
            </a:fld>
            <a:endParaRPr lang="cs-CZ"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58506434"/>
      </p:ext>
    </p:extLst>
  </p:cSld>
  <p:clrMapOvr>
    <a:masterClrMapping/>
  </p:clrMapOvr>
  <mc:AlternateContent xmlns:mc="http://schemas.openxmlformats.org/markup-compatibility/2006" xmlns:p14="http://schemas.microsoft.com/office/powerpoint/2010/main">
    <mc:Choice Requires="p14">
      <p:transition p14:dur="250" advTm="20000">
        <p:fade/>
      </p:transition>
    </mc:Choice>
    <mc:Fallback xmlns="">
      <p:transition advTm="2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052" name="Picture 4" descr="C:\Repositories\MFF\organisation\MFF\DDDS\Slides\slides_logo_faint.png"/>
          <p:cNvPicPr>
            <a:picLocks noChangeAspect="1" noChangeArrowheads="1"/>
          </p:cNvPicPr>
          <p:nvPr userDrawn="1"/>
        </p:nvPicPr>
        <p:blipFill>
          <a:blip r:embed="rId2" cstate="print"/>
          <a:srcRect r="1729"/>
          <a:stretch>
            <a:fillRect/>
          </a:stretch>
        </p:blipFill>
        <p:spPr bwMode="auto">
          <a:xfrm>
            <a:off x="7519988" y="6088905"/>
            <a:ext cx="1624012" cy="633413"/>
          </a:xfrm>
          <a:prstGeom prst="rect">
            <a:avLst/>
          </a:prstGeom>
          <a:noFill/>
        </p:spPr>
      </p:pic>
      <p:sp>
        <p:nvSpPr>
          <p:cNvPr id="20" name="Rectangle 19"/>
          <p:cNvSpPr/>
          <p:nvPr userDrawn="1"/>
        </p:nvSpPr>
        <p:spPr>
          <a:xfrm>
            <a:off x="0" y="0"/>
            <a:ext cx="9144000" cy="836712"/>
          </a:xfrm>
          <a:prstGeom prst="rect">
            <a:avLst/>
          </a:prstGeom>
          <a:gradFill flip="none" rotWithShape="1">
            <a:gsLst>
              <a:gs pos="75000">
                <a:schemeClr val="bg1">
                  <a:lumMod val="95000"/>
                </a:schemeClr>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ectangle 10"/>
          <p:cNvSpPr/>
          <p:nvPr userDrawn="1"/>
        </p:nvSpPr>
        <p:spPr>
          <a:xfrm>
            <a:off x="0" y="6669360"/>
            <a:ext cx="9144000" cy="188640"/>
          </a:xfrm>
          <a:prstGeom prst="rect">
            <a:avLst/>
          </a:prstGeom>
          <a:gradFill flip="none" rotWithShape="1">
            <a:gsLst>
              <a:gs pos="0">
                <a:schemeClr val="bg1">
                  <a:lumMod val="85000"/>
                </a:schemeClr>
              </a:gs>
              <a:gs pos="25000">
                <a:schemeClr val="bg1">
                  <a:lumMod val="95000"/>
                </a:schemeClr>
              </a:gs>
              <a:gs pos="7500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179512" y="0"/>
            <a:ext cx="8784976" cy="836712"/>
          </a:xfrm>
        </p:spPr>
        <p:txBody>
          <a:bodyPr/>
          <a:lstStyle>
            <a:lvl1pPr>
              <a:defRPr b="1">
                <a:solidFill>
                  <a:schemeClr val="tx1">
                    <a:lumMod val="95000"/>
                    <a:lumOff val="5000"/>
                  </a:schemeClr>
                </a:solidFill>
                <a:effectLst>
                  <a:outerShdw blurRad="38100" dist="38100" dir="2700000" algn="tl">
                    <a:srgbClr val="000000">
                      <a:alpha val="43137"/>
                    </a:srgbClr>
                  </a:outerShdw>
                </a:effectLst>
                <a:latin typeface="+mj-lt"/>
              </a:defRPr>
            </a:lvl1pPr>
          </a:lstStyle>
          <a:p>
            <a:r>
              <a:rPr lang="en-US" smtClean="0"/>
              <a:t>Click to edit Master title style</a:t>
            </a:r>
            <a:endParaRPr lang="cs-CZ" dirty="0"/>
          </a:p>
        </p:txBody>
      </p:sp>
      <p:sp>
        <p:nvSpPr>
          <p:cNvPr id="5" name="Footer Placeholder 4"/>
          <p:cNvSpPr>
            <a:spLocks noGrp="1"/>
          </p:cNvSpPr>
          <p:nvPr>
            <p:ph type="ftr" sz="quarter" idx="11"/>
          </p:nvPr>
        </p:nvSpPr>
        <p:spPr>
          <a:xfrm>
            <a:off x="0" y="6669360"/>
            <a:ext cx="8604448" cy="188640"/>
          </a:xfrm>
        </p:spPr>
        <p:txBody>
          <a:bodyPr/>
          <a:lstStyle>
            <a:lvl1pPr algn="l">
              <a:defRPr sz="1100">
                <a:solidFill>
                  <a:schemeClr val="tx1">
                    <a:lumMod val="75000"/>
                    <a:lumOff val="25000"/>
                  </a:schemeClr>
                </a:solidFill>
              </a:defRPr>
            </a:lvl1pPr>
          </a:lstStyle>
          <a:p>
            <a:pPr>
              <a:tabLst>
                <a:tab pos="4572000" algn="ctr"/>
                <a:tab pos="8420100" algn="r"/>
              </a:tabLst>
            </a:pPr>
            <a:r>
              <a:rPr lang="en-US" dirty="0" smtClean="0"/>
              <a:t>Tomas </a:t>
            </a:r>
            <a:r>
              <a:rPr lang="en-US" dirty="0" err="1" smtClean="0"/>
              <a:t>Bures</a:t>
            </a:r>
            <a:r>
              <a:rPr lang="en-US" dirty="0" smtClean="0"/>
              <a:t>, D3S Seminar, 11.7.2012	</a:t>
            </a:r>
            <a:r>
              <a:rPr lang="en-US" b="1" dirty="0" smtClean="0"/>
              <a:t>Are we ready for computer assisted living?</a:t>
            </a:r>
            <a:endParaRPr lang="cs-CZ" b="1" i="1" dirty="0"/>
          </a:p>
        </p:txBody>
      </p:sp>
      <p:sp>
        <p:nvSpPr>
          <p:cNvPr id="6" name="Slide Number Placeholder 5"/>
          <p:cNvSpPr>
            <a:spLocks noGrp="1"/>
          </p:cNvSpPr>
          <p:nvPr>
            <p:ph type="sldNum" sz="quarter" idx="12"/>
          </p:nvPr>
        </p:nvSpPr>
        <p:spPr>
          <a:xfrm>
            <a:off x="8676456" y="6669360"/>
            <a:ext cx="467544" cy="188640"/>
          </a:xfrm>
          <a:effectLst>
            <a:outerShdw blurRad="50800" dist="38100" dir="2700000" sx="110000" sy="110000" algn="tl" rotWithShape="0">
              <a:schemeClr val="bg1"/>
            </a:outerShdw>
          </a:effectLst>
        </p:spPr>
        <p:txBody>
          <a:bodyPr/>
          <a:lstStyle>
            <a:lvl1pPr algn="r">
              <a:defRPr sz="1100" b="0">
                <a:solidFill>
                  <a:schemeClr val="tx1"/>
                </a:solidFill>
              </a:defRPr>
            </a:lvl1pPr>
          </a:lstStyle>
          <a:p>
            <a:fld id="{A88DAB34-D8F7-4B73-8772-D181A9BA73C4}" type="slidenum">
              <a:rPr lang="cs-CZ" smtClean="0"/>
              <a:pPr/>
              <a:t>‹#›</a:t>
            </a:fld>
            <a:endParaRPr lang="cs-CZ" dirty="0"/>
          </a:p>
        </p:txBody>
      </p:sp>
      <p:pic>
        <p:nvPicPr>
          <p:cNvPr id="1027" name="Picture 3" descr="C:\Repositories\MFF\organisation\MFF\DDDS\Slides\bar2.png"/>
          <p:cNvPicPr>
            <a:picLocks noChangeAspect="1" noChangeArrowheads="1"/>
          </p:cNvPicPr>
          <p:nvPr userDrawn="1"/>
        </p:nvPicPr>
        <p:blipFill>
          <a:blip r:embed="rId3" cstate="print"/>
          <a:srcRect l="1150" r="1914"/>
          <a:stretch>
            <a:fillRect/>
          </a:stretch>
        </p:blipFill>
        <p:spPr bwMode="auto">
          <a:xfrm flipH="1">
            <a:off x="0" y="787219"/>
            <a:ext cx="9144000" cy="193509"/>
          </a:xfrm>
          <a:prstGeom prst="rect">
            <a:avLst/>
          </a:prstGeom>
          <a:noFill/>
        </p:spPr>
      </p:pic>
      <p:sp>
        <p:nvSpPr>
          <p:cNvPr id="13" name="Text Placeholder 12"/>
          <p:cNvSpPr>
            <a:spLocks noGrp="1"/>
          </p:cNvSpPr>
          <p:nvPr>
            <p:ph type="body" sz="quarter" idx="13"/>
          </p:nvPr>
        </p:nvSpPr>
        <p:spPr>
          <a:xfrm>
            <a:off x="179512" y="1124744"/>
            <a:ext cx="8784976" cy="54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Tree>
    <p:extLst>
      <p:ext uri="{BB962C8B-B14F-4D97-AF65-F5344CB8AC3E}">
        <p14:creationId xmlns:p14="http://schemas.microsoft.com/office/powerpoint/2010/main" val="11046249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4" descr="C:\Repositories\MFF\organisation\MFF\DDDS\Slides\slides_logo_faint.png"/>
          <p:cNvPicPr>
            <a:picLocks noChangeAspect="1" noChangeArrowheads="1"/>
          </p:cNvPicPr>
          <p:nvPr userDrawn="1"/>
        </p:nvPicPr>
        <p:blipFill>
          <a:blip r:embed="rId7" cstate="print"/>
          <a:srcRect r="1729"/>
          <a:stretch>
            <a:fillRect/>
          </a:stretch>
        </p:blipFill>
        <p:spPr bwMode="auto">
          <a:xfrm>
            <a:off x="7519988" y="6088905"/>
            <a:ext cx="1624012" cy="633413"/>
          </a:xfrm>
          <a:prstGeom prst="rect">
            <a:avLst/>
          </a:prstGeom>
          <a:noFill/>
        </p:spPr>
      </p:pic>
      <p:sp>
        <p:nvSpPr>
          <p:cNvPr id="16" name="Rectangle 15"/>
          <p:cNvSpPr/>
          <p:nvPr userDrawn="1"/>
        </p:nvSpPr>
        <p:spPr>
          <a:xfrm>
            <a:off x="0" y="0"/>
            <a:ext cx="9144000" cy="836712"/>
          </a:xfrm>
          <a:prstGeom prst="rect">
            <a:avLst/>
          </a:prstGeom>
          <a:gradFill flip="none" rotWithShape="1">
            <a:gsLst>
              <a:gs pos="75000">
                <a:schemeClr val="bg1">
                  <a:lumMod val="95000"/>
                </a:schemeClr>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Rectangle 16"/>
          <p:cNvSpPr/>
          <p:nvPr userDrawn="1"/>
        </p:nvSpPr>
        <p:spPr>
          <a:xfrm>
            <a:off x="0" y="6669360"/>
            <a:ext cx="9144000" cy="188640"/>
          </a:xfrm>
          <a:prstGeom prst="rect">
            <a:avLst/>
          </a:prstGeom>
          <a:gradFill flip="none" rotWithShape="1">
            <a:gsLst>
              <a:gs pos="0">
                <a:schemeClr val="bg1">
                  <a:lumMod val="85000"/>
                </a:schemeClr>
              </a:gs>
              <a:gs pos="25000">
                <a:schemeClr val="bg1">
                  <a:lumMod val="95000"/>
                </a:schemeClr>
              </a:gs>
              <a:gs pos="7500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Slide Number Placeholder 5"/>
          <p:cNvSpPr>
            <a:spLocks noGrp="1"/>
          </p:cNvSpPr>
          <p:nvPr>
            <p:ph type="sldNum" sz="quarter" idx="12"/>
          </p:nvPr>
        </p:nvSpPr>
        <p:spPr>
          <a:xfrm>
            <a:off x="8676456" y="6669360"/>
            <a:ext cx="467544" cy="188640"/>
          </a:xfrm>
          <a:prstGeom prst="rect">
            <a:avLst/>
          </a:prstGeom>
          <a:effectLst>
            <a:outerShdw blurRad="50800" dist="38100" dir="2700000" sx="110000" sy="110000" algn="tl" rotWithShape="0">
              <a:schemeClr val="bg1"/>
            </a:outerShdw>
          </a:effectLst>
        </p:spPr>
        <p:txBody>
          <a:bodyPr anchor="ctr"/>
          <a:lstStyle>
            <a:lvl1pPr algn="r">
              <a:defRPr sz="1100" b="1">
                <a:solidFill>
                  <a:schemeClr val="tx1"/>
                </a:solidFill>
              </a:defRPr>
            </a:lvl1pPr>
          </a:lstStyle>
          <a:p>
            <a:fld id="{A88DAB34-D8F7-4B73-8772-D181A9BA73C4}" type="slidenum">
              <a:rPr lang="cs-CZ" smtClean="0"/>
              <a:pPr/>
              <a:t>‹#›</a:t>
            </a:fld>
            <a:endParaRPr lang="cs-CZ" dirty="0"/>
          </a:p>
        </p:txBody>
      </p:sp>
      <p:pic>
        <p:nvPicPr>
          <p:cNvPr id="21" name="Picture 3" descr="C:\Repositories\MFF\organisation\MFF\DDDS\Slides\bar2.png"/>
          <p:cNvPicPr>
            <a:picLocks noChangeAspect="1" noChangeArrowheads="1"/>
          </p:cNvPicPr>
          <p:nvPr userDrawn="1"/>
        </p:nvPicPr>
        <p:blipFill>
          <a:blip r:embed="rId8" cstate="print"/>
          <a:srcRect l="1150" r="1914"/>
          <a:stretch>
            <a:fillRect/>
          </a:stretch>
        </p:blipFill>
        <p:spPr bwMode="auto">
          <a:xfrm flipH="1">
            <a:off x="0" y="787219"/>
            <a:ext cx="9144000" cy="193509"/>
          </a:xfrm>
          <a:prstGeom prst="rect">
            <a:avLst/>
          </a:prstGeom>
          <a:noFill/>
        </p:spPr>
      </p:pic>
      <p:sp>
        <p:nvSpPr>
          <p:cNvPr id="26" name="Text Placeholder 25"/>
          <p:cNvSpPr>
            <a:spLocks noGrp="1"/>
          </p:cNvSpPr>
          <p:nvPr>
            <p:ph type="body" idx="1"/>
          </p:nvPr>
        </p:nvSpPr>
        <p:spPr>
          <a:xfrm>
            <a:off x="179512" y="1124744"/>
            <a:ext cx="8784976" cy="54726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
        <p:nvSpPr>
          <p:cNvPr id="27" name="Title Placeholder 26"/>
          <p:cNvSpPr>
            <a:spLocks noGrp="1"/>
          </p:cNvSpPr>
          <p:nvPr>
            <p:ph type="title"/>
          </p:nvPr>
        </p:nvSpPr>
        <p:spPr>
          <a:xfrm>
            <a:off x="179512" y="0"/>
            <a:ext cx="8784976" cy="787219"/>
          </a:xfrm>
          <a:prstGeom prst="rect">
            <a:avLst/>
          </a:prstGeom>
        </p:spPr>
        <p:txBody>
          <a:bodyPr vert="horz" lIns="91440" tIns="45720" rIns="91440" bIns="45720" rtlCol="0" anchor="ctr">
            <a:normAutofit/>
          </a:bodyPr>
          <a:lstStyle/>
          <a:p>
            <a:pPr lvl="0"/>
            <a:r>
              <a:rPr lang="en-US" dirty="0" smtClean="0"/>
              <a:t>Click to edit Master title style</a:t>
            </a:r>
            <a:endParaRPr lang="cs-CZ" dirty="0"/>
          </a:p>
        </p:txBody>
      </p:sp>
      <p:sp>
        <p:nvSpPr>
          <p:cNvPr id="29" name="Footer Placeholder 28"/>
          <p:cNvSpPr>
            <a:spLocks noGrp="1"/>
          </p:cNvSpPr>
          <p:nvPr>
            <p:ph type="ftr" sz="quarter" idx="3"/>
          </p:nvPr>
        </p:nvSpPr>
        <p:spPr>
          <a:xfrm>
            <a:off x="0" y="6669360"/>
            <a:ext cx="8604448" cy="188641"/>
          </a:xfrm>
          <a:prstGeom prst="rect">
            <a:avLst/>
          </a:prstGeom>
          <a:effectLst>
            <a:outerShdw blurRad="50800" dist="38100" dir="2700000" sx="110000" sy="110000" algn="tl" rotWithShape="0">
              <a:schemeClr val="bg1"/>
            </a:outerShdw>
          </a:effectLst>
        </p:spPr>
        <p:txBody>
          <a:bodyPr anchor="ctr"/>
          <a:lstStyle>
            <a:lvl1pPr algn="l">
              <a:defRPr lang="en-US" sz="1100" b="1" smtClean="0"/>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mc:AlternateContent xmlns:mc="http://schemas.openxmlformats.org/markup-compatibility/2006" xmlns:p14="http://schemas.microsoft.com/office/powerpoint/2010/main">
    <mc:Choice Requires="p14">
      <p:transition p14:dur="250" advTm="20000">
        <p:fade/>
      </p:transition>
    </mc:Choice>
    <mc:Fallback xmlns="">
      <p:transition advTm="20000">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lang="cs-CZ" sz="4000" b="1" kern="1200" dirty="0">
          <a:solidFill>
            <a:schemeClr val="tx1">
              <a:lumMod val="95000"/>
              <a:lumOff val="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110000"/>
        <a:buFontTx/>
        <a:buBlip>
          <a:blip r:embed="rId9"/>
        </a:buBlip>
        <a:defRPr sz="3200" kern="1200">
          <a:solidFill>
            <a:schemeClr val="tx1"/>
          </a:solidFill>
          <a:latin typeface="+mn-lt"/>
          <a:ea typeface="+mn-ea"/>
          <a:cs typeface="+mn-cs"/>
        </a:defRPr>
      </a:lvl1pPr>
      <a:lvl2pPr marL="623888" indent="-265113" algn="l" defTabSz="914400" rtl="0" eaLnBrk="1" latinLnBrk="0" hangingPunct="1">
        <a:spcBef>
          <a:spcPct val="20000"/>
        </a:spcBef>
        <a:buSzPct val="110000"/>
        <a:buFontTx/>
        <a:buBlip>
          <a:blip r:embed="rId10"/>
        </a:buBlip>
        <a:defRPr sz="2800" kern="1200">
          <a:solidFill>
            <a:schemeClr val="tx1"/>
          </a:solidFill>
          <a:latin typeface="+mn-lt"/>
          <a:ea typeface="+mn-ea"/>
          <a:cs typeface="+mn-cs"/>
        </a:defRPr>
      </a:lvl2pPr>
      <a:lvl3pPr marL="803275" indent="-179388" algn="l" defTabSz="914400" rtl="0" eaLnBrk="1" latinLnBrk="0" hangingPunct="1">
        <a:spcBef>
          <a:spcPct val="20000"/>
        </a:spcBef>
        <a:buSzPct val="110000"/>
        <a:buFontTx/>
        <a:buBlip>
          <a:blip r:embed="rId9"/>
        </a:buBlip>
        <a:defRPr sz="2400" kern="1200">
          <a:solidFill>
            <a:schemeClr val="tx1"/>
          </a:solidFill>
          <a:latin typeface="+mn-lt"/>
          <a:ea typeface="+mn-ea"/>
          <a:cs typeface="+mn-cs"/>
        </a:defRPr>
      </a:lvl3pPr>
      <a:lvl4pPr marL="982663" indent="-179388" algn="l" defTabSz="914400" rtl="0" eaLnBrk="1" latinLnBrk="0" hangingPunct="1">
        <a:spcBef>
          <a:spcPct val="20000"/>
        </a:spcBef>
        <a:buSzPct val="110000"/>
        <a:buFontTx/>
        <a:buBlip>
          <a:blip r:embed="rId10"/>
        </a:buBlip>
        <a:defRPr sz="2000" kern="1200">
          <a:solidFill>
            <a:schemeClr val="tx1"/>
          </a:solidFill>
          <a:latin typeface="+mn-lt"/>
          <a:ea typeface="+mn-ea"/>
          <a:cs typeface="+mn-cs"/>
        </a:defRPr>
      </a:lvl4pPr>
      <a:lvl5pPr marL="1162050" indent="-179388" algn="l" defTabSz="914400" rtl="0" eaLnBrk="1" latinLnBrk="0" hangingPunct="1">
        <a:spcBef>
          <a:spcPct val="20000"/>
        </a:spcBef>
        <a:buSzPct val="110000"/>
        <a:buFontTx/>
        <a:buBlip>
          <a:blip r:embed="rId9"/>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Components </a:t>
            </a:r>
            <a:r>
              <a:rPr lang="en-US" dirty="0"/>
              <a:t>in </a:t>
            </a:r>
            <a:r>
              <a:rPr lang="en-US" dirty="0" smtClean="0"/>
              <a:t>Computer</a:t>
            </a:r>
            <a:br>
              <a:rPr lang="en-US" dirty="0" smtClean="0"/>
            </a:br>
            <a:r>
              <a:rPr lang="en-US" dirty="0" smtClean="0"/>
              <a:t>Assisted </a:t>
            </a:r>
            <a:r>
              <a:rPr lang="en-US" dirty="0"/>
              <a:t>Living?</a:t>
            </a:r>
            <a:endParaRPr lang="cs-CZ" dirty="0"/>
          </a:p>
        </p:txBody>
      </p:sp>
      <p:sp>
        <p:nvSpPr>
          <p:cNvPr id="3" name="Subtitle 2"/>
          <p:cNvSpPr>
            <a:spLocks noGrp="1"/>
          </p:cNvSpPr>
          <p:nvPr>
            <p:ph type="subTitle" idx="1"/>
          </p:nvPr>
        </p:nvSpPr>
        <p:spPr/>
        <p:txBody>
          <a:bodyPr/>
          <a:lstStyle/>
          <a:p>
            <a:r>
              <a:rPr lang="en-US" dirty="0" err="1"/>
              <a:t>Franti</a:t>
            </a:r>
            <a:r>
              <a:rPr lang="cs-CZ" dirty="0"/>
              <a:t>š</a:t>
            </a:r>
            <a:r>
              <a:rPr lang="en-US" dirty="0" err="1"/>
              <a:t>ek</a:t>
            </a:r>
            <a:r>
              <a:rPr lang="en-US" dirty="0"/>
              <a:t> Pl</a:t>
            </a:r>
            <a:r>
              <a:rPr lang="cs-CZ" dirty="0" err="1"/>
              <a:t>ášil</a:t>
            </a:r>
            <a:endParaRPr lang="en-US" dirty="0"/>
          </a:p>
          <a:p>
            <a:r>
              <a:rPr lang="en-US" dirty="0">
                <a:solidFill>
                  <a:srgbClr val="7030A0"/>
                </a:solidFill>
              </a:rPr>
              <a:t>Tom</a:t>
            </a:r>
            <a:r>
              <a:rPr lang="cs-CZ" dirty="0" err="1">
                <a:solidFill>
                  <a:srgbClr val="7030A0"/>
                </a:solidFill>
              </a:rPr>
              <a:t>áš</a:t>
            </a:r>
            <a:r>
              <a:rPr lang="en-US" dirty="0">
                <a:solidFill>
                  <a:srgbClr val="7030A0"/>
                </a:solidFill>
              </a:rPr>
              <a:t> </a:t>
            </a:r>
            <a:r>
              <a:rPr lang="en-US" dirty="0" err="1">
                <a:solidFill>
                  <a:srgbClr val="7030A0"/>
                </a:solidFill>
              </a:rPr>
              <a:t>Bure</a:t>
            </a:r>
            <a:r>
              <a:rPr lang="cs-CZ" smtClean="0">
                <a:solidFill>
                  <a:srgbClr val="7030A0"/>
                </a:solidFill>
              </a:rPr>
              <a:t>š</a:t>
            </a:r>
            <a:endParaRPr lang="en-US" dirty="0">
              <a:solidFill>
                <a:srgbClr val="7030A0"/>
              </a:solidFill>
            </a:endParaRPr>
          </a:p>
          <a:p>
            <a:r>
              <a:rPr lang="en-US" sz="2400" i="0" dirty="0">
                <a:solidFill>
                  <a:schemeClr val="tx1">
                    <a:lumMod val="65000"/>
                    <a:lumOff val="35000"/>
                  </a:schemeClr>
                </a:solidFill>
                <a:latin typeface="Consolas" pitchFamily="49" charset="0"/>
                <a:cs typeface="Consolas" pitchFamily="49" charset="0"/>
              </a:rPr>
              <a:t>bures@d3s.mff.cuni.cz</a:t>
            </a:r>
            <a:endParaRPr lang="cs-CZ" sz="2400" i="0" dirty="0">
              <a:solidFill>
                <a:schemeClr val="tx1">
                  <a:lumMod val="65000"/>
                  <a:lumOff val="35000"/>
                </a:schemeClr>
              </a:solidFill>
              <a:latin typeface="Consolas" pitchFamily="49" charset="0"/>
              <a:cs typeface="Consolas" pitchFamily="49" charset="0"/>
            </a:endParaRPr>
          </a:p>
        </p:txBody>
      </p:sp>
      <p:sp>
        <p:nvSpPr>
          <p:cNvPr id="4" name="TextBox 3"/>
          <p:cNvSpPr txBox="1"/>
          <p:nvPr/>
        </p:nvSpPr>
        <p:spPr>
          <a:xfrm>
            <a:off x="4932040" y="6351131"/>
            <a:ext cx="3600400" cy="246221"/>
          </a:xfrm>
          <a:prstGeom prst="rect">
            <a:avLst/>
          </a:prstGeom>
          <a:noFill/>
        </p:spPr>
        <p:txBody>
          <a:bodyPr wrap="square" rtlCol="0">
            <a:spAutoFit/>
          </a:bodyPr>
          <a:lstStyle/>
          <a:p>
            <a:pPr algn="r"/>
            <a:r>
              <a:rPr lang="en-US" sz="1000" dirty="0" smtClean="0"/>
              <a:t>Partially </a:t>
            </a:r>
            <a:r>
              <a:rPr lang="en-US" sz="1000" dirty="0"/>
              <a:t>supported by </a:t>
            </a:r>
            <a:r>
              <a:rPr lang="en-US" sz="1000" dirty="0" smtClean="0"/>
              <a:t> the </a:t>
            </a:r>
            <a:r>
              <a:rPr lang="en-US" sz="1000" dirty="0"/>
              <a:t>EU project ASCENS </a:t>
            </a:r>
            <a:r>
              <a:rPr lang="en-US" sz="1000" dirty="0" smtClean="0"/>
              <a:t>257414</a:t>
            </a:r>
            <a:endParaRPr lang="en-US" sz="1000" dirty="0"/>
          </a:p>
        </p:txBody>
      </p:sp>
      <p:pic>
        <p:nvPicPr>
          <p:cNvPr id="2050" name="Picture 2" descr="D:\Users\Tomas\Projects\ASCENS\ascens\corporate_design\images\logos\Ascens_logo.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backgroundMark x1="93764" y1="94068" x2="99109" y2="77119"/>
                      </a14:backgroundRemoval>
                    </a14:imgEffect>
                  </a14:imgLayer>
                </a14:imgProps>
              </a:ext>
              <a:ext uri="{28A0092B-C50C-407E-A947-70E740481C1C}">
                <a14:useLocalDpi xmlns:a14="http://schemas.microsoft.com/office/drawing/2010/main" val="0"/>
              </a:ext>
            </a:extLst>
          </a:blip>
          <a:srcRect/>
          <a:stretch>
            <a:fillRect/>
          </a:stretch>
        </p:blipFill>
        <p:spPr bwMode="auto">
          <a:xfrm>
            <a:off x="5940151" y="5687074"/>
            <a:ext cx="2476525" cy="6508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s.cas.cz/sosirecr/ui.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856" y="5229200"/>
            <a:ext cx="2221039" cy="1313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Component-Based Approach</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10</a:t>
            </a:fld>
            <a:endParaRPr lang="cs-CZ" dirty="0"/>
          </a:p>
        </p:txBody>
      </p:sp>
      <p:sp>
        <p:nvSpPr>
          <p:cNvPr id="4" name="Text Placeholder 3"/>
          <p:cNvSpPr>
            <a:spLocks noGrp="1"/>
          </p:cNvSpPr>
          <p:nvPr>
            <p:ph type="body" sz="quarter" idx="13"/>
          </p:nvPr>
        </p:nvSpPr>
        <p:spPr>
          <a:noFill/>
        </p:spPr>
        <p:txBody>
          <a:bodyPr/>
          <a:lstStyle/>
          <a:p>
            <a:r>
              <a:rPr lang="en-US" sz="2800" b="1" dirty="0">
                <a:solidFill>
                  <a:srgbClr val="FF0000"/>
                </a:solidFill>
              </a:rPr>
              <a:t>Centralized ownership &amp; </a:t>
            </a:r>
            <a:r>
              <a:rPr lang="en-US" sz="2800" b="1" dirty="0" smtClean="0">
                <a:solidFill>
                  <a:srgbClr val="FF0000"/>
                </a:solidFill>
              </a:rPr>
              <a:t>deployment</a:t>
            </a:r>
            <a:endParaRPr lang="cs-CZ" sz="2800" b="1" dirty="0" smtClean="0">
              <a:solidFill>
                <a:srgbClr val="FF0000"/>
              </a:solidFill>
            </a:endParaRPr>
          </a:p>
          <a:p>
            <a:r>
              <a:rPr lang="en-US" sz="2800" b="1" dirty="0" smtClean="0">
                <a:solidFill>
                  <a:srgbClr val="FF0000"/>
                </a:solidFill>
              </a:rPr>
              <a:t>Cannot capture dynamic changes in architecture</a:t>
            </a:r>
          </a:p>
          <a:p>
            <a:r>
              <a:rPr lang="en-US" sz="2800" b="1" dirty="0" smtClean="0">
                <a:solidFill>
                  <a:srgbClr val="FF0000"/>
                </a:solidFill>
              </a:rPr>
              <a:t>Guaranteed communication needed</a:t>
            </a:r>
          </a:p>
          <a:p>
            <a:r>
              <a:rPr lang="en-US" sz="2800" b="1" dirty="0" smtClean="0">
                <a:solidFill>
                  <a:srgbClr val="FF0000"/>
                </a:solidFill>
              </a:rPr>
              <a:t>Strong reliance on other components</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933056"/>
            <a:ext cx="53149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73907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Service-Oriented Approach</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11</a:t>
            </a:fld>
            <a:endParaRPr lang="cs-CZ" dirty="0"/>
          </a:p>
        </p:txBody>
      </p:sp>
      <p:sp>
        <p:nvSpPr>
          <p:cNvPr id="4" name="Text Placeholder 3"/>
          <p:cNvSpPr>
            <a:spLocks noGrp="1"/>
          </p:cNvSpPr>
          <p:nvPr>
            <p:ph type="body" sz="quarter" idx="13"/>
          </p:nvPr>
        </p:nvSpPr>
        <p:spPr>
          <a:noFill/>
        </p:spPr>
        <p:txBody>
          <a:bodyPr/>
          <a:lstStyle/>
          <a:p>
            <a:r>
              <a:rPr lang="en-US" sz="2800" b="1" dirty="0">
                <a:solidFill>
                  <a:srgbClr val="00F000"/>
                </a:solidFill>
              </a:rPr>
              <a:t>3-rd party ownership &amp; deployment</a:t>
            </a:r>
          </a:p>
          <a:p>
            <a:r>
              <a:rPr lang="en-US" sz="2800" b="1" dirty="0" smtClean="0">
                <a:solidFill>
                  <a:srgbClr val="00F000"/>
                </a:solidFill>
              </a:rPr>
              <a:t>Dynamic architecture </a:t>
            </a:r>
            <a:r>
              <a:rPr lang="en-US" sz="2800" b="1" dirty="0" smtClean="0">
                <a:solidFill>
                  <a:srgbClr val="FF0000"/>
                </a:solidFill>
              </a:rPr>
              <a:t>(via service-driven discovery)</a:t>
            </a:r>
          </a:p>
          <a:p>
            <a:r>
              <a:rPr lang="en-US" sz="2800" b="1" dirty="0">
                <a:solidFill>
                  <a:srgbClr val="FF0000"/>
                </a:solidFill>
              </a:rPr>
              <a:t>Guaranteed communication needed</a:t>
            </a:r>
          </a:p>
          <a:p>
            <a:r>
              <a:rPr lang="en-US" sz="2800" b="1" dirty="0" smtClean="0">
                <a:solidFill>
                  <a:srgbClr val="FF0000"/>
                </a:solidFill>
              </a:rPr>
              <a:t>Strong reliance on other services</a:t>
            </a:r>
          </a:p>
          <a:p>
            <a:endParaRPr lang="en-US" dirty="0" smtClean="0"/>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175" y="3227966"/>
            <a:ext cx="6372225" cy="3324225"/>
          </a:xfrm>
          <a:prstGeom prst="snip2DiagRect">
            <a:avLst>
              <a:gd name="adj1" fmla="val 29311"/>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1876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Agent-Based Approach</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12</a:t>
            </a:fld>
            <a:endParaRPr lang="cs-CZ" dirty="0"/>
          </a:p>
        </p:txBody>
      </p:sp>
      <p:sp>
        <p:nvSpPr>
          <p:cNvPr id="4" name="Text Placeholder 3"/>
          <p:cNvSpPr>
            <a:spLocks noGrp="1"/>
          </p:cNvSpPr>
          <p:nvPr>
            <p:ph type="body" sz="quarter" idx="13"/>
          </p:nvPr>
        </p:nvSpPr>
        <p:spPr>
          <a:noFill/>
        </p:spPr>
        <p:txBody>
          <a:bodyPr>
            <a:normAutofit/>
          </a:bodyPr>
          <a:lstStyle/>
          <a:p>
            <a:r>
              <a:rPr lang="en-US" sz="2800" b="1" dirty="0">
                <a:solidFill>
                  <a:srgbClr val="00F000"/>
                </a:solidFill>
              </a:rPr>
              <a:t>3-rd party ownership &amp; deployment</a:t>
            </a:r>
          </a:p>
          <a:p>
            <a:r>
              <a:rPr lang="en-US" sz="2800" b="1" dirty="0">
                <a:solidFill>
                  <a:srgbClr val="00F000"/>
                </a:solidFill>
              </a:rPr>
              <a:t>Dynamic architecture </a:t>
            </a:r>
            <a:r>
              <a:rPr lang="en-US" sz="2800" b="1" dirty="0">
                <a:solidFill>
                  <a:srgbClr val="FF0000"/>
                </a:solidFill>
              </a:rPr>
              <a:t>(via </a:t>
            </a:r>
            <a:r>
              <a:rPr lang="en-US" sz="2800" b="1" dirty="0" smtClean="0">
                <a:solidFill>
                  <a:srgbClr val="FF0000"/>
                </a:solidFill>
              </a:rPr>
              <a:t>agent-driven discovery</a:t>
            </a:r>
            <a:r>
              <a:rPr lang="en-US" sz="2800" b="1" dirty="0">
                <a:solidFill>
                  <a:srgbClr val="FF0000"/>
                </a:solidFill>
              </a:rPr>
              <a:t>)</a:t>
            </a:r>
          </a:p>
          <a:p>
            <a:r>
              <a:rPr lang="en-US" sz="2800" b="1" dirty="0">
                <a:solidFill>
                  <a:srgbClr val="FF0000"/>
                </a:solidFill>
              </a:rPr>
              <a:t>Guaranteed communication needed</a:t>
            </a:r>
          </a:p>
          <a:p>
            <a:r>
              <a:rPr lang="en-US" sz="2800" b="1" dirty="0" smtClean="0">
                <a:solidFill>
                  <a:srgbClr val="00F000"/>
                </a:solidFill>
              </a:rPr>
              <a:t>Autonomous (beliefs – desires – intentions)</a:t>
            </a:r>
            <a:endParaRPr lang="en-US" sz="2800" b="1" dirty="0">
              <a:solidFill>
                <a:srgbClr val="00F000"/>
              </a:solidFill>
            </a:endParaRPr>
          </a:p>
          <a:p>
            <a:endParaRPr lang="en-US" dirty="0" smtClean="0"/>
          </a:p>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046"/>
          <a:stretch/>
        </p:blipFill>
        <p:spPr bwMode="auto">
          <a:xfrm>
            <a:off x="1790650" y="3242917"/>
            <a:ext cx="6381750" cy="3426443"/>
          </a:xfrm>
          <a:prstGeom prst="snip2DiagRect">
            <a:avLst>
              <a:gd name="adj1" fmla="val 26839"/>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79912" y="3186357"/>
            <a:ext cx="5256584" cy="135421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400" b="1" dirty="0" smtClean="0"/>
              <a:t>Agents bring conceptual autonomy </a:t>
            </a:r>
          </a:p>
          <a:p>
            <a:pPr>
              <a:spcBef>
                <a:spcPts val="1200"/>
              </a:spcBef>
            </a:pPr>
            <a:r>
              <a:rPr lang="en-US" sz="2400" b="1" dirty="0" smtClean="0"/>
              <a:t>But do not sufficiently translate it to proper software engineering constructs</a:t>
            </a:r>
            <a:endParaRPr lang="en-US" sz="2400" b="1" dirty="0"/>
          </a:p>
        </p:txBody>
      </p:sp>
    </p:spTree>
    <p:extLst>
      <p:ext uri="{BB962C8B-B14F-4D97-AF65-F5344CB8AC3E}">
        <p14:creationId xmlns:p14="http://schemas.microsoft.com/office/powerpoint/2010/main" val="391789198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Realization via Components:</a:t>
            </a:r>
            <a:br>
              <a:rPr lang="en-US" dirty="0" smtClean="0"/>
            </a:br>
            <a:r>
              <a:rPr lang="en-US" dirty="0"/>
              <a:t>	</a:t>
            </a:r>
            <a:r>
              <a:rPr lang="en-US" dirty="0" smtClean="0"/>
              <a:t>		Component Ensembles</a:t>
            </a:r>
            <a:endParaRPr lang="en-US" dirty="0"/>
          </a:p>
        </p:txBody>
      </p:sp>
      <p:sp>
        <p:nvSpPr>
          <p:cNvPr id="3" name="Slide Number Placeholder 2"/>
          <p:cNvSpPr>
            <a:spLocks noGrp="1"/>
          </p:cNvSpPr>
          <p:nvPr>
            <p:ph type="sldNum" sz="quarter" idx="10"/>
          </p:nvPr>
        </p:nvSpPr>
        <p:spPr/>
        <p:txBody>
          <a:bodyPr/>
          <a:lstStyle/>
          <a:p>
            <a:fld id="{A88DAB34-D8F7-4B73-8772-D181A9BA73C4}" type="slidenum">
              <a:rPr lang="cs-CZ" smtClean="0"/>
              <a:pPr/>
              <a:t>13</a:t>
            </a:fld>
            <a:endParaRPr lang="cs-CZ" dirty="0"/>
          </a:p>
        </p:txBody>
      </p:sp>
      <p:sp>
        <p:nvSpPr>
          <p:cNvPr id="6" name="TextBox 5"/>
          <p:cNvSpPr txBox="1"/>
          <p:nvPr/>
        </p:nvSpPr>
        <p:spPr>
          <a:xfrm>
            <a:off x="4508714" y="5085184"/>
            <a:ext cx="4239750" cy="954107"/>
          </a:xfrm>
          <a:prstGeom prst="rect">
            <a:avLst/>
          </a:prstGeom>
          <a:noFill/>
        </p:spPr>
        <p:txBody>
          <a:bodyPr wrap="none" rtlCol="0">
            <a:spAutoFit/>
          </a:bodyPr>
          <a:lstStyle/>
          <a:p>
            <a:pPr algn="r"/>
            <a:r>
              <a:rPr lang="en-US" sz="2800" b="1" dirty="0" smtClean="0">
                <a:solidFill>
                  <a:schemeClr val="accent6"/>
                </a:solidFill>
                <a:effectLst>
                  <a:outerShdw blurRad="38100" dist="38100" dir="2700000" algn="tl">
                    <a:srgbClr val="000000">
                      <a:alpha val="43137"/>
                    </a:srgbClr>
                  </a:outerShdw>
                </a:effectLst>
              </a:rPr>
              <a:t>What they are …</a:t>
            </a:r>
          </a:p>
          <a:p>
            <a:pPr algn="r"/>
            <a:r>
              <a:rPr lang="en-US" sz="2800" b="1" dirty="0" smtClean="0">
                <a:solidFill>
                  <a:schemeClr val="accent6"/>
                </a:solidFill>
                <a:effectLst>
                  <a:outerShdw blurRad="38100" dist="38100" dir="2700000" algn="tl">
                    <a:srgbClr val="000000">
                      <a:alpha val="43137"/>
                    </a:srgbClr>
                  </a:outerShdw>
                </a:effectLst>
              </a:rPr>
              <a:t>Why do they scale better …</a:t>
            </a:r>
            <a:endParaRPr lang="en-U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051407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Ensembles</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14</a:t>
            </a:fld>
            <a:endParaRPr lang="cs-CZ" dirty="0"/>
          </a:p>
        </p:txBody>
      </p:sp>
      <p:sp>
        <p:nvSpPr>
          <p:cNvPr id="4" name="Text Placeholder 3"/>
          <p:cNvSpPr>
            <a:spLocks noGrp="1"/>
          </p:cNvSpPr>
          <p:nvPr>
            <p:ph type="body" sz="quarter" idx="13"/>
          </p:nvPr>
        </p:nvSpPr>
        <p:spPr/>
        <p:txBody>
          <a:bodyPr>
            <a:normAutofit lnSpcReduction="10000"/>
          </a:bodyPr>
          <a:lstStyle/>
          <a:p>
            <a:r>
              <a:rPr lang="en-US" dirty="0" smtClean="0"/>
              <a:t>Featured by ASCENS project</a:t>
            </a:r>
          </a:p>
          <a:p>
            <a:r>
              <a:rPr lang="en-US" dirty="0" smtClean="0"/>
              <a:t>Stem from coordination languages KLAIM, SCEL</a:t>
            </a:r>
          </a:p>
          <a:p>
            <a:endParaRPr lang="en-US" dirty="0"/>
          </a:p>
          <a:p>
            <a:r>
              <a:rPr lang="en-US" dirty="0" smtClean="0"/>
              <a:t>Implicit architecture (</a:t>
            </a:r>
            <a:r>
              <a:rPr lang="en-US" b="1" dirty="0" err="1" smtClean="0">
                <a:solidFill>
                  <a:schemeClr val="accent6"/>
                </a:solidFill>
              </a:rPr>
              <a:t>DEECo</a:t>
            </a:r>
            <a:r>
              <a:rPr lang="en-US" dirty="0" smtClean="0">
                <a:solidFill>
                  <a:schemeClr val="accent6"/>
                </a:solidFill>
              </a:rPr>
              <a:t> </a:t>
            </a:r>
            <a:r>
              <a:rPr lang="en-US" dirty="0" smtClean="0"/>
              <a:t>component model)</a:t>
            </a:r>
          </a:p>
          <a:p>
            <a:pPr lvl="1"/>
            <a:r>
              <a:rPr lang="en-US" dirty="0" smtClean="0"/>
              <a:t>Described by interaction templates</a:t>
            </a:r>
          </a:p>
          <a:p>
            <a:pPr lvl="1"/>
            <a:r>
              <a:rPr lang="en-US" dirty="0" smtClean="0"/>
              <a:t>When to communicate</a:t>
            </a:r>
          </a:p>
          <a:p>
            <a:pPr lvl="1"/>
            <a:r>
              <a:rPr lang="en-US" dirty="0" smtClean="0"/>
              <a:t>What to communicate</a:t>
            </a:r>
          </a:p>
          <a:p>
            <a:endParaRPr lang="en-US" dirty="0"/>
          </a:p>
          <a:p>
            <a:r>
              <a:rPr lang="en-US" dirty="0" smtClean="0"/>
              <a:t>Communication: data sharing</a:t>
            </a:r>
          </a:p>
          <a:p>
            <a:pPr lvl="1"/>
            <a:r>
              <a:rPr lang="en-US" dirty="0" smtClean="0"/>
              <a:t>Asynchronous  … </a:t>
            </a:r>
            <a:r>
              <a:rPr lang="en-US" b="1" dirty="0" smtClean="0">
                <a:solidFill>
                  <a:schemeClr val="accent6"/>
                </a:solidFill>
              </a:rPr>
              <a:t>belief</a:t>
            </a:r>
          </a:p>
          <a:p>
            <a:endParaRPr lang="en-US" dirty="0"/>
          </a:p>
          <a:p>
            <a:endParaRPr lang="en-US" dirty="0"/>
          </a:p>
        </p:txBody>
      </p:sp>
      <p:sp>
        <p:nvSpPr>
          <p:cNvPr id="6" name="Pentagon 5"/>
          <p:cNvSpPr/>
          <p:nvPr/>
        </p:nvSpPr>
        <p:spPr>
          <a:xfrm rot="10800000">
            <a:off x="5292080" y="3789040"/>
            <a:ext cx="4176464" cy="1723549"/>
          </a:xfrm>
          <a:prstGeom prst="homePlate">
            <a:avLst>
              <a:gd name="adj" fmla="val 3782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3691" y="3789042"/>
            <a:ext cx="3606821" cy="172354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r"/>
            <a:r>
              <a:rPr lang="en-US" sz="2000" b="1" dirty="0" smtClean="0">
                <a:solidFill>
                  <a:schemeClr val="accent1"/>
                </a:solidFill>
              </a:rPr>
              <a:t>Scope: rapid dynamism,</a:t>
            </a:r>
            <a:br>
              <a:rPr lang="en-US" sz="2000" b="1" dirty="0" smtClean="0">
                <a:solidFill>
                  <a:schemeClr val="accent1"/>
                </a:solidFill>
              </a:rPr>
            </a:br>
            <a:r>
              <a:rPr lang="en-US" sz="2000" b="1" dirty="0" smtClean="0">
                <a:solidFill>
                  <a:schemeClr val="accent1"/>
                </a:solidFill>
              </a:rPr>
              <a:t>non-guaranteed communication</a:t>
            </a:r>
          </a:p>
          <a:p>
            <a:pPr algn="r">
              <a:spcBef>
                <a:spcPts val="1200"/>
              </a:spcBef>
            </a:pPr>
            <a:r>
              <a:rPr lang="en-US" sz="2800" b="1" dirty="0">
                <a:solidFill>
                  <a:schemeClr val="accent2">
                    <a:lumMod val="75000"/>
                  </a:schemeClr>
                </a:solidFill>
              </a:rPr>
              <a:t>Easier development, </a:t>
            </a:r>
            <a:endParaRPr lang="en-US" sz="2800" b="1" dirty="0" smtClean="0">
              <a:solidFill>
                <a:schemeClr val="accent2">
                  <a:lumMod val="75000"/>
                </a:schemeClr>
              </a:solidFill>
            </a:endParaRPr>
          </a:p>
          <a:p>
            <a:pPr algn="r"/>
            <a:r>
              <a:rPr lang="en-US" sz="2800" b="1" dirty="0" smtClean="0">
                <a:solidFill>
                  <a:schemeClr val="accent2">
                    <a:lumMod val="75000"/>
                  </a:schemeClr>
                </a:solidFill>
              </a:rPr>
              <a:t>Apps more robust</a:t>
            </a:r>
            <a:endParaRPr lang="en-US" sz="2800" b="1" dirty="0">
              <a:solidFill>
                <a:schemeClr val="accent2">
                  <a:lumMod val="75000"/>
                </a:schemeClr>
              </a:solidFill>
            </a:endParaRPr>
          </a:p>
        </p:txBody>
      </p:sp>
    </p:spTree>
    <p:extLst>
      <p:ext uri="{BB962C8B-B14F-4D97-AF65-F5344CB8AC3E}">
        <p14:creationId xmlns:p14="http://schemas.microsoft.com/office/powerpoint/2010/main" val="20483296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 y="979200"/>
            <a:ext cx="9293858" cy="56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 y="979200"/>
            <a:ext cx="9293858" cy="56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E-Mobility Case Study</a:t>
            </a:r>
            <a:endParaRPr lang="cs-CZ"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15</a:t>
            </a:fld>
            <a:endParaRPr lang="cs-CZ" dirty="0"/>
          </a:p>
        </p:txBody>
      </p:sp>
      <p:sp>
        <p:nvSpPr>
          <p:cNvPr id="4" name="TextBox 3"/>
          <p:cNvSpPr txBox="1"/>
          <p:nvPr/>
        </p:nvSpPr>
        <p:spPr>
          <a:xfrm>
            <a:off x="5364088" y="362152"/>
            <a:ext cx="3816425" cy="400110"/>
          </a:xfrm>
          <a:prstGeom prst="rect">
            <a:avLst/>
          </a:prstGeom>
          <a:noFill/>
        </p:spPr>
        <p:txBody>
          <a:bodyPr wrap="square" rtlCol="0">
            <a:spAutoFit/>
          </a:bodyPr>
          <a:lstStyle/>
          <a:p>
            <a:pPr algn="r"/>
            <a:r>
              <a:rPr lang="en-US" sz="2000" b="1" dirty="0" smtClean="0">
                <a:solidFill>
                  <a:schemeClr val="accent2">
                    <a:lumMod val="75000"/>
                  </a:schemeClr>
                </a:solidFill>
              </a:rPr>
              <a:t>[Volkswagen &amp; Charles University]</a:t>
            </a:r>
            <a:endParaRPr lang="en-US" sz="2000" b="1" dirty="0">
              <a:solidFill>
                <a:schemeClr val="accent2">
                  <a:lumMod val="75000"/>
                </a:schemeClr>
              </a:solidFill>
            </a:endParaRPr>
          </a:p>
        </p:txBody>
      </p:sp>
    </p:spTree>
    <p:extLst>
      <p:ext uri="{BB962C8B-B14F-4D97-AF65-F5344CB8AC3E}">
        <p14:creationId xmlns:p14="http://schemas.microsoft.com/office/powerpoint/2010/main" val="9766231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E-Mobility Case Study</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16</a:t>
            </a:fld>
            <a:endParaRPr lang="cs-CZ" dirty="0"/>
          </a:p>
        </p:txBody>
      </p:sp>
      <p:sp>
        <p:nvSpPr>
          <p:cNvPr id="5" name="TextBox 4"/>
          <p:cNvSpPr txBox="1"/>
          <p:nvPr/>
        </p:nvSpPr>
        <p:spPr>
          <a:xfrm>
            <a:off x="35496" y="908720"/>
            <a:ext cx="4104456" cy="5986254"/>
          </a:xfrm>
          <a:prstGeom prst="rect">
            <a:avLst/>
          </a:prstGeom>
          <a:noFill/>
        </p:spPr>
        <p:txBody>
          <a:bodyPr wrap="square" rtlCol="0">
            <a:spAutoFit/>
          </a:bodyPr>
          <a:lstStyle/>
          <a:p>
            <a:r>
              <a:rPr lang="en-US" b="1" dirty="0" smtClean="0"/>
              <a:t>Component </a:t>
            </a:r>
            <a:r>
              <a:rPr lang="en-US" i="1" dirty="0" smtClean="0"/>
              <a:t>Vehicle </a:t>
            </a:r>
            <a:r>
              <a:rPr lang="en-US" dirty="0" smtClean="0"/>
              <a:t>= {</a:t>
            </a:r>
            <a:endParaRPr lang="en-US" dirty="0"/>
          </a:p>
          <a:p>
            <a:r>
              <a:rPr lang="en-US" dirty="0"/>
              <a:t> </a:t>
            </a:r>
            <a:r>
              <a:rPr lang="en-US" dirty="0" smtClean="0"/>
              <a:t> id: </a:t>
            </a:r>
            <a:r>
              <a:rPr lang="en-US" i="1" dirty="0" smtClean="0"/>
              <a:t>Id</a:t>
            </a:r>
            <a:r>
              <a:rPr lang="en-US" dirty="0" smtClean="0"/>
              <a:t>=</a:t>
            </a:r>
            <a:r>
              <a:rPr lang="en-US" i="1" dirty="0" smtClean="0"/>
              <a:t>”V1”</a:t>
            </a:r>
            <a:endParaRPr lang="en-US" dirty="0" smtClean="0"/>
          </a:p>
          <a:p>
            <a:r>
              <a:rPr lang="en-US" dirty="0"/>
              <a:t> </a:t>
            </a:r>
            <a:r>
              <a:rPr lang="en-US" dirty="0" smtClean="0"/>
              <a:t> position: </a:t>
            </a:r>
            <a:r>
              <a:rPr lang="en-US" i="1" dirty="0" err="1" smtClean="0"/>
              <a:t>IPosition</a:t>
            </a:r>
            <a:endParaRPr lang="en-US" dirty="0" smtClean="0"/>
          </a:p>
          <a:p>
            <a:r>
              <a:rPr lang="en-US" dirty="0"/>
              <a:t> </a:t>
            </a:r>
            <a:r>
              <a:rPr lang="en-US" dirty="0" smtClean="0"/>
              <a:t> </a:t>
            </a:r>
            <a:r>
              <a:rPr lang="en-US" dirty="0" err="1" smtClean="0"/>
              <a:t>availablePLCS</a:t>
            </a:r>
            <a:r>
              <a:rPr lang="en-US" dirty="0" smtClean="0"/>
              <a:t>: </a:t>
            </a:r>
            <a:r>
              <a:rPr lang="en-US" i="1" dirty="0" smtClean="0"/>
              <a:t>IPLCS</a:t>
            </a:r>
          </a:p>
          <a:p>
            <a:r>
              <a:rPr lang="en-US" i="1" dirty="0"/>
              <a:t> </a:t>
            </a:r>
            <a:r>
              <a:rPr lang="en-US" i="1" dirty="0" smtClean="0"/>
              <a:t> </a:t>
            </a:r>
            <a:r>
              <a:rPr lang="en-US" dirty="0" err="1" smtClean="0"/>
              <a:t>userSchedule</a:t>
            </a:r>
            <a:r>
              <a:rPr lang="en-US" dirty="0" smtClean="0"/>
              <a:t>:</a:t>
            </a:r>
            <a:r>
              <a:rPr lang="en-US" i="1" dirty="0" smtClean="0"/>
              <a:t> </a:t>
            </a:r>
            <a:r>
              <a:rPr lang="en-US" i="1" dirty="0" err="1" smtClean="0"/>
              <a:t>ISchedule</a:t>
            </a:r>
            <a:endParaRPr lang="en-US" i="1" dirty="0" smtClean="0"/>
          </a:p>
          <a:p>
            <a:r>
              <a:rPr lang="en-US" i="1" dirty="0"/>
              <a:t> </a:t>
            </a:r>
            <a:r>
              <a:rPr lang="en-US" i="1" dirty="0" smtClean="0"/>
              <a:t> </a:t>
            </a:r>
            <a:r>
              <a:rPr lang="en-US" dirty="0" err="1" smtClean="0"/>
              <a:t>currentPlan</a:t>
            </a:r>
            <a:r>
              <a:rPr lang="en-US" i="1" dirty="0" smtClean="0"/>
              <a:t>: </a:t>
            </a:r>
            <a:r>
              <a:rPr lang="en-US" i="1" dirty="0" err="1" smtClean="0"/>
              <a:t>IPlan</a:t>
            </a:r>
            <a:endParaRPr lang="en-US" dirty="0" smtClean="0"/>
          </a:p>
          <a:p>
            <a:r>
              <a:rPr lang="en-US" dirty="0" smtClean="0"/>
              <a:t>  …</a:t>
            </a:r>
            <a:endParaRPr lang="en-US" dirty="0"/>
          </a:p>
          <a:p>
            <a:pPr>
              <a:spcBef>
                <a:spcPts val="600"/>
              </a:spcBef>
            </a:pPr>
            <a:r>
              <a:rPr lang="en-US" dirty="0" smtClean="0"/>
              <a:t>  process </a:t>
            </a:r>
            <a:r>
              <a:rPr lang="en-US" dirty="0" err="1" smtClean="0"/>
              <a:t>updatePlan</a:t>
            </a:r>
            <a:r>
              <a:rPr lang="en-US" dirty="0" smtClean="0"/>
              <a:t> {</a:t>
            </a:r>
          </a:p>
          <a:p>
            <a:r>
              <a:rPr lang="en-US" dirty="0"/>
              <a:t> </a:t>
            </a:r>
            <a:r>
              <a:rPr lang="en-US" dirty="0" smtClean="0"/>
              <a:t>   function = </a:t>
            </a:r>
            <a:r>
              <a:rPr lang="en-US" dirty="0" err="1" smtClean="0"/>
              <a:t>updatePlan</a:t>
            </a:r>
            <a:endParaRPr lang="en-US" dirty="0" smtClean="0"/>
          </a:p>
          <a:p>
            <a:r>
              <a:rPr lang="en-US" dirty="0"/>
              <a:t> </a:t>
            </a:r>
            <a:r>
              <a:rPr lang="en-US" dirty="0" smtClean="0"/>
              <a:t>   </a:t>
            </a:r>
            <a:r>
              <a:rPr lang="en-US" dirty="0" err="1" smtClean="0"/>
              <a:t>inputKnowledge</a:t>
            </a:r>
            <a:r>
              <a:rPr lang="en-US" dirty="0" smtClean="0"/>
              <a:t> = [position, </a:t>
            </a:r>
          </a:p>
          <a:p>
            <a:r>
              <a:rPr lang="en-US" dirty="0"/>
              <a:t> </a:t>
            </a:r>
            <a:r>
              <a:rPr lang="en-US" dirty="0" smtClean="0"/>
              <a:t>       </a:t>
            </a:r>
            <a:r>
              <a:rPr lang="en-US" dirty="0" err="1" smtClean="0"/>
              <a:t>availablePLCS</a:t>
            </a:r>
            <a:r>
              <a:rPr lang="en-US" dirty="0" smtClean="0"/>
              <a:t>, </a:t>
            </a:r>
            <a:r>
              <a:rPr lang="en-US" dirty="0" err="1" smtClean="0"/>
              <a:t>userSchedule</a:t>
            </a:r>
            <a:r>
              <a:rPr lang="en-US" dirty="0" smtClean="0"/>
              <a:t>, …]</a:t>
            </a:r>
          </a:p>
          <a:p>
            <a:r>
              <a:rPr lang="en-US" dirty="0"/>
              <a:t> </a:t>
            </a:r>
            <a:r>
              <a:rPr lang="en-US" dirty="0" smtClean="0"/>
              <a:t>   </a:t>
            </a:r>
            <a:r>
              <a:rPr lang="en-US" dirty="0" err="1" smtClean="0"/>
              <a:t>outputKnowledge</a:t>
            </a:r>
            <a:r>
              <a:rPr lang="en-US" dirty="0" smtClean="0"/>
              <a:t> = [</a:t>
            </a:r>
            <a:r>
              <a:rPr lang="en-US" dirty="0" err="1" smtClean="0"/>
              <a:t>currentPlan</a:t>
            </a:r>
            <a:r>
              <a:rPr lang="en-US" dirty="0" smtClean="0"/>
              <a:t>, …]</a:t>
            </a:r>
          </a:p>
          <a:p>
            <a:r>
              <a:rPr lang="en-US" dirty="0"/>
              <a:t> </a:t>
            </a:r>
            <a:r>
              <a:rPr lang="en-US" dirty="0" smtClean="0"/>
              <a:t>   scheduling = periodic(1s)</a:t>
            </a:r>
          </a:p>
          <a:p>
            <a:r>
              <a:rPr lang="en-US" dirty="0" smtClean="0"/>
              <a:t>} }</a:t>
            </a:r>
          </a:p>
          <a:p>
            <a:endParaRPr lang="en-US" dirty="0" smtClean="0"/>
          </a:p>
          <a:p>
            <a:r>
              <a:rPr lang="en-US" b="1" dirty="0"/>
              <a:t>Component </a:t>
            </a:r>
            <a:r>
              <a:rPr lang="en-US" i="1" dirty="0" smtClean="0"/>
              <a:t>PLCS </a:t>
            </a:r>
            <a:r>
              <a:rPr lang="en-US" dirty="0"/>
              <a:t>= {</a:t>
            </a:r>
          </a:p>
          <a:p>
            <a:r>
              <a:rPr lang="en-US" dirty="0"/>
              <a:t>  id: </a:t>
            </a:r>
            <a:r>
              <a:rPr lang="en-US" i="1" dirty="0"/>
              <a:t>Id</a:t>
            </a:r>
            <a:r>
              <a:rPr lang="en-US" dirty="0" smtClean="0"/>
              <a:t>=</a:t>
            </a:r>
            <a:r>
              <a:rPr lang="en-US" i="1" dirty="0" smtClean="0"/>
              <a:t>”PL1”</a:t>
            </a:r>
          </a:p>
          <a:p>
            <a:r>
              <a:rPr lang="en-US" i="1" dirty="0"/>
              <a:t> </a:t>
            </a:r>
            <a:r>
              <a:rPr lang="en-US" i="1" dirty="0" smtClean="0"/>
              <a:t> </a:t>
            </a:r>
            <a:r>
              <a:rPr lang="en-US" dirty="0" err="1" smtClean="0"/>
              <a:t>freePlaces</a:t>
            </a:r>
            <a:r>
              <a:rPr lang="en-US" i="1" dirty="0" smtClean="0"/>
              <a:t>: </a:t>
            </a:r>
            <a:r>
              <a:rPr lang="en-US" i="1" dirty="0" err="1" smtClean="0"/>
              <a:t>Int</a:t>
            </a:r>
            <a:endParaRPr lang="en-US" dirty="0"/>
          </a:p>
          <a:p>
            <a:r>
              <a:rPr lang="en-US" dirty="0"/>
              <a:t>  position: </a:t>
            </a:r>
            <a:r>
              <a:rPr lang="en-US" i="1" dirty="0" err="1" smtClean="0"/>
              <a:t>Iposition</a:t>
            </a:r>
            <a:endParaRPr lang="en-US" i="1" dirty="0" smtClean="0"/>
          </a:p>
          <a:p>
            <a:r>
              <a:rPr lang="en-US" i="1" dirty="0"/>
              <a:t> </a:t>
            </a:r>
            <a:r>
              <a:rPr lang="en-US" i="1" dirty="0" smtClean="0"/>
              <a:t> </a:t>
            </a:r>
            <a:r>
              <a:rPr lang="en-US" dirty="0" smtClean="0"/>
              <a:t>bookings: Map[</a:t>
            </a:r>
            <a:r>
              <a:rPr lang="en-US" i="1" dirty="0" smtClean="0"/>
              <a:t>Id</a:t>
            </a:r>
            <a:r>
              <a:rPr lang="en-US" dirty="0" smtClean="0"/>
              <a:t>, </a:t>
            </a:r>
            <a:r>
              <a:rPr lang="en-US" i="1" dirty="0" err="1" smtClean="0"/>
              <a:t>IBooking</a:t>
            </a:r>
            <a:r>
              <a:rPr lang="en-US" dirty="0" smtClean="0"/>
              <a:t>]</a:t>
            </a:r>
            <a:endParaRPr lang="en-US" dirty="0"/>
          </a:p>
          <a:p>
            <a:r>
              <a:rPr lang="en-US" dirty="0" smtClean="0"/>
              <a:t>  …}</a:t>
            </a:r>
            <a:endParaRPr lang="en-US" dirty="0"/>
          </a:p>
        </p:txBody>
      </p:sp>
      <p:sp>
        <p:nvSpPr>
          <p:cNvPr id="6" name="TextBox 5"/>
          <p:cNvSpPr txBox="1"/>
          <p:nvPr/>
        </p:nvSpPr>
        <p:spPr>
          <a:xfrm>
            <a:off x="4139952" y="1158999"/>
            <a:ext cx="5256584" cy="5632311"/>
          </a:xfrm>
          <a:prstGeom prst="rect">
            <a:avLst/>
          </a:prstGeom>
          <a:noFill/>
        </p:spPr>
        <p:txBody>
          <a:bodyPr wrap="square" rtlCol="0">
            <a:spAutoFit/>
          </a:bodyPr>
          <a:lstStyle/>
          <a:p>
            <a:r>
              <a:rPr lang="en-US" b="1" dirty="0" smtClean="0"/>
              <a:t>Interface </a:t>
            </a:r>
            <a:r>
              <a:rPr lang="en-US" i="1" dirty="0" smtClean="0"/>
              <a:t>IPLCS</a:t>
            </a:r>
            <a:r>
              <a:rPr lang="en-US" dirty="0" smtClean="0"/>
              <a:t>={</a:t>
            </a:r>
            <a:endParaRPr lang="en-US" dirty="0"/>
          </a:p>
          <a:p>
            <a:r>
              <a:rPr lang="en-US" dirty="0" smtClean="0"/>
              <a:t>  id: </a:t>
            </a:r>
            <a:r>
              <a:rPr lang="en-US" i="1" dirty="0" smtClean="0"/>
              <a:t>Id</a:t>
            </a:r>
            <a:endParaRPr lang="en-US" dirty="0"/>
          </a:p>
          <a:p>
            <a:r>
              <a:rPr lang="en-US" dirty="0" smtClean="0"/>
              <a:t>  </a:t>
            </a:r>
            <a:r>
              <a:rPr lang="en-US" dirty="0" err="1" smtClean="0"/>
              <a:t>freePlaces</a:t>
            </a:r>
            <a:r>
              <a:rPr lang="en-US" dirty="0" smtClean="0"/>
              <a:t>: </a:t>
            </a:r>
            <a:r>
              <a:rPr lang="en-US" i="1" dirty="0" err="1" smtClean="0"/>
              <a:t>Int</a:t>
            </a:r>
            <a:endParaRPr lang="en-US" dirty="0" smtClean="0"/>
          </a:p>
          <a:p>
            <a:r>
              <a:rPr lang="en-US" dirty="0"/>
              <a:t> </a:t>
            </a:r>
            <a:r>
              <a:rPr lang="en-US" dirty="0" smtClean="0"/>
              <a:t> position: </a:t>
            </a:r>
            <a:r>
              <a:rPr lang="en-US" i="1" dirty="0" err="1" smtClean="0"/>
              <a:t>IPosition</a:t>
            </a:r>
            <a:endParaRPr lang="en-US" dirty="0" smtClean="0"/>
          </a:p>
          <a:p>
            <a:r>
              <a:rPr lang="en-US" dirty="0" smtClean="0"/>
              <a:t>}</a:t>
            </a:r>
            <a:endParaRPr lang="en-US" dirty="0"/>
          </a:p>
          <a:p>
            <a:endParaRPr lang="en-US" b="1" dirty="0" smtClean="0"/>
          </a:p>
          <a:p>
            <a:r>
              <a:rPr lang="en-US" b="1" dirty="0" smtClean="0"/>
              <a:t>Ensemble </a:t>
            </a:r>
            <a:r>
              <a:rPr lang="en-US" i="1" dirty="0" err="1" smtClean="0"/>
              <a:t>PLCSDiscoveryEnsemble</a:t>
            </a:r>
            <a:r>
              <a:rPr lang="en-US" dirty="0"/>
              <a:t>{</a:t>
            </a:r>
          </a:p>
          <a:p>
            <a:r>
              <a:rPr lang="en-US" dirty="0" smtClean="0"/>
              <a:t>  member: </a:t>
            </a:r>
            <a:r>
              <a:rPr lang="en-US" i="1" dirty="0" err="1" smtClean="0"/>
              <a:t>IVehicle</a:t>
            </a:r>
            <a:endParaRPr lang="en-US" dirty="0" smtClean="0"/>
          </a:p>
          <a:p>
            <a:r>
              <a:rPr lang="en-US" dirty="0"/>
              <a:t> </a:t>
            </a:r>
            <a:r>
              <a:rPr lang="en-US" dirty="0" smtClean="0"/>
              <a:t> coordinator: </a:t>
            </a:r>
            <a:r>
              <a:rPr lang="en-US" i="1" dirty="0" smtClean="0"/>
              <a:t>IPLCS</a:t>
            </a:r>
            <a:endParaRPr lang="en-US" dirty="0"/>
          </a:p>
          <a:p>
            <a:endParaRPr lang="en-US" dirty="0" smtClean="0"/>
          </a:p>
          <a:p>
            <a:r>
              <a:rPr lang="en-US" dirty="0" smtClean="0"/>
              <a:t>  membership = </a:t>
            </a:r>
          </a:p>
          <a:p>
            <a:r>
              <a:rPr lang="en-US" dirty="0"/>
              <a:t> </a:t>
            </a:r>
            <a:r>
              <a:rPr lang="en-US" dirty="0" smtClean="0"/>
              <a:t>   proximity(</a:t>
            </a:r>
            <a:r>
              <a:rPr lang="en-US" dirty="0" err="1" smtClean="0"/>
              <a:t>m.position</a:t>
            </a:r>
            <a:r>
              <a:rPr lang="en-US" dirty="0" smtClean="0"/>
              <a:t>, </a:t>
            </a:r>
            <a:r>
              <a:rPr lang="en-US" dirty="0" err="1" smtClean="0"/>
              <a:t>c.position</a:t>
            </a:r>
            <a:r>
              <a:rPr lang="en-US" dirty="0" smtClean="0"/>
              <a:t>) &lt;= DIST_THR &amp;&amp;</a:t>
            </a:r>
          </a:p>
          <a:p>
            <a:r>
              <a:rPr lang="en-US" dirty="0"/>
              <a:t> </a:t>
            </a:r>
            <a:r>
              <a:rPr lang="en-US" dirty="0" smtClean="0"/>
              <a:t>   </a:t>
            </a:r>
            <a:r>
              <a:rPr lang="en-US" dirty="0" err="1" smtClean="0"/>
              <a:t>m.freePlaces</a:t>
            </a:r>
            <a:r>
              <a:rPr lang="en-US" dirty="0" smtClean="0"/>
              <a:t> &gt;= FREE_PLACES_THR</a:t>
            </a:r>
          </a:p>
          <a:p>
            <a:endParaRPr lang="en-US" dirty="0" smtClean="0"/>
          </a:p>
          <a:p>
            <a:r>
              <a:rPr lang="en-US" dirty="0" smtClean="0"/>
              <a:t>  minimize </a:t>
            </a:r>
            <a:r>
              <a:rPr lang="en-US" dirty="0"/>
              <a:t>proximity(</a:t>
            </a:r>
            <a:r>
              <a:rPr lang="en-US" dirty="0" err="1"/>
              <a:t>m.position</a:t>
            </a:r>
            <a:r>
              <a:rPr lang="en-US" dirty="0"/>
              <a:t>, </a:t>
            </a:r>
            <a:r>
              <a:rPr lang="en-US" dirty="0" err="1"/>
              <a:t>c.position</a:t>
            </a:r>
            <a:r>
              <a:rPr lang="en-US" dirty="0"/>
              <a:t>)</a:t>
            </a:r>
            <a:endParaRPr lang="en-US" dirty="0" smtClean="0"/>
          </a:p>
          <a:p>
            <a:endParaRPr lang="en-US" dirty="0" smtClean="0"/>
          </a:p>
          <a:p>
            <a:r>
              <a:rPr lang="en-US" dirty="0" smtClean="0"/>
              <a:t>  m-&gt;c mapping {</a:t>
            </a:r>
          </a:p>
          <a:p>
            <a:r>
              <a:rPr lang="en-US" dirty="0"/>
              <a:t> </a:t>
            </a:r>
            <a:r>
              <a:rPr lang="en-US" dirty="0" smtClean="0"/>
              <a:t>   </a:t>
            </a:r>
            <a:r>
              <a:rPr lang="en-US" dirty="0" err="1" smtClean="0"/>
              <a:t>c.availablePLCS</a:t>
            </a:r>
            <a:r>
              <a:rPr lang="en-US" dirty="0" smtClean="0"/>
              <a:t> = c</a:t>
            </a:r>
          </a:p>
          <a:p>
            <a:r>
              <a:rPr lang="en-US" dirty="0" smtClean="0"/>
              <a:t>  }</a:t>
            </a:r>
          </a:p>
          <a:p>
            <a:r>
              <a:rPr lang="en-US" dirty="0" smtClean="0"/>
              <a:t>}</a:t>
            </a:r>
            <a:endParaRPr lang="en-US" dirty="0"/>
          </a:p>
        </p:txBody>
      </p:sp>
      <p:sp>
        <p:nvSpPr>
          <p:cNvPr id="7" name="TextBox 6"/>
          <p:cNvSpPr txBox="1"/>
          <p:nvPr/>
        </p:nvSpPr>
        <p:spPr>
          <a:xfrm>
            <a:off x="5364088" y="362152"/>
            <a:ext cx="3816425" cy="400110"/>
          </a:xfrm>
          <a:prstGeom prst="rect">
            <a:avLst/>
          </a:prstGeom>
          <a:noFill/>
        </p:spPr>
        <p:txBody>
          <a:bodyPr wrap="square" rtlCol="0">
            <a:spAutoFit/>
          </a:bodyPr>
          <a:lstStyle/>
          <a:p>
            <a:pPr algn="r"/>
            <a:r>
              <a:rPr lang="en-US" sz="2000" b="1" dirty="0" smtClean="0">
                <a:solidFill>
                  <a:schemeClr val="accent2">
                    <a:lumMod val="75000"/>
                  </a:schemeClr>
                </a:solidFill>
              </a:rPr>
              <a:t>[Volkswagen &amp; Charles University]</a:t>
            </a:r>
            <a:endParaRPr lang="en-US" sz="2000" b="1" dirty="0">
              <a:solidFill>
                <a:schemeClr val="accent2">
                  <a:lumMod val="75000"/>
                </a:schemeClr>
              </a:solidFill>
            </a:endParaRPr>
          </a:p>
        </p:txBody>
      </p:sp>
    </p:spTree>
    <p:extLst>
      <p:ext uri="{BB962C8B-B14F-4D97-AF65-F5344CB8AC3E}">
        <p14:creationId xmlns:p14="http://schemas.microsoft.com/office/powerpoint/2010/main" val="324703109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E-Mobility Case Study</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17</a:t>
            </a:fld>
            <a:endParaRPr lang="cs-CZ" dirty="0"/>
          </a:p>
        </p:txBody>
      </p:sp>
      <p:sp>
        <p:nvSpPr>
          <p:cNvPr id="6" name="Text Placeholder 5"/>
          <p:cNvSpPr>
            <a:spLocks noGrp="1"/>
          </p:cNvSpPr>
          <p:nvPr>
            <p:ph type="body" sz="quarter" idx="13"/>
          </p:nvPr>
        </p:nvSpPr>
        <p:spPr/>
        <p:txBody>
          <a:bodyPr/>
          <a:lstStyle/>
          <a:p>
            <a:r>
              <a:rPr lang="en-US" dirty="0" smtClean="0"/>
              <a:t>Prototype of the demonstrator</a:t>
            </a:r>
          </a:p>
          <a:p>
            <a:pPr lvl="1"/>
            <a:r>
              <a:rPr lang="en-US" dirty="0" smtClean="0"/>
              <a:t>Video …</a:t>
            </a:r>
          </a:p>
          <a:p>
            <a:endParaRPr lang="en-US" dirty="0"/>
          </a:p>
          <a:p>
            <a:r>
              <a:rPr lang="en-US" dirty="0" smtClean="0"/>
              <a:t>Developed in </a:t>
            </a:r>
            <a:r>
              <a:rPr lang="en-US" dirty="0" err="1" smtClean="0"/>
              <a:t>jDEECo</a:t>
            </a:r>
            <a:endParaRPr lang="en-US" dirty="0" smtClean="0"/>
          </a:p>
          <a:p>
            <a:pPr lvl="1"/>
            <a:r>
              <a:rPr lang="en-US" dirty="0" smtClean="0"/>
              <a:t>http://</a:t>
            </a:r>
            <a:r>
              <a:rPr lang="en-US" dirty="0"/>
              <a:t>github.com/d3scomp/JDEECo</a:t>
            </a:r>
          </a:p>
        </p:txBody>
      </p:sp>
      <p:sp>
        <p:nvSpPr>
          <p:cNvPr id="7" name="TextBox 6"/>
          <p:cNvSpPr txBox="1"/>
          <p:nvPr/>
        </p:nvSpPr>
        <p:spPr>
          <a:xfrm>
            <a:off x="5364088" y="362152"/>
            <a:ext cx="3816425" cy="400110"/>
          </a:xfrm>
          <a:prstGeom prst="rect">
            <a:avLst/>
          </a:prstGeom>
          <a:noFill/>
        </p:spPr>
        <p:txBody>
          <a:bodyPr wrap="square" rtlCol="0">
            <a:spAutoFit/>
          </a:bodyPr>
          <a:lstStyle/>
          <a:p>
            <a:pPr algn="r"/>
            <a:r>
              <a:rPr lang="en-US" sz="2000" b="1" dirty="0" smtClean="0">
                <a:solidFill>
                  <a:schemeClr val="accent2">
                    <a:lumMod val="75000"/>
                  </a:schemeClr>
                </a:solidFill>
              </a:rPr>
              <a:t>[Volkswagen &amp; Charles University]</a:t>
            </a:r>
            <a:endParaRPr lang="en-US" sz="2000" b="1" dirty="0">
              <a:solidFill>
                <a:schemeClr val="accent2">
                  <a:lumMod val="75000"/>
                </a:schemeClr>
              </a:solidFill>
            </a:endParaRPr>
          </a:p>
        </p:txBody>
      </p:sp>
    </p:spTree>
    <p:extLst>
      <p:ext uri="{BB962C8B-B14F-4D97-AF65-F5344CB8AC3E}">
        <p14:creationId xmlns:p14="http://schemas.microsoft.com/office/powerpoint/2010/main" val="50204519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Ensembles</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18</a:t>
            </a:fld>
            <a:endParaRPr lang="cs-CZ" dirty="0"/>
          </a:p>
        </p:txBody>
      </p:sp>
      <p:sp>
        <p:nvSpPr>
          <p:cNvPr id="4" name="Text Placeholder 3"/>
          <p:cNvSpPr>
            <a:spLocks noGrp="1"/>
          </p:cNvSpPr>
          <p:nvPr>
            <p:ph type="body" sz="quarter" idx="13"/>
          </p:nvPr>
        </p:nvSpPr>
        <p:spPr/>
        <p:txBody>
          <a:bodyPr/>
          <a:lstStyle/>
          <a:p>
            <a:pPr marL="0" indent="0">
              <a:buNone/>
            </a:pPr>
            <a:r>
              <a:rPr lang="en-US" dirty="0" smtClean="0"/>
              <a:t>Can be seen as a system of conditionally interacting MAPE-K loops</a:t>
            </a:r>
          </a:p>
          <a:p>
            <a:endParaRPr lang="en-US" dirty="0" smtClean="0"/>
          </a:p>
          <a:p>
            <a:endParaRPr lang="en-US" dirty="0"/>
          </a:p>
          <a:p>
            <a:pPr marL="0" indent="0">
              <a:buNone/>
            </a:pPr>
            <a:endParaRPr lang="en-US" dirty="0" smtClean="0"/>
          </a:p>
        </p:txBody>
      </p:sp>
      <p:sp>
        <p:nvSpPr>
          <p:cNvPr id="5" name="TextBox 4"/>
          <p:cNvSpPr txBox="1"/>
          <p:nvPr/>
        </p:nvSpPr>
        <p:spPr>
          <a:xfrm>
            <a:off x="5292080" y="2132856"/>
            <a:ext cx="3652519" cy="16927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b="1" dirty="0" smtClean="0"/>
              <a:t>MAPE-K Loop</a:t>
            </a:r>
          </a:p>
          <a:p>
            <a:pPr marL="285750" indent="-285750">
              <a:buFontTx/>
              <a:buChar char="-"/>
            </a:pPr>
            <a:r>
              <a:rPr lang="en-US" sz="2400" b="1" dirty="0" smtClean="0"/>
              <a:t>Central concept of autonomic computing</a:t>
            </a:r>
          </a:p>
          <a:p>
            <a:pPr marL="285750" indent="-285750">
              <a:buFontTx/>
              <a:buChar char="-"/>
            </a:pPr>
            <a:r>
              <a:rPr lang="en-US" sz="2400" b="1" dirty="0" smtClean="0"/>
              <a:t>Introduced by IBM</a:t>
            </a:r>
          </a:p>
        </p:txBody>
      </p:sp>
      <p:sp>
        <p:nvSpPr>
          <p:cNvPr id="6" name="Left-Right Arrow 5"/>
          <p:cNvSpPr/>
          <p:nvPr/>
        </p:nvSpPr>
        <p:spPr>
          <a:xfrm rot="20559209">
            <a:off x="3753088" y="5450381"/>
            <a:ext cx="1224136"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17409564">
            <a:off x="2398094" y="4484077"/>
            <a:ext cx="71468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732" y="2564904"/>
            <a:ext cx="3082356" cy="150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70" y="5155704"/>
            <a:ext cx="3082356" cy="150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916" y="4546104"/>
            <a:ext cx="3082356" cy="150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40812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Ensembles – Summary </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19</a:t>
            </a:fld>
            <a:endParaRPr lang="cs-CZ" dirty="0"/>
          </a:p>
        </p:txBody>
      </p:sp>
      <p:sp>
        <p:nvSpPr>
          <p:cNvPr id="4" name="Text Placeholder 3"/>
          <p:cNvSpPr>
            <a:spLocks noGrp="1"/>
          </p:cNvSpPr>
          <p:nvPr>
            <p:ph type="body" sz="quarter" idx="13"/>
          </p:nvPr>
        </p:nvSpPr>
        <p:spPr>
          <a:noFill/>
        </p:spPr>
        <p:txBody>
          <a:bodyPr>
            <a:normAutofit/>
          </a:bodyPr>
          <a:lstStyle/>
          <a:p>
            <a:r>
              <a:rPr lang="en-US" sz="2800" b="1" dirty="0">
                <a:solidFill>
                  <a:srgbClr val="00F000"/>
                </a:solidFill>
              </a:rPr>
              <a:t>3-rd party ownership &amp; deployment</a:t>
            </a:r>
          </a:p>
          <a:p>
            <a:r>
              <a:rPr lang="en-US" sz="2800" b="1" dirty="0">
                <a:solidFill>
                  <a:srgbClr val="00F000"/>
                </a:solidFill>
              </a:rPr>
              <a:t>Dynamic </a:t>
            </a:r>
            <a:r>
              <a:rPr lang="en-US" sz="2800" b="1" dirty="0" smtClean="0">
                <a:solidFill>
                  <a:srgbClr val="00F000"/>
                </a:solidFill>
              </a:rPr>
              <a:t>architecture</a:t>
            </a:r>
          </a:p>
          <a:p>
            <a:pPr lvl="1"/>
            <a:r>
              <a:rPr lang="en-US" sz="2400" b="1" dirty="0" smtClean="0">
                <a:solidFill>
                  <a:srgbClr val="00F000"/>
                </a:solidFill>
              </a:rPr>
              <a:t>framework does discovery, transparent to component</a:t>
            </a:r>
            <a:endParaRPr lang="en-US" sz="2400" b="1" dirty="0">
              <a:solidFill>
                <a:srgbClr val="00F000"/>
              </a:solidFill>
            </a:endParaRPr>
          </a:p>
          <a:p>
            <a:r>
              <a:rPr lang="en-US" sz="2800" b="1" dirty="0" smtClean="0">
                <a:solidFill>
                  <a:srgbClr val="00F000"/>
                </a:solidFill>
              </a:rPr>
              <a:t>Rapid dynamism &amp; non-guaranteed communication</a:t>
            </a:r>
            <a:endParaRPr lang="en-US" sz="2800" b="1" dirty="0">
              <a:solidFill>
                <a:srgbClr val="00F000"/>
              </a:solidFill>
            </a:endParaRPr>
          </a:p>
          <a:p>
            <a:r>
              <a:rPr lang="en-US" sz="2800" b="1" dirty="0">
                <a:solidFill>
                  <a:srgbClr val="00F000"/>
                </a:solidFill>
              </a:rPr>
              <a:t>Autonomous (beliefs – desires – intentions)</a:t>
            </a:r>
          </a:p>
          <a:p>
            <a:pPr marL="0" indent="0">
              <a:buNone/>
            </a:pPr>
            <a:endParaRPr lang="en-US" dirty="0" smtClean="0"/>
          </a:p>
          <a:p>
            <a:r>
              <a:rPr lang="en-US" sz="2800" dirty="0" smtClean="0"/>
              <a:t>What about component abstractions?</a:t>
            </a:r>
          </a:p>
          <a:p>
            <a:pPr lvl="1"/>
            <a:r>
              <a:rPr lang="en-US" sz="2400" dirty="0" err="1" smtClean="0"/>
              <a:t>Ensapsulation</a:t>
            </a:r>
            <a:r>
              <a:rPr lang="en-US" sz="2400" dirty="0"/>
              <a:t>	</a:t>
            </a:r>
            <a:r>
              <a:rPr lang="en-US" sz="2400" dirty="0" smtClean="0"/>
              <a:t>     a component can’t access another one</a:t>
            </a:r>
          </a:p>
          <a:p>
            <a:pPr lvl="1"/>
            <a:r>
              <a:rPr lang="en-US" sz="2400" dirty="0" smtClean="0"/>
              <a:t>Substitutability	     knowledge forms the interface (semantics) </a:t>
            </a:r>
          </a:p>
          <a:p>
            <a:pPr lvl="1"/>
            <a:r>
              <a:rPr lang="en-US" sz="2400" dirty="0" smtClean="0"/>
              <a:t>Reusability	     architecture externalized to ensembles</a:t>
            </a:r>
            <a:endParaRPr lang="en-US" sz="2400" dirty="0"/>
          </a:p>
          <a:p>
            <a:endParaRPr lang="en-US" dirty="0"/>
          </a:p>
          <a:p>
            <a:endParaRPr lang="en-US" dirty="0"/>
          </a:p>
        </p:txBody>
      </p:sp>
      <p:sp>
        <p:nvSpPr>
          <p:cNvPr id="5" name="Right Arrow 4"/>
          <p:cNvSpPr/>
          <p:nvPr/>
        </p:nvSpPr>
        <p:spPr>
          <a:xfrm rot="10800000">
            <a:off x="2853641" y="4869160"/>
            <a:ext cx="360040" cy="1440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ight Arrow 5"/>
          <p:cNvSpPr/>
          <p:nvPr/>
        </p:nvSpPr>
        <p:spPr>
          <a:xfrm rot="10800000">
            <a:off x="2853641" y="5301208"/>
            <a:ext cx="360040" cy="1440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ight Arrow 6"/>
          <p:cNvSpPr/>
          <p:nvPr/>
        </p:nvSpPr>
        <p:spPr>
          <a:xfrm rot="10800000">
            <a:off x="2853641" y="5752920"/>
            <a:ext cx="360040" cy="1440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1594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25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25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25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250"/>
                                        <p:tgtEl>
                                          <p:spTgt spid="4">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cs-CZ" dirty="0"/>
          </a:p>
        </p:txBody>
      </p:sp>
      <p:sp>
        <p:nvSpPr>
          <p:cNvPr id="6" name="Slide Number Placeholder 5"/>
          <p:cNvSpPr>
            <a:spLocks noGrp="1"/>
          </p:cNvSpPr>
          <p:nvPr>
            <p:ph type="sldNum" sz="quarter" idx="12"/>
          </p:nvPr>
        </p:nvSpPr>
        <p:spPr/>
        <p:txBody>
          <a:bodyPr/>
          <a:lstStyle/>
          <a:p>
            <a:fld id="{A88DAB34-D8F7-4B73-8772-D181A9BA73C4}" type="slidenum">
              <a:rPr lang="cs-CZ" smtClean="0"/>
              <a:pPr/>
              <a:t>2</a:t>
            </a:fld>
            <a:endParaRPr lang="cs-CZ" dirty="0"/>
          </a:p>
        </p:txBody>
      </p:sp>
      <p:sp>
        <p:nvSpPr>
          <p:cNvPr id="5" name="Text Placeholder 4"/>
          <p:cNvSpPr>
            <a:spLocks noGrp="1"/>
          </p:cNvSpPr>
          <p:nvPr>
            <p:ph type="body" sz="quarter" idx="13"/>
          </p:nvPr>
        </p:nvSpPr>
        <p:spPr>
          <a:xfrm>
            <a:off x="179512" y="4077072"/>
            <a:ext cx="8784976" cy="2592288"/>
          </a:xfrm>
        </p:spPr>
        <p:txBody>
          <a:bodyPr>
            <a:noAutofit/>
          </a:bodyPr>
          <a:lstStyle/>
          <a:p>
            <a:pPr marL="0" indent="0">
              <a:buNone/>
            </a:pPr>
            <a:r>
              <a:rPr lang="en-US" sz="2800" dirty="0" smtClean="0"/>
              <a:t>Application Contexts in General</a:t>
            </a:r>
            <a:endParaRPr lang="cs-CZ" sz="2800" dirty="0" smtClean="0"/>
          </a:p>
          <a:p>
            <a:r>
              <a:rPr lang="en-US" sz="2200" dirty="0" smtClean="0"/>
              <a:t>… Smart </a:t>
            </a:r>
            <a:r>
              <a:rPr lang="en-US" sz="2200" dirty="0"/>
              <a:t>phones and on-body systems to communicate in changing and mobile environments that offer users access to information and services while on the move; </a:t>
            </a:r>
          </a:p>
          <a:p>
            <a:r>
              <a:rPr lang="en-US" sz="2200" dirty="0" smtClean="0"/>
              <a:t>Homes</a:t>
            </a:r>
            <a:r>
              <a:rPr lang="en-US" sz="2200" dirty="0"/>
              <a:t>, cars and offices, that offer systems and solutions for improved enjoyment, comfort, wellbeing and </a:t>
            </a:r>
            <a:r>
              <a:rPr lang="en-US" sz="2200" dirty="0" smtClean="0"/>
              <a:t>safety ... </a:t>
            </a:r>
            <a:endParaRPr lang="en-US" sz="2200" dirty="0"/>
          </a:p>
          <a:p>
            <a:pPr marL="0" indent="0" algn="r">
              <a:buNone/>
            </a:pPr>
            <a:r>
              <a:rPr lang="en-US" sz="1800" dirty="0" smtClean="0"/>
              <a:t>Adapted from </a:t>
            </a:r>
            <a:r>
              <a:rPr lang="en-US" sz="1800" dirty="0"/>
              <a:t>[ARTEMIS AWP 2012</a:t>
            </a:r>
            <a:r>
              <a:rPr lang="en-US" sz="1800" dirty="0" smtClean="0"/>
              <a:t>]</a:t>
            </a:r>
            <a:endParaRPr lang="en-US" sz="1800" dirty="0"/>
          </a:p>
        </p:txBody>
      </p:sp>
      <p:pic>
        <p:nvPicPr>
          <p:cNvPr id="1026" name="Picture 2" descr="D:\Users\Tomas\AppData\Roaming\Mozilla\Firefox\Profiles\xwtpfote.default\ScrapBook\data\20120704150643\roadtrain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5832648" cy="21039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p:cNvSpPr txBox="1">
            <a:spLocks/>
          </p:cNvSpPr>
          <p:nvPr/>
        </p:nvSpPr>
        <p:spPr>
          <a:xfrm>
            <a:off x="179512" y="1124744"/>
            <a:ext cx="8784976"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10000"/>
              <a:buFontTx/>
              <a:buBlip>
                <a:blip r:embed="rId4"/>
              </a:buBlip>
              <a:defRPr sz="3200" kern="1200">
                <a:solidFill>
                  <a:schemeClr val="tx1"/>
                </a:solidFill>
                <a:latin typeface="+mn-lt"/>
                <a:ea typeface="+mn-ea"/>
                <a:cs typeface="+mn-cs"/>
              </a:defRPr>
            </a:lvl1pPr>
            <a:lvl2pPr marL="742950" indent="-285750" algn="l" defTabSz="914400" rtl="0" eaLnBrk="1" latinLnBrk="0" hangingPunct="1">
              <a:spcBef>
                <a:spcPct val="20000"/>
              </a:spcBef>
              <a:buSzPct val="110000"/>
              <a:buFontTx/>
              <a:buBlip>
                <a:blip r:embed="rId5"/>
              </a:buBlip>
              <a:defRPr sz="2800" kern="1200">
                <a:solidFill>
                  <a:schemeClr val="tx1"/>
                </a:solidFill>
                <a:latin typeface="+mn-lt"/>
                <a:ea typeface="+mn-ea"/>
                <a:cs typeface="+mn-cs"/>
              </a:defRPr>
            </a:lvl2pPr>
            <a:lvl3pPr marL="1143000" indent="-228600" algn="l" defTabSz="914400" rtl="0" eaLnBrk="1" latinLnBrk="0" hangingPunct="1">
              <a:spcBef>
                <a:spcPct val="20000"/>
              </a:spcBef>
              <a:buSzPct val="110000"/>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SzPct val="110000"/>
              <a:buFontTx/>
              <a:buBlip>
                <a:blip r:embed="rId5"/>
              </a:buBlip>
              <a:defRPr sz="2000" kern="1200">
                <a:solidFill>
                  <a:schemeClr val="tx1"/>
                </a:solidFill>
                <a:latin typeface="+mn-lt"/>
                <a:ea typeface="+mn-ea"/>
                <a:cs typeface="+mn-cs"/>
              </a:defRPr>
            </a:lvl4pPr>
            <a:lvl5pPr marL="2057400" indent="-228600" algn="l" defTabSz="914400" rtl="0" eaLnBrk="1" latinLnBrk="0" hangingPunct="1">
              <a:spcBef>
                <a:spcPct val="20000"/>
              </a:spcBef>
              <a:buSzPct val="110000"/>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t>Example: </a:t>
            </a:r>
            <a:r>
              <a:rPr lang="cs-CZ" sz="2800" dirty="0" smtClean="0"/>
              <a:t>Road Trains</a:t>
            </a:r>
            <a:endParaRPr lang="en-US" sz="1800" dirty="0" smtClean="0"/>
          </a:p>
        </p:txBody>
      </p:sp>
      <p:sp>
        <p:nvSpPr>
          <p:cNvPr id="10" name="TextBox 9"/>
          <p:cNvSpPr txBox="1"/>
          <p:nvPr/>
        </p:nvSpPr>
        <p:spPr>
          <a:xfrm>
            <a:off x="6831212" y="3491716"/>
            <a:ext cx="2147126" cy="369332"/>
          </a:xfrm>
          <a:prstGeom prst="rect">
            <a:avLst/>
          </a:prstGeom>
          <a:noFill/>
        </p:spPr>
        <p:txBody>
          <a:bodyPr wrap="none" rtlCol="0">
            <a:spAutoFit/>
          </a:bodyPr>
          <a:lstStyle/>
          <a:p>
            <a:r>
              <a:rPr lang="en-US" dirty="0"/>
              <a:t>[</a:t>
            </a:r>
            <a:r>
              <a:rPr lang="cs-CZ" dirty="0"/>
              <a:t>FP7</a:t>
            </a:r>
            <a:r>
              <a:rPr lang="en-US" dirty="0"/>
              <a:t> project SARTRE</a:t>
            </a:r>
            <a:r>
              <a:rPr lang="en-US" dirty="0" smtClean="0"/>
              <a:t>]</a:t>
            </a:r>
            <a:endParaRPr lang="en-US" dirty="0"/>
          </a:p>
        </p:txBody>
      </p:sp>
    </p:spTree>
    <p:extLst>
      <p:ext uri="{BB962C8B-B14F-4D97-AF65-F5344CB8AC3E}">
        <p14:creationId xmlns:p14="http://schemas.microsoft.com/office/powerpoint/2010/main" val="41431740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cs-CZ" dirty="0"/>
          </a:p>
        </p:txBody>
      </p:sp>
      <p:sp>
        <p:nvSpPr>
          <p:cNvPr id="3" name="Slide Number Placeholder 2"/>
          <p:cNvSpPr>
            <a:spLocks noGrp="1"/>
          </p:cNvSpPr>
          <p:nvPr>
            <p:ph type="sldNum" sz="quarter" idx="10"/>
          </p:nvPr>
        </p:nvSpPr>
        <p:spPr/>
        <p:txBody>
          <a:bodyPr/>
          <a:lstStyle/>
          <a:p>
            <a:fld id="{A88DAB34-D8F7-4B73-8772-D181A9BA73C4}" type="slidenum">
              <a:rPr lang="cs-CZ" smtClean="0"/>
              <a:pPr/>
              <a:t>20</a:t>
            </a:fld>
            <a:endParaRPr lang="cs-CZ" dirty="0"/>
          </a:p>
        </p:txBody>
      </p:sp>
    </p:spTree>
    <p:extLst>
      <p:ext uri="{BB962C8B-B14F-4D97-AF65-F5344CB8AC3E}">
        <p14:creationId xmlns:p14="http://schemas.microsoft.com/office/powerpoint/2010/main" val="28289590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8DAB34-D8F7-4B73-8772-D181A9BA73C4}" type="slidenum">
              <a:rPr lang="cs-CZ" smtClean="0"/>
              <a:pPr/>
              <a:t>21</a:t>
            </a:fld>
            <a:endParaRPr lang="cs-CZ" dirty="0"/>
          </a:p>
        </p:txBody>
      </p:sp>
      <p:sp>
        <p:nvSpPr>
          <p:cNvPr id="4" name="Title 3"/>
          <p:cNvSpPr>
            <a:spLocks noGrp="1"/>
          </p:cNvSpPr>
          <p:nvPr>
            <p:ph type="title"/>
          </p:nvPr>
        </p:nvSpPr>
        <p:spPr/>
        <p:txBody>
          <a:bodyPr/>
          <a:lstStyle/>
          <a:p>
            <a:r>
              <a:rPr lang="en-US" dirty="0" smtClean="0"/>
              <a:t>Design Process</a:t>
            </a:r>
            <a:endParaRPr lang="en-US" dirty="0"/>
          </a:p>
        </p:txBody>
      </p:sp>
      <p:sp>
        <p:nvSpPr>
          <p:cNvPr id="5" name="Text Placeholder 4"/>
          <p:cNvSpPr>
            <a:spLocks noGrp="1"/>
          </p:cNvSpPr>
          <p:nvPr>
            <p:ph type="body" sz="quarter" idx="12"/>
          </p:nvPr>
        </p:nvSpPr>
        <p:spPr/>
        <p:txBody>
          <a:bodyPr/>
          <a:lstStyle/>
          <a:p>
            <a:r>
              <a:rPr lang="en-US" dirty="0" smtClean="0"/>
              <a:t>Problem:</a:t>
            </a:r>
          </a:p>
          <a:p>
            <a:pPr lvl="1"/>
            <a:r>
              <a:rPr lang="en-US" dirty="0" smtClean="0"/>
              <a:t>Component ensembles have relatively exotic computational model</a:t>
            </a:r>
          </a:p>
          <a:p>
            <a:pPr lvl="2"/>
            <a:r>
              <a:rPr lang="en-US" dirty="0" smtClean="0"/>
              <a:t>Very far from classical procedure call-based sequential programming</a:t>
            </a:r>
          </a:p>
          <a:p>
            <a:pPr lvl="1"/>
            <a:endParaRPr lang="en-US" dirty="0"/>
          </a:p>
          <a:p>
            <a:pPr lvl="1"/>
            <a:r>
              <a:rPr lang="en-US" dirty="0" smtClean="0"/>
              <a:t>Method for high-level design are necessary</a:t>
            </a:r>
          </a:p>
          <a:p>
            <a:pPr lvl="2"/>
            <a:r>
              <a:rPr lang="en-US" dirty="0" smtClean="0"/>
              <a:t>Requirements          …          Components + Ensembles</a:t>
            </a:r>
          </a:p>
          <a:p>
            <a:pPr lvl="2"/>
            <a:endParaRPr lang="en-US" dirty="0"/>
          </a:p>
        </p:txBody>
      </p:sp>
      <p:sp>
        <p:nvSpPr>
          <p:cNvPr id="2" name="Right Arrow 1"/>
          <p:cNvSpPr/>
          <p:nvPr/>
        </p:nvSpPr>
        <p:spPr>
          <a:xfrm>
            <a:off x="2974808" y="4643303"/>
            <a:ext cx="299332" cy="108000"/>
          </a:xfrm>
          <a:prstGeom prst="rightArrow">
            <a:avLst/>
          </a:prstGeom>
          <a:solidFill>
            <a:schemeClr val="bg2">
              <a:lumMod val="75000"/>
            </a:schemeClr>
          </a:solidFill>
          <a:ln w="12700">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a:off x="3899040" y="4643303"/>
            <a:ext cx="299332" cy="108000"/>
          </a:xfrm>
          <a:prstGeom prst="rightArrow">
            <a:avLst/>
          </a:prstGeom>
          <a:solidFill>
            <a:schemeClr val="bg2">
              <a:lumMod val="75000"/>
            </a:schemeClr>
          </a:solidFill>
          <a:ln w="12700">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54806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8DAB34-D8F7-4B73-8772-D181A9BA73C4}" type="slidenum">
              <a:rPr lang="cs-CZ" smtClean="0"/>
              <a:pPr/>
              <a:t>22</a:t>
            </a:fld>
            <a:endParaRPr lang="cs-CZ" dirty="0"/>
          </a:p>
        </p:txBody>
      </p:sp>
      <p:sp>
        <p:nvSpPr>
          <p:cNvPr id="9" name="Title 8"/>
          <p:cNvSpPr>
            <a:spLocks noGrp="1"/>
          </p:cNvSpPr>
          <p:nvPr>
            <p:ph type="title"/>
          </p:nvPr>
        </p:nvSpPr>
        <p:spPr/>
        <p:txBody>
          <a:bodyPr/>
          <a:lstStyle/>
          <a:p>
            <a:r>
              <a:rPr lang="en-US" dirty="0" smtClean="0"/>
              <a:t>Detour: Resilient Systems</a:t>
            </a:r>
            <a:endParaRPr lang="cs-CZ" dirty="0"/>
          </a:p>
        </p:txBody>
      </p:sp>
      <p:sp>
        <p:nvSpPr>
          <p:cNvPr id="3" name="Text Placeholder 2"/>
          <p:cNvSpPr>
            <a:spLocks noGrp="1"/>
          </p:cNvSpPr>
          <p:nvPr>
            <p:ph type="body" sz="quarter" idx="12"/>
          </p:nvPr>
        </p:nvSpPr>
        <p:spPr/>
        <p:txBody>
          <a:bodyPr/>
          <a:lstStyle/>
          <a:p>
            <a:pPr marL="0" indent="0">
              <a:buNone/>
            </a:pPr>
            <a:endParaRPr lang="en-US" b="1" dirty="0" smtClean="0">
              <a:solidFill>
                <a:schemeClr val="accent6">
                  <a:lumMod val="50000"/>
                </a:schemeClr>
              </a:solidFill>
            </a:endParaRPr>
          </a:p>
          <a:p>
            <a:pPr marL="0" indent="0">
              <a:buNone/>
            </a:pPr>
            <a:r>
              <a:rPr lang="en-US" b="1" dirty="0" smtClean="0">
                <a:solidFill>
                  <a:schemeClr val="accent6">
                    <a:lumMod val="50000"/>
                  </a:schemeClr>
                </a:solidFill>
              </a:rPr>
              <a:t>“</a:t>
            </a:r>
            <a:r>
              <a:rPr lang="en-US" b="1" dirty="0">
                <a:solidFill>
                  <a:schemeClr val="accent6">
                    <a:lumMod val="50000"/>
                  </a:schemeClr>
                </a:solidFill>
              </a:rPr>
              <a:t>A resilient control system is one that maintains </a:t>
            </a:r>
            <a:r>
              <a:rPr lang="en-US" b="1" dirty="0">
                <a:solidFill>
                  <a:schemeClr val="accent5"/>
                </a:solidFill>
              </a:rPr>
              <a:t>state awareness</a:t>
            </a:r>
            <a:r>
              <a:rPr lang="en-US" b="1" dirty="0">
                <a:solidFill>
                  <a:schemeClr val="accent6">
                    <a:lumMod val="50000"/>
                  </a:schemeClr>
                </a:solidFill>
              </a:rPr>
              <a:t> and an accepted level of </a:t>
            </a:r>
            <a:r>
              <a:rPr lang="en-US" b="1" dirty="0">
                <a:solidFill>
                  <a:schemeClr val="accent5"/>
                </a:solidFill>
              </a:rPr>
              <a:t>operational normalcy</a:t>
            </a:r>
            <a:r>
              <a:rPr lang="en-US" b="1" dirty="0">
                <a:solidFill>
                  <a:schemeClr val="accent6">
                    <a:lumMod val="50000"/>
                  </a:schemeClr>
                </a:solidFill>
              </a:rPr>
              <a:t> in response to disturbances, including threats of an unexpected and malicious nature” </a:t>
            </a:r>
            <a:r>
              <a:rPr lang="en-US" sz="2800" b="1" dirty="0">
                <a:solidFill>
                  <a:schemeClr val="accent6">
                    <a:lumMod val="50000"/>
                  </a:schemeClr>
                </a:solidFill>
              </a:rPr>
              <a:t>	</a:t>
            </a:r>
            <a:endParaRPr lang="en-US" sz="2800" b="1" dirty="0" smtClean="0">
              <a:solidFill>
                <a:schemeClr val="accent6">
                  <a:lumMod val="50000"/>
                </a:schemeClr>
              </a:solidFill>
            </a:endParaRPr>
          </a:p>
          <a:p>
            <a:pPr marL="0" indent="0" algn="r">
              <a:buNone/>
            </a:pPr>
            <a:r>
              <a:rPr lang="en-US" sz="2000" dirty="0" smtClean="0">
                <a:solidFill>
                  <a:schemeClr val="accent1">
                    <a:lumMod val="50000"/>
                  </a:schemeClr>
                </a:solidFill>
              </a:rPr>
              <a:t>[</a:t>
            </a:r>
            <a:r>
              <a:rPr lang="en-US" sz="2000" dirty="0" err="1">
                <a:solidFill>
                  <a:schemeClr val="accent1">
                    <a:lumMod val="50000"/>
                  </a:schemeClr>
                </a:solidFill>
              </a:rPr>
              <a:t>wikipedia</a:t>
            </a:r>
            <a:r>
              <a:rPr lang="en-US" sz="2000" dirty="0" smtClean="0">
                <a:solidFill>
                  <a:schemeClr val="accent1">
                    <a:lumMod val="50000"/>
                  </a:schemeClr>
                </a:solidFill>
              </a:rPr>
              <a:t>]</a:t>
            </a:r>
            <a:endParaRPr lang="cs-CZ" sz="2000" dirty="0">
              <a:solidFill>
                <a:schemeClr val="accent1">
                  <a:lumMod val="50000"/>
                </a:schemeClr>
              </a:solidFill>
            </a:endParaRPr>
          </a:p>
        </p:txBody>
      </p:sp>
    </p:spTree>
    <p:extLst>
      <p:ext uri="{BB962C8B-B14F-4D97-AF65-F5344CB8AC3E}">
        <p14:creationId xmlns:p14="http://schemas.microsoft.com/office/powerpoint/2010/main" val="35443117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8DAB34-D8F7-4B73-8772-D181A9BA73C4}" type="slidenum">
              <a:rPr lang="cs-CZ" smtClean="0"/>
              <a:pPr/>
              <a:t>23</a:t>
            </a:fld>
            <a:endParaRPr lang="cs-CZ" dirty="0"/>
          </a:p>
        </p:txBody>
      </p:sp>
      <p:sp>
        <p:nvSpPr>
          <p:cNvPr id="2" name="Title 1"/>
          <p:cNvSpPr>
            <a:spLocks noGrp="1"/>
          </p:cNvSpPr>
          <p:nvPr>
            <p:ph type="title"/>
          </p:nvPr>
        </p:nvSpPr>
        <p:spPr/>
        <p:txBody>
          <a:bodyPr/>
          <a:lstStyle/>
          <a:p>
            <a:r>
              <a:rPr lang="en-US" dirty="0" smtClean="0"/>
              <a:t>Resilience</a:t>
            </a:r>
            <a:endParaRPr lang="cs-CZ" dirty="0"/>
          </a:p>
        </p:txBody>
      </p:sp>
      <p:sp>
        <p:nvSpPr>
          <p:cNvPr id="5" name="Text Placeholder 4"/>
          <p:cNvSpPr>
            <a:spLocks noGrp="1"/>
          </p:cNvSpPr>
          <p:nvPr>
            <p:ph type="body" sz="quarter" idx="12"/>
          </p:nvPr>
        </p:nvSpPr>
        <p:spPr/>
        <p:txBody>
          <a:bodyPr/>
          <a:lstStyle/>
          <a:p>
            <a:pPr marL="0" indent="0">
              <a:buNone/>
            </a:pPr>
            <a:endParaRPr lang="en-US" dirty="0" smtClean="0"/>
          </a:p>
          <a:p>
            <a:pPr marL="0" indent="0">
              <a:buNone/>
            </a:pPr>
            <a:endParaRPr lang="en-US" dirty="0" smtClean="0"/>
          </a:p>
          <a:p>
            <a:pPr marL="0" indent="0">
              <a:buNone/>
            </a:pPr>
            <a:r>
              <a:rPr lang="en-US" dirty="0" smtClean="0"/>
              <a:t>System adaptability</a:t>
            </a:r>
          </a:p>
          <a:p>
            <a:pPr marL="0" indent="0">
              <a:buNone/>
            </a:pPr>
            <a:endParaRPr lang="en-US" dirty="0"/>
          </a:p>
          <a:p>
            <a:pPr marL="0" indent="0">
              <a:buNone/>
            </a:pPr>
            <a:r>
              <a:rPr lang="en-US" dirty="0" smtClean="0"/>
              <a:t>System </a:t>
            </a:r>
            <a:r>
              <a:rPr lang="en-US" dirty="0" err="1" smtClean="0"/>
              <a:t>evolvability</a:t>
            </a:r>
            <a:endParaRPr lang="en-US" dirty="0" smtClean="0"/>
          </a:p>
          <a:p>
            <a:pPr marL="0" indent="0">
              <a:buNone/>
            </a:pPr>
            <a:endParaRPr lang="en-US" dirty="0"/>
          </a:p>
          <a:p>
            <a:pPr marL="0" indent="0">
              <a:buNone/>
            </a:pPr>
            <a:r>
              <a:rPr lang="en-US" b="1" dirty="0" smtClean="0">
                <a:solidFill>
                  <a:schemeClr val="accent1">
                    <a:lumMod val="75000"/>
                  </a:schemeClr>
                </a:solidFill>
              </a:rPr>
              <a:t>Impact on external environment</a:t>
            </a:r>
          </a:p>
          <a:p>
            <a:r>
              <a:rPr lang="en-US" sz="2400" dirty="0"/>
              <a:t>Cooperative aspects</a:t>
            </a:r>
          </a:p>
        </p:txBody>
      </p:sp>
      <p:pic>
        <p:nvPicPr>
          <p:cNvPr id="5122" name="Picture 2" descr="http://ellamr2.files.wordpress.com/2010/11/dsc_03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77" t="4405" r="12821" b="2853"/>
          <a:stretch/>
        </p:blipFill>
        <p:spPr bwMode="auto">
          <a:xfrm>
            <a:off x="5148064" y="1052736"/>
            <a:ext cx="3884778" cy="3522960"/>
          </a:xfrm>
          <a:prstGeom prst="snip2DiagRect">
            <a:avLst>
              <a:gd name="adj1" fmla="val 31582"/>
              <a:gd name="adj2" fmla="val 0"/>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728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25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2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Design of </a:t>
            </a:r>
            <a:r>
              <a:rPr lang="en-US" dirty="0" smtClean="0"/>
              <a:t>Resilient Systems </a:t>
            </a:r>
            <a:r>
              <a:rPr lang="en-US" dirty="0"/>
              <a:t>	</a:t>
            </a:r>
            <a:r>
              <a:rPr lang="en-US" dirty="0" smtClean="0"/>
              <a:t>				with Classical SE Approaches</a:t>
            </a:r>
            <a:endParaRPr lang="en-US" dirty="0"/>
          </a:p>
        </p:txBody>
      </p:sp>
      <p:sp>
        <p:nvSpPr>
          <p:cNvPr id="3" name="Slide Number Placeholder 2"/>
          <p:cNvSpPr>
            <a:spLocks noGrp="1"/>
          </p:cNvSpPr>
          <p:nvPr>
            <p:ph type="sldNum" sz="quarter" idx="10"/>
          </p:nvPr>
        </p:nvSpPr>
        <p:spPr/>
        <p:txBody>
          <a:bodyPr/>
          <a:lstStyle/>
          <a:p>
            <a:fld id="{A88DAB34-D8F7-4B73-8772-D181A9BA73C4}" type="slidenum">
              <a:rPr lang="cs-CZ" smtClean="0"/>
              <a:pPr/>
              <a:t>24</a:t>
            </a:fld>
            <a:endParaRPr lang="cs-CZ" dirty="0"/>
          </a:p>
        </p:txBody>
      </p:sp>
      <p:sp>
        <p:nvSpPr>
          <p:cNvPr id="6" name="TextBox 5"/>
          <p:cNvSpPr txBox="1"/>
          <p:nvPr/>
        </p:nvSpPr>
        <p:spPr>
          <a:xfrm>
            <a:off x="5102017" y="5426060"/>
            <a:ext cx="3646447" cy="523220"/>
          </a:xfrm>
          <a:prstGeom prst="rect">
            <a:avLst/>
          </a:prstGeom>
          <a:noFill/>
        </p:spPr>
        <p:txBody>
          <a:bodyPr wrap="none" rtlCol="0">
            <a:spAutoFit/>
          </a:bodyPr>
          <a:lstStyle/>
          <a:p>
            <a:pPr algn="r"/>
            <a:r>
              <a:rPr lang="en-US" sz="2800" b="1" dirty="0" smtClean="0">
                <a:solidFill>
                  <a:schemeClr val="accent6"/>
                </a:solidFill>
                <a:effectLst>
                  <a:outerShdw blurRad="38100" dist="38100" dir="2700000" algn="tl">
                    <a:srgbClr val="000000">
                      <a:alpha val="43137"/>
                    </a:srgbClr>
                  </a:outerShdw>
                </a:effectLst>
              </a:rPr>
              <a:t>Why don’t they scale …</a:t>
            </a:r>
            <a:endParaRPr lang="en-U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24121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51520" y="1847514"/>
            <a:ext cx="6192688" cy="2569934"/>
            <a:chOff x="395536" y="2132856"/>
            <a:chExt cx="6192688" cy="2569934"/>
          </a:xfrm>
        </p:grpSpPr>
        <p:sp>
          <p:nvSpPr>
            <p:cNvPr id="2" name="TextBox 1"/>
            <p:cNvSpPr txBox="1"/>
            <p:nvPr/>
          </p:nvSpPr>
          <p:spPr>
            <a:xfrm>
              <a:off x="395536" y="2132856"/>
              <a:ext cx="6192688" cy="256993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Use-case Example</a:t>
              </a:r>
            </a:p>
            <a:p>
              <a:pPr>
                <a:spcBef>
                  <a:spcPts val="1200"/>
                </a:spcBef>
              </a:pPr>
              <a:r>
                <a:rPr lang="en-US" b="1" dirty="0" smtClean="0"/>
                <a:t>Schedule meeting</a:t>
              </a:r>
            </a:p>
            <a:p>
              <a:pPr marL="342900" indent="-342900">
                <a:buAutoNum type="arabicPeriod"/>
              </a:pPr>
              <a:r>
                <a:rPr lang="en-US" dirty="0" smtClean="0"/>
                <a:t>User enters the possible dates of the meeting</a:t>
              </a:r>
            </a:p>
            <a:p>
              <a:pPr marL="342900" indent="-342900">
                <a:buAutoNum type="arabicPeriod"/>
              </a:pPr>
              <a:r>
                <a:rPr lang="en-US" dirty="0" smtClean="0"/>
                <a:t>Use enters e-mails of the participants</a:t>
              </a:r>
            </a:p>
            <a:p>
              <a:pPr marL="342900" indent="-342900">
                <a:buAutoNum type="arabicPeriod"/>
              </a:pPr>
              <a:r>
                <a:rPr lang="en-US" dirty="0" smtClean="0"/>
                <a:t>System validates the e-mail addresses</a:t>
              </a:r>
            </a:p>
            <a:p>
              <a:pPr marL="342900" indent="-342900">
                <a:buAutoNum type="arabicPeriod"/>
              </a:pPr>
              <a:r>
                <a:rPr lang="en-US" dirty="0" smtClean="0"/>
                <a:t>System sends an e-mail with an invitation to each participant</a:t>
              </a:r>
            </a:p>
            <a:p>
              <a:pPr marL="342900" indent="-342900">
                <a:buAutoNum type="arabicPeriod"/>
              </a:pPr>
              <a:r>
                <a:rPr lang="en-US" dirty="0" smtClean="0"/>
                <a:t>System confirms e-mails being sent</a:t>
              </a:r>
            </a:p>
            <a:p>
              <a:r>
                <a:rPr lang="en-US" dirty="0" smtClean="0"/>
                <a:t>…</a:t>
              </a:r>
            </a:p>
          </p:txBody>
        </p:sp>
        <p:cxnSp>
          <p:nvCxnSpPr>
            <p:cNvPr id="12" name="Straight Connector 11"/>
            <p:cNvCxnSpPr/>
            <p:nvPr/>
          </p:nvCxnSpPr>
          <p:spPr>
            <a:xfrm>
              <a:off x="683568" y="2542550"/>
              <a:ext cx="5616624" cy="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0"/>
          </p:nvPr>
        </p:nvSpPr>
        <p:spPr/>
        <p:txBody>
          <a:bodyPr/>
          <a:lstStyle/>
          <a:p>
            <a:fld id="{A88DAB34-D8F7-4B73-8772-D181A9BA73C4}" type="slidenum">
              <a:rPr lang="cs-CZ" smtClean="0"/>
              <a:pPr/>
              <a:t>25</a:t>
            </a:fld>
            <a:endParaRPr lang="cs-CZ" dirty="0"/>
          </a:p>
        </p:txBody>
      </p:sp>
      <p:sp>
        <p:nvSpPr>
          <p:cNvPr id="5" name="Title 4"/>
          <p:cNvSpPr>
            <a:spLocks noGrp="1"/>
          </p:cNvSpPr>
          <p:nvPr>
            <p:ph type="title"/>
          </p:nvPr>
        </p:nvSpPr>
        <p:spPr/>
        <p:txBody>
          <a:bodyPr/>
          <a:lstStyle/>
          <a:p>
            <a:r>
              <a:rPr lang="en-US" dirty="0" smtClean="0"/>
              <a:t>Classical Approaches</a:t>
            </a:r>
            <a:endParaRPr lang="cs-CZ" dirty="0"/>
          </a:p>
        </p:txBody>
      </p:sp>
      <p:sp>
        <p:nvSpPr>
          <p:cNvPr id="6" name="Text Placeholder 5"/>
          <p:cNvSpPr>
            <a:spLocks noGrp="1"/>
          </p:cNvSpPr>
          <p:nvPr>
            <p:ph type="body" sz="quarter" idx="12"/>
          </p:nvPr>
        </p:nvSpPr>
        <p:spPr>
          <a:xfrm>
            <a:off x="179388" y="1052736"/>
            <a:ext cx="8785100" cy="648072"/>
          </a:xfrm>
        </p:spPr>
        <p:txBody>
          <a:bodyPr/>
          <a:lstStyle/>
          <a:p>
            <a:pPr marL="0" indent="0">
              <a:buNone/>
            </a:pPr>
            <a:r>
              <a:rPr lang="en-US" b="1" dirty="0" smtClean="0">
                <a:solidFill>
                  <a:schemeClr val="accent2">
                    <a:lumMod val="75000"/>
                  </a:schemeClr>
                </a:solidFill>
              </a:rPr>
              <a:t>Use-cases,    User stories, …</a:t>
            </a:r>
          </a:p>
        </p:txBody>
      </p:sp>
      <p:grpSp>
        <p:nvGrpSpPr>
          <p:cNvPr id="7" name="Group 6"/>
          <p:cNvGrpSpPr/>
          <p:nvPr/>
        </p:nvGrpSpPr>
        <p:grpSpPr>
          <a:xfrm>
            <a:off x="-396552" y="3573016"/>
            <a:ext cx="10009112" cy="3024336"/>
            <a:chOff x="-396552" y="2392725"/>
            <a:chExt cx="10009112" cy="3024336"/>
          </a:xfrm>
        </p:grpSpPr>
        <p:sp>
          <p:nvSpPr>
            <p:cNvPr id="8" name="Rectangle 7"/>
            <p:cNvSpPr/>
            <p:nvPr/>
          </p:nvSpPr>
          <p:spPr>
            <a:xfrm>
              <a:off x="-396552" y="2752765"/>
              <a:ext cx="10009112"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Rectangle 8"/>
            <p:cNvSpPr/>
            <p:nvPr/>
          </p:nvSpPr>
          <p:spPr>
            <a:xfrm>
              <a:off x="-252536" y="2442800"/>
              <a:ext cx="9649072" cy="1772059"/>
            </a:xfrm>
            <a:prstGeom prst="rect">
              <a:avLst/>
            </a:prstGeom>
            <a:gradFill flip="none" rotWithShape="1">
              <a:gsLst>
                <a:gs pos="75000">
                  <a:schemeClr val="bg1">
                    <a:lumMod val="95000"/>
                  </a:schemeClr>
                </a:gs>
                <a:gs pos="100000">
                  <a:schemeClr val="bg1">
                    <a:lumMod val="75000"/>
                  </a:schemeClr>
                </a:gs>
              </a:gsLst>
              <a:lin ang="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itle 5"/>
            <p:cNvSpPr txBox="1">
              <a:spLocks/>
            </p:cNvSpPr>
            <p:nvPr/>
          </p:nvSpPr>
          <p:spPr>
            <a:xfrm>
              <a:off x="179512" y="2392725"/>
              <a:ext cx="8784976" cy="18722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cs-CZ" sz="4000" b="1" kern="1200" dirty="0">
                  <a:solidFill>
                    <a:schemeClr val="tx1">
                      <a:lumMod val="95000"/>
                      <a:lumOff val="5000"/>
                    </a:schemeClr>
                  </a:solidFill>
                  <a:effectLst>
                    <a:outerShdw blurRad="38100" dist="38100" dir="2700000" algn="tl">
                      <a:srgbClr val="000000">
                        <a:alpha val="43137"/>
                      </a:srgbClr>
                    </a:outerShdw>
                  </a:effectLst>
                  <a:latin typeface="+mj-lt"/>
                  <a:ea typeface="+mj-ea"/>
                  <a:cs typeface="+mj-cs"/>
                </a:defRPr>
              </a:lvl1pPr>
            </a:lstStyle>
            <a:p>
              <a:r>
                <a:rPr lang="en-US" dirty="0" smtClean="0"/>
                <a:t>Problem?</a:t>
              </a:r>
              <a:endParaRPr lang="en-US" dirty="0"/>
            </a:p>
          </p:txBody>
        </p:sp>
        <p:sp>
          <p:nvSpPr>
            <p:cNvPr id="11" name="TextBox 10"/>
            <p:cNvSpPr txBox="1"/>
            <p:nvPr/>
          </p:nvSpPr>
          <p:spPr>
            <a:xfrm>
              <a:off x="3419872" y="4336941"/>
              <a:ext cx="5415646" cy="907941"/>
            </a:xfrm>
            <a:prstGeom prst="rect">
              <a:avLst/>
            </a:prstGeom>
            <a:noFill/>
          </p:spPr>
          <p:txBody>
            <a:bodyPr wrap="square" rtlCol="0">
              <a:spAutoFit/>
            </a:bodyPr>
            <a:lstStyle/>
            <a:p>
              <a:r>
                <a:rPr lang="en-US" sz="2400" b="1" dirty="0" smtClean="0">
                  <a:solidFill>
                    <a:schemeClr val="accent6">
                      <a:lumMod val="50000"/>
                    </a:schemeClr>
                  </a:solidFill>
                </a:rPr>
                <a:t>Describes “how” instead of “what”. </a:t>
              </a:r>
            </a:p>
            <a:p>
              <a:pPr>
                <a:spcBef>
                  <a:spcPts val="600"/>
                </a:spcBef>
              </a:pPr>
              <a:r>
                <a:rPr lang="en-US" sz="2400" b="1" dirty="0" smtClean="0">
                  <a:solidFill>
                    <a:schemeClr val="accent6">
                      <a:lumMod val="50000"/>
                    </a:schemeClr>
                  </a:solidFill>
                </a:rPr>
                <a:t>Inherently less adaptable/evolvable.</a:t>
              </a:r>
              <a:endParaRPr lang="en-US" sz="2400" b="1" dirty="0">
                <a:solidFill>
                  <a:schemeClr val="accent6">
                    <a:lumMod val="50000"/>
                  </a:schemeClr>
                </a:solidFill>
              </a:endParaRPr>
            </a:p>
          </p:txBody>
        </p:sp>
      </p:grpSp>
    </p:spTree>
    <p:extLst>
      <p:ext uri="{BB962C8B-B14F-4D97-AF65-F5344CB8AC3E}">
        <p14:creationId xmlns:p14="http://schemas.microsoft.com/office/powerpoint/2010/main" val="223994346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8DAB34-D8F7-4B73-8772-D181A9BA73C4}" type="slidenum">
              <a:rPr lang="cs-CZ" smtClean="0"/>
              <a:pPr/>
              <a:t>26</a:t>
            </a:fld>
            <a:endParaRPr lang="cs-CZ" dirty="0"/>
          </a:p>
        </p:txBody>
      </p:sp>
      <p:sp>
        <p:nvSpPr>
          <p:cNvPr id="5" name="Title 4"/>
          <p:cNvSpPr>
            <a:spLocks noGrp="1"/>
          </p:cNvSpPr>
          <p:nvPr>
            <p:ph type="title"/>
          </p:nvPr>
        </p:nvSpPr>
        <p:spPr/>
        <p:txBody>
          <a:bodyPr/>
          <a:lstStyle/>
          <a:p>
            <a:r>
              <a:rPr lang="en-US" dirty="0" smtClean="0"/>
              <a:t>KAOS Model – System Goals</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37"/>
            <a:ext cx="9160301" cy="41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96552" y="3140968"/>
            <a:ext cx="10009112" cy="3502428"/>
            <a:chOff x="-396552" y="2392725"/>
            <a:chExt cx="10009112" cy="3502428"/>
          </a:xfrm>
        </p:grpSpPr>
        <p:sp>
          <p:nvSpPr>
            <p:cNvPr id="9" name="Rectangle 8"/>
            <p:cNvSpPr/>
            <p:nvPr/>
          </p:nvSpPr>
          <p:spPr>
            <a:xfrm>
              <a:off x="-396552" y="2752765"/>
              <a:ext cx="10009112" cy="314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Rectangle 9"/>
            <p:cNvSpPr/>
            <p:nvPr/>
          </p:nvSpPr>
          <p:spPr>
            <a:xfrm>
              <a:off x="-252536" y="2442800"/>
              <a:ext cx="9649072" cy="1772059"/>
            </a:xfrm>
            <a:prstGeom prst="rect">
              <a:avLst/>
            </a:prstGeom>
            <a:gradFill flip="none" rotWithShape="1">
              <a:gsLst>
                <a:gs pos="75000">
                  <a:schemeClr val="bg1">
                    <a:lumMod val="95000"/>
                  </a:schemeClr>
                </a:gs>
                <a:gs pos="100000">
                  <a:schemeClr val="bg1">
                    <a:lumMod val="75000"/>
                  </a:schemeClr>
                </a:gs>
              </a:gsLst>
              <a:lin ang="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itle 5"/>
            <p:cNvSpPr txBox="1">
              <a:spLocks/>
            </p:cNvSpPr>
            <p:nvPr/>
          </p:nvSpPr>
          <p:spPr>
            <a:xfrm>
              <a:off x="179512" y="2392725"/>
              <a:ext cx="8784976" cy="18722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cs-CZ" sz="4000" b="1" kern="1200" dirty="0">
                  <a:solidFill>
                    <a:schemeClr val="tx1">
                      <a:lumMod val="95000"/>
                      <a:lumOff val="5000"/>
                    </a:schemeClr>
                  </a:solidFill>
                  <a:effectLst>
                    <a:outerShdw blurRad="38100" dist="38100" dir="2700000" algn="tl">
                      <a:srgbClr val="000000">
                        <a:alpha val="43137"/>
                      </a:srgbClr>
                    </a:outerShdw>
                  </a:effectLst>
                  <a:latin typeface="+mj-lt"/>
                  <a:ea typeface="+mj-ea"/>
                  <a:cs typeface="+mj-cs"/>
                </a:defRPr>
              </a:lvl1pPr>
            </a:lstStyle>
            <a:p>
              <a:r>
                <a:rPr lang="en-US" dirty="0" smtClean="0"/>
                <a:t>Problem?</a:t>
              </a:r>
              <a:endParaRPr lang="en-US" dirty="0"/>
            </a:p>
          </p:txBody>
        </p:sp>
        <p:sp>
          <p:nvSpPr>
            <p:cNvPr id="12" name="TextBox 11"/>
            <p:cNvSpPr txBox="1"/>
            <p:nvPr/>
          </p:nvSpPr>
          <p:spPr>
            <a:xfrm>
              <a:off x="3419872" y="4202504"/>
              <a:ext cx="5415646" cy="1646605"/>
            </a:xfrm>
            <a:prstGeom prst="rect">
              <a:avLst/>
            </a:prstGeom>
            <a:noFill/>
          </p:spPr>
          <p:txBody>
            <a:bodyPr wrap="square" rtlCol="0">
              <a:spAutoFit/>
            </a:bodyPr>
            <a:lstStyle/>
            <a:p>
              <a:r>
                <a:rPr lang="en-US" sz="2400" b="1" dirty="0">
                  <a:solidFill>
                    <a:schemeClr val="accent6">
                      <a:lumMod val="50000"/>
                    </a:schemeClr>
                  </a:solidFill>
                </a:rPr>
                <a:t>Describes what is to be achieved, does not speak about the present moment.</a:t>
              </a:r>
            </a:p>
            <a:p>
              <a:pPr>
                <a:spcBef>
                  <a:spcPts val="600"/>
                </a:spcBef>
              </a:pPr>
              <a:r>
                <a:rPr lang="en-US" sz="2400" b="1" dirty="0">
                  <a:solidFill>
                    <a:schemeClr val="accent6">
                      <a:lumMod val="50000"/>
                    </a:schemeClr>
                  </a:solidFill>
                </a:rPr>
                <a:t>“In what relation is the system to its </a:t>
              </a:r>
              <a:r>
                <a:rPr lang="en-US" sz="2400" b="1" dirty="0">
                  <a:solidFill>
                    <a:schemeClr val="accent1">
                      <a:lumMod val="75000"/>
                    </a:schemeClr>
                  </a:solidFill>
                </a:rPr>
                <a:t>environment</a:t>
              </a:r>
              <a:r>
                <a:rPr lang="en-US" sz="2400" b="1" dirty="0">
                  <a:solidFill>
                    <a:schemeClr val="accent6">
                      <a:lumMod val="50000"/>
                    </a:schemeClr>
                  </a:solidFill>
                </a:rPr>
                <a:t> and to </a:t>
              </a:r>
              <a:r>
                <a:rPr lang="en-US" sz="2400" b="1" dirty="0">
                  <a:solidFill>
                    <a:schemeClr val="accent1">
                      <a:lumMod val="75000"/>
                    </a:schemeClr>
                  </a:solidFill>
                </a:rPr>
                <a:t>itself</a:t>
              </a:r>
              <a:r>
                <a:rPr lang="en-US" sz="2400" b="1" dirty="0">
                  <a:solidFill>
                    <a:schemeClr val="accent6">
                      <a:lumMod val="50000"/>
                    </a:schemeClr>
                  </a:solidFill>
                </a:rPr>
                <a:t> right now?”</a:t>
              </a:r>
              <a:endParaRPr lang="cs-CZ" sz="2400" b="1" dirty="0">
                <a:solidFill>
                  <a:schemeClr val="accent6">
                    <a:lumMod val="50000"/>
                  </a:schemeClr>
                </a:solidFill>
              </a:endParaRPr>
            </a:p>
          </p:txBody>
        </p:sp>
      </p:grpSp>
    </p:spTree>
    <p:extLst>
      <p:ext uri="{BB962C8B-B14F-4D97-AF65-F5344CB8AC3E}">
        <p14:creationId xmlns:p14="http://schemas.microsoft.com/office/powerpoint/2010/main" val="17723239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Promising directions?</a:t>
            </a:r>
            <a:endParaRPr lang="cs-CZ" dirty="0"/>
          </a:p>
        </p:txBody>
      </p:sp>
      <p:sp>
        <p:nvSpPr>
          <p:cNvPr id="3" name="Slide Number Placeholder 2"/>
          <p:cNvSpPr>
            <a:spLocks noGrp="1"/>
          </p:cNvSpPr>
          <p:nvPr>
            <p:ph type="sldNum" sz="quarter" idx="10"/>
          </p:nvPr>
        </p:nvSpPr>
        <p:spPr/>
        <p:txBody>
          <a:bodyPr/>
          <a:lstStyle/>
          <a:p>
            <a:fld id="{A88DAB34-D8F7-4B73-8772-D181A9BA73C4}" type="slidenum">
              <a:rPr lang="cs-CZ" smtClean="0"/>
              <a:pPr/>
              <a:t>27</a:t>
            </a:fld>
            <a:endParaRPr lang="cs-CZ" dirty="0"/>
          </a:p>
        </p:txBody>
      </p:sp>
      <p:sp>
        <p:nvSpPr>
          <p:cNvPr id="5" name="TextBox 4"/>
          <p:cNvSpPr txBox="1"/>
          <p:nvPr/>
        </p:nvSpPr>
        <p:spPr>
          <a:xfrm>
            <a:off x="3314284" y="5426060"/>
            <a:ext cx="5434180" cy="523220"/>
          </a:xfrm>
          <a:prstGeom prst="rect">
            <a:avLst/>
          </a:prstGeom>
          <a:noFill/>
        </p:spPr>
        <p:txBody>
          <a:bodyPr wrap="none" rtlCol="0">
            <a:spAutoFit/>
          </a:bodyPr>
          <a:lstStyle/>
          <a:p>
            <a:pPr algn="r"/>
            <a:r>
              <a:rPr lang="en-US" sz="2800" b="1" dirty="0" smtClean="0">
                <a:solidFill>
                  <a:schemeClr val="accent6"/>
                </a:solidFill>
                <a:effectLst>
                  <a:outerShdw blurRad="38100" dist="38100" dir="2700000" algn="tl">
                    <a:srgbClr val="000000">
                      <a:alpha val="43137"/>
                    </a:srgbClr>
                  </a:outerShdw>
                </a:effectLst>
              </a:rPr>
              <a:t>What is promising to scale better …</a:t>
            </a:r>
            <a:endParaRPr lang="en-U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326985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8DAB34-D8F7-4B73-8772-D181A9BA73C4}" type="slidenum">
              <a:rPr lang="cs-CZ" smtClean="0"/>
              <a:pPr/>
              <a:t>28</a:t>
            </a:fld>
            <a:endParaRPr lang="cs-CZ" dirty="0"/>
          </a:p>
        </p:txBody>
      </p:sp>
      <p:sp>
        <p:nvSpPr>
          <p:cNvPr id="5" name="Title 4"/>
          <p:cNvSpPr>
            <a:spLocks noGrp="1"/>
          </p:cNvSpPr>
          <p:nvPr>
            <p:ph type="title"/>
          </p:nvPr>
        </p:nvSpPr>
        <p:spPr/>
        <p:txBody>
          <a:bodyPr/>
          <a:lstStyle/>
          <a:p>
            <a:r>
              <a:rPr lang="en-US" dirty="0" smtClean="0"/>
              <a:t>SOTA Model</a:t>
            </a:r>
            <a:endParaRPr lang="cs-CZ" dirty="0"/>
          </a:p>
        </p:txBody>
      </p:sp>
      <p:sp>
        <p:nvSpPr>
          <p:cNvPr id="6" name="Text Placeholder 5"/>
          <p:cNvSpPr>
            <a:spLocks noGrp="1"/>
          </p:cNvSpPr>
          <p:nvPr>
            <p:ph type="body" sz="quarter" idx="12"/>
          </p:nvPr>
        </p:nvSpPr>
        <p:spPr/>
        <p:txBody>
          <a:bodyPr/>
          <a:lstStyle/>
          <a:p>
            <a:endParaRPr lang="cs-CZ"/>
          </a:p>
        </p:txBody>
      </p:sp>
      <p:pic>
        <p:nvPicPr>
          <p:cNvPr id="3076"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9429" y="1340768"/>
            <a:ext cx="6065143" cy="529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0703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745"/>
          <a:stretch/>
        </p:blipFill>
        <p:spPr bwMode="auto">
          <a:xfrm>
            <a:off x="0" y="1772817"/>
            <a:ext cx="9144000" cy="383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fld id="{A88DAB34-D8F7-4B73-8772-D181A9BA73C4}" type="slidenum">
              <a:rPr lang="cs-CZ" smtClean="0"/>
              <a:pPr/>
              <a:t>29</a:t>
            </a:fld>
            <a:endParaRPr lang="cs-CZ" dirty="0"/>
          </a:p>
        </p:txBody>
      </p:sp>
      <p:sp>
        <p:nvSpPr>
          <p:cNvPr id="4" name="Title 3"/>
          <p:cNvSpPr>
            <a:spLocks noGrp="1"/>
          </p:cNvSpPr>
          <p:nvPr>
            <p:ph type="title"/>
          </p:nvPr>
        </p:nvSpPr>
        <p:spPr/>
        <p:txBody>
          <a:bodyPr/>
          <a:lstStyle/>
          <a:p>
            <a:r>
              <a:rPr lang="en-US" dirty="0" smtClean="0"/>
              <a:t>Predicate Refinement Model</a:t>
            </a:r>
            <a:endParaRPr lang="cs-CZ" dirty="0"/>
          </a:p>
        </p:txBody>
      </p:sp>
      <p:sp>
        <p:nvSpPr>
          <p:cNvPr id="6" name="Rectangle 5"/>
          <p:cNvSpPr/>
          <p:nvPr/>
        </p:nvSpPr>
        <p:spPr>
          <a:xfrm>
            <a:off x="-828600" y="5085184"/>
            <a:ext cx="10729192" cy="1152128"/>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6758154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cs-CZ" dirty="0" smtClean="0"/>
              <a:t>riorities</a:t>
            </a:r>
            <a:r>
              <a:rPr lang="en-US" dirty="0" smtClean="0"/>
              <a:t>  (EU FP7 ICT)</a:t>
            </a:r>
            <a:endParaRPr lang="cs-CZ" dirty="0"/>
          </a:p>
        </p:txBody>
      </p:sp>
      <p:sp>
        <p:nvSpPr>
          <p:cNvPr id="5" name="Text Placeholder 4"/>
          <p:cNvSpPr>
            <a:spLocks noGrp="1"/>
          </p:cNvSpPr>
          <p:nvPr>
            <p:ph type="body" sz="quarter" idx="13"/>
          </p:nvPr>
        </p:nvSpPr>
        <p:spPr>
          <a:xfrm>
            <a:off x="179512" y="1124744"/>
            <a:ext cx="8784976" cy="5400600"/>
          </a:xfrm>
        </p:spPr>
        <p:txBody>
          <a:bodyPr>
            <a:noAutofit/>
          </a:bodyPr>
          <a:lstStyle/>
          <a:p>
            <a:pPr marL="0" indent="0">
              <a:spcBef>
                <a:spcPts val="1200"/>
              </a:spcBef>
              <a:buNone/>
            </a:pPr>
            <a:r>
              <a:rPr lang="en-US" b="1" dirty="0" smtClean="0"/>
              <a:t>FP7 ICT challenges:</a:t>
            </a:r>
            <a:endParaRPr lang="en-US" sz="2400" b="1" dirty="0" smtClean="0"/>
          </a:p>
          <a:p>
            <a:pPr marL="457200" indent="-457200">
              <a:spcBef>
                <a:spcPts val="1200"/>
              </a:spcBef>
              <a:buFont typeface="+mj-lt"/>
              <a:buAutoNum type="arabicPeriod"/>
            </a:pPr>
            <a:r>
              <a:rPr lang="en-US" sz="2400" b="1" dirty="0" smtClean="0">
                <a:solidFill>
                  <a:schemeClr val="accent2">
                    <a:lumMod val="75000"/>
                  </a:schemeClr>
                </a:solidFill>
              </a:rPr>
              <a:t>Pervasive and trusted network and service infrastructures</a:t>
            </a:r>
          </a:p>
          <a:p>
            <a:pPr lvl="1">
              <a:spcBef>
                <a:spcPts val="600"/>
              </a:spcBef>
              <a:buFont typeface="Arial" pitchFamily="34" charset="0"/>
              <a:buChar char="•"/>
            </a:pPr>
            <a:r>
              <a:rPr lang="en-US" sz="2400" dirty="0" smtClean="0"/>
              <a:t>Internet </a:t>
            </a:r>
            <a:r>
              <a:rPr lang="en-US" sz="2400" dirty="0"/>
              <a:t>of Things, Internet of Services</a:t>
            </a:r>
            <a:endParaRPr lang="en-US" sz="2400" b="1" dirty="0" smtClean="0"/>
          </a:p>
          <a:p>
            <a:pPr marL="457200" indent="-457200">
              <a:spcBef>
                <a:spcPts val="1200"/>
              </a:spcBef>
              <a:buFont typeface="+mj-lt"/>
              <a:buAutoNum type="arabicPeriod"/>
            </a:pPr>
            <a:r>
              <a:rPr lang="en-US" sz="2400" b="1" dirty="0" smtClean="0">
                <a:solidFill>
                  <a:schemeClr val="accent2">
                    <a:lumMod val="75000"/>
                  </a:schemeClr>
                </a:solidFill>
              </a:rPr>
              <a:t>Cognitive </a:t>
            </a:r>
            <a:r>
              <a:rPr lang="en-US" sz="2400" b="1" dirty="0">
                <a:solidFill>
                  <a:schemeClr val="accent2">
                    <a:lumMod val="75000"/>
                  </a:schemeClr>
                </a:solidFill>
              </a:rPr>
              <a:t>systems and </a:t>
            </a:r>
            <a:r>
              <a:rPr lang="en-US" sz="2400" b="1" dirty="0" smtClean="0">
                <a:solidFill>
                  <a:schemeClr val="accent2">
                    <a:lumMod val="75000"/>
                  </a:schemeClr>
                </a:solidFill>
              </a:rPr>
              <a:t>robotics</a:t>
            </a:r>
          </a:p>
          <a:p>
            <a:pPr marL="457200" indent="-457200">
              <a:spcBef>
                <a:spcPts val="1200"/>
              </a:spcBef>
              <a:buFont typeface="+mj-lt"/>
              <a:buAutoNum type="arabicPeriod"/>
            </a:pPr>
            <a:r>
              <a:rPr lang="en-US" sz="2400" b="1" dirty="0" smtClean="0">
                <a:solidFill>
                  <a:schemeClr val="accent2">
                    <a:lumMod val="75000"/>
                  </a:schemeClr>
                </a:solidFill>
              </a:rPr>
              <a:t>Alternative </a:t>
            </a:r>
            <a:r>
              <a:rPr lang="en-US" sz="2400" b="1" dirty="0">
                <a:solidFill>
                  <a:schemeClr val="accent2">
                    <a:lumMod val="75000"/>
                  </a:schemeClr>
                </a:solidFill>
              </a:rPr>
              <a:t>paths to </a:t>
            </a:r>
            <a:r>
              <a:rPr lang="en-US" sz="2400" b="1" dirty="0" smtClean="0">
                <a:solidFill>
                  <a:schemeClr val="accent2">
                    <a:lumMod val="75000"/>
                  </a:schemeClr>
                </a:solidFill>
              </a:rPr>
              <a:t>(hardware) components </a:t>
            </a:r>
            <a:r>
              <a:rPr lang="en-US" sz="2400" b="1" dirty="0">
                <a:solidFill>
                  <a:schemeClr val="accent2">
                    <a:lumMod val="75000"/>
                  </a:schemeClr>
                </a:solidFill>
              </a:rPr>
              <a:t>and </a:t>
            </a:r>
            <a:r>
              <a:rPr lang="en-US" sz="2400" b="1" dirty="0" smtClean="0">
                <a:solidFill>
                  <a:schemeClr val="accent2">
                    <a:lumMod val="75000"/>
                  </a:schemeClr>
                </a:solidFill>
              </a:rPr>
              <a:t>systems</a:t>
            </a:r>
          </a:p>
          <a:p>
            <a:pPr marL="457200" indent="-457200">
              <a:spcBef>
                <a:spcPts val="1200"/>
              </a:spcBef>
              <a:buFont typeface="+mj-lt"/>
              <a:buAutoNum type="arabicPeriod"/>
            </a:pPr>
            <a:r>
              <a:rPr lang="en-US" sz="2400" dirty="0" smtClean="0"/>
              <a:t>Technologies </a:t>
            </a:r>
            <a:r>
              <a:rPr lang="en-US" sz="2400" dirty="0"/>
              <a:t>for digital content and </a:t>
            </a:r>
            <a:r>
              <a:rPr lang="en-US" sz="2400" dirty="0" smtClean="0"/>
              <a:t>languages</a:t>
            </a:r>
          </a:p>
          <a:p>
            <a:pPr marL="457200" indent="-457200">
              <a:spcBef>
                <a:spcPts val="1200"/>
              </a:spcBef>
              <a:buFont typeface="+mj-lt"/>
              <a:buAutoNum type="arabicPeriod"/>
            </a:pPr>
            <a:r>
              <a:rPr lang="en-US" sz="2400" b="1" dirty="0" smtClean="0">
                <a:solidFill>
                  <a:schemeClr val="accent2">
                    <a:lumMod val="75000"/>
                  </a:schemeClr>
                </a:solidFill>
              </a:rPr>
              <a:t>ICT </a:t>
            </a:r>
            <a:r>
              <a:rPr lang="en-US" sz="2400" b="1" dirty="0">
                <a:solidFill>
                  <a:schemeClr val="accent2">
                    <a:lumMod val="75000"/>
                  </a:schemeClr>
                </a:solidFill>
              </a:rPr>
              <a:t>for health, ageing well, inclusion and </a:t>
            </a:r>
            <a:r>
              <a:rPr lang="en-US" sz="2400" b="1" dirty="0" smtClean="0">
                <a:solidFill>
                  <a:schemeClr val="accent2">
                    <a:lumMod val="75000"/>
                  </a:schemeClr>
                </a:solidFill>
              </a:rPr>
              <a:t>governance</a:t>
            </a:r>
          </a:p>
          <a:p>
            <a:pPr marL="457200" indent="-457200">
              <a:spcBef>
                <a:spcPts val="1200"/>
              </a:spcBef>
              <a:buFont typeface="+mj-lt"/>
              <a:buAutoNum type="arabicPeriod"/>
            </a:pPr>
            <a:r>
              <a:rPr lang="en-US" sz="2400" b="1" dirty="0" smtClean="0">
                <a:solidFill>
                  <a:schemeClr val="accent2">
                    <a:lumMod val="75000"/>
                  </a:schemeClr>
                </a:solidFill>
              </a:rPr>
              <a:t>ICT </a:t>
            </a:r>
            <a:r>
              <a:rPr lang="en-US" sz="2400" b="1" dirty="0">
                <a:solidFill>
                  <a:schemeClr val="accent2">
                    <a:lumMod val="75000"/>
                  </a:schemeClr>
                </a:solidFill>
              </a:rPr>
              <a:t>for a lower carbon economy </a:t>
            </a:r>
            <a:endParaRPr lang="en-US" sz="2400" b="1" dirty="0" smtClean="0">
              <a:solidFill>
                <a:schemeClr val="accent2">
                  <a:lumMod val="75000"/>
                </a:schemeClr>
              </a:solidFill>
            </a:endParaRPr>
          </a:p>
          <a:p>
            <a:pPr marL="457200" indent="-457200">
              <a:spcBef>
                <a:spcPts val="1200"/>
              </a:spcBef>
              <a:buFont typeface="+mj-lt"/>
              <a:buAutoNum type="arabicPeriod"/>
            </a:pPr>
            <a:r>
              <a:rPr lang="en-US" sz="2400" dirty="0" smtClean="0"/>
              <a:t>ICT </a:t>
            </a:r>
            <a:r>
              <a:rPr lang="en-US" sz="2400" dirty="0"/>
              <a:t>for the </a:t>
            </a:r>
            <a:r>
              <a:rPr lang="en-US" sz="2400" dirty="0" smtClean="0"/>
              <a:t>enterprise </a:t>
            </a:r>
            <a:r>
              <a:rPr lang="en-US" sz="2400" dirty="0"/>
              <a:t>and </a:t>
            </a:r>
            <a:r>
              <a:rPr lang="en-US" sz="2400" dirty="0" smtClean="0"/>
              <a:t>manufacturing</a:t>
            </a:r>
          </a:p>
          <a:p>
            <a:pPr marL="457200" indent="-457200">
              <a:spcBef>
                <a:spcPts val="1200"/>
              </a:spcBef>
              <a:buFont typeface="+mj-lt"/>
              <a:buAutoNum type="arabicPeriod"/>
              <a:tabLst>
                <a:tab pos="8607600" algn="r"/>
              </a:tabLst>
            </a:pPr>
            <a:r>
              <a:rPr lang="en-US" sz="2400" dirty="0" smtClean="0"/>
              <a:t>ICT </a:t>
            </a:r>
            <a:r>
              <a:rPr lang="en-US" sz="2400" dirty="0"/>
              <a:t>for learning and access to cultural </a:t>
            </a:r>
            <a:r>
              <a:rPr lang="en-US" sz="2400" dirty="0" smtClean="0"/>
              <a:t>resources</a:t>
            </a:r>
            <a:r>
              <a:rPr lang="en-US" sz="2200" dirty="0" smtClean="0"/>
              <a:t>	</a:t>
            </a:r>
          </a:p>
          <a:p>
            <a:pPr marL="0" indent="0" algn="r">
              <a:spcBef>
                <a:spcPts val="1200"/>
              </a:spcBef>
              <a:buNone/>
              <a:tabLst>
                <a:tab pos="8607600" algn="r"/>
              </a:tabLst>
            </a:pPr>
            <a:r>
              <a:rPr lang="en-US" sz="1800" dirty="0" smtClean="0"/>
              <a:t>[FP7 </a:t>
            </a:r>
            <a:r>
              <a:rPr lang="en-US" sz="1800" dirty="0"/>
              <a:t>ICT WP 2013</a:t>
            </a:r>
            <a:r>
              <a:rPr lang="en-US" sz="1800" dirty="0" smtClean="0"/>
              <a:t>]</a:t>
            </a:r>
            <a:endParaRPr lang="en-US" sz="1800" dirty="0"/>
          </a:p>
        </p:txBody>
      </p:sp>
      <p:sp>
        <p:nvSpPr>
          <p:cNvPr id="6" name="Slide Number Placeholder 5"/>
          <p:cNvSpPr>
            <a:spLocks noGrp="1"/>
          </p:cNvSpPr>
          <p:nvPr>
            <p:ph type="sldNum" sz="quarter" idx="12"/>
          </p:nvPr>
        </p:nvSpPr>
        <p:spPr/>
        <p:txBody>
          <a:bodyPr/>
          <a:lstStyle/>
          <a:p>
            <a:fld id="{A88DAB34-D8F7-4B73-8772-D181A9BA73C4}" type="slidenum">
              <a:rPr lang="cs-CZ" smtClean="0"/>
              <a:pPr/>
              <a:t>3</a:t>
            </a:fld>
            <a:endParaRPr lang="cs-CZ" dirty="0"/>
          </a:p>
        </p:txBody>
      </p:sp>
    </p:spTree>
    <p:extLst>
      <p:ext uri="{BB962C8B-B14F-4D97-AF65-F5344CB8AC3E}">
        <p14:creationId xmlns:p14="http://schemas.microsoft.com/office/powerpoint/2010/main" val="6239977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8DAB34-D8F7-4B73-8772-D181A9BA73C4}" type="slidenum">
              <a:rPr lang="cs-CZ" smtClean="0"/>
              <a:pPr/>
              <a:t>30</a:t>
            </a:fld>
            <a:endParaRPr lang="cs-CZ" dirty="0"/>
          </a:p>
        </p:txBody>
      </p:sp>
      <p:sp>
        <p:nvSpPr>
          <p:cNvPr id="3" name="Title 2"/>
          <p:cNvSpPr>
            <a:spLocks noGrp="1"/>
          </p:cNvSpPr>
          <p:nvPr>
            <p:ph type="title"/>
          </p:nvPr>
        </p:nvSpPr>
        <p:spPr/>
        <p:txBody>
          <a:bodyPr>
            <a:normAutofit fontScale="90000"/>
          </a:bodyPr>
          <a:lstStyle/>
          <a:p>
            <a:r>
              <a:rPr lang="en-US" dirty="0" smtClean="0"/>
              <a:t>Challenges: Different Levels of Abstraction</a:t>
            </a:r>
            <a:endParaRPr lang="en-US" dirty="0"/>
          </a:p>
        </p:txBody>
      </p:sp>
      <p:sp>
        <p:nvSpPr>
          <p:cNvPr id="4" name="Text Placeholder 3"/>
          <p:cNvSpPr>
            <a:spLocks noGrp="1"/>
          </p:cNvSpPr>
          <p:nvPr>
            <p:ph type="body" sz="quarter" idx="12"/>
          </p:nvPr>
        </p:nvSpPr>
        <p:spPr>
          <a:noFill/>
        </p:spPr>
        <p:txBody>
          <a:bodyPr/>
          <a:lstStyle/>
          <a:p>
            <a:r>
              <a:rPr lang="en-US" dirty="0" smtClean="0"/>
              <a:t>High-level of abstraction ~ describe goal</a:t>
            </a:r>
          </a:p>
          <a:p>
            <a:r>
              <a:rPr lang="en-US" dirty="0" smtClean="0"/>
              <a:t>Low-level of abstraction ~ results of processes, ensembles</a:t>
            </a:r>
          </a:p>
          <a:p>
            <a:r>
              <a:rPr lang="en-US" dirty="0" smtClean="0"/>
              <a:t>Non-crisp semantics</a:t>
            </a:r>
          </a:p>
          <a:p>
            <a:pPr lvl="1"/>
            <a:r>
              <a:rPr lang="en-US" dirty="0" smtClean="0"/>
              <a:t>Predicates do not have to hold “always”</a:t>
            </a:r>
          </a:p>
          <a:p>
            <a:pPr lvl="1"/>
            <a:r>
              <a:rPr lang="en-US" dirty="0" smtClean="0"/>
              <a:t>Predicates do not have to hold “completely”</a:t>
            </a:r>
          </a:p>
          <a:p>
            <a:pPr>
              <a:spcBef>
                <a:spcPts val="3000"/>
              </a:spcBef>
            </a:pPr>
            <a:r>
              <a:rPr lang="en-US" dirty="0" smtClean="0"/>
              <a:t>New types of logic need:</a:t>
            </a:r>
          </a:p>
          <a:p>
            <a:pPr lvl="1"/>
            <a:r>
              <a:rPr lang="en-US" dirty="0" smtClean="0"/>
              <a:t>Relaxes the system requirements ~ better efficiency</a:t>
            </a:r>
          </a:p>
          <a:p>
            <a:pPr lvl="1"/>
            <a:r>
              <a:rPr lang="en-US" dirty="0" smtClean="0"/>
              <a:t>Hints the system of “closest” acceptable state</a:t>
            </a:r>
          </a:p>
          <a:p>
            <a:endParaRPr lang="en-US" dirty="0"/>
          </a:p>
        </p:txBody>
      </p:sp>
    </p:spTree>
    <p:extLst>
      <p:ext uri="{BB962C8B-B14F-4D97-AF65-F5344CB8AC3E}">
        <p14:creationId xmlns:p14="http://schemas.microsoft.com/office/powerpoint/2010/main" val="268184441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a:t>
            </a:r>
            <a:endParaRPr lang="cs-CZ" dirty="0"/>
          </a:p>
        </p:txBody>
      </p:sp>
      <p:sp>
        <p:nvSpPr>
          <p:cNvPr id="3" name="Slide Number Placeholder 2"/>
          <p:cNvSpPr>
            <a:spLocks noGrp="1"/>
          </p:cNvSpPr>
          <p:nvPr>
            <p:ph type="sldNum" sz="quarter" idx="10"/>
          </p:nvPr>
        </p:nvSpPr>
        <p:spPr/>
        <p:txBody>
          <a:bodyPr/>
          <a:lstStyle/>
          <a:p>
            <a:fld id="{A88DAB34-D8F7-4B73-8772-D181A9BA73C4}" type="slidenum">
              <a:rPr lang="cs-CZ" smtClean="0"/>
              <a:pPr/>
              <a:t>31</a:t>
            </a:fld>
            <a:endParaRPr lang="cs-CZ" dirty="0"/>
          </a:p>
        </p:txBody>
      </p:sp>
    </p:spTree>
    <p:extLst>
      <p:ext uri="{BB962C8B-B14F-4D97-AF65-F5344CB8AC3E}">
        <p14:creationId xmlns:p14="http://schemas.microsoft.com/office/powerpoint/2010/main" val="337293201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Where Do We Stand?</a:t>
            </a:r>
            <a:endParaRPr lang="cs-CZ"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32</a:t>
            </a:fld>
            <a:endParaRPr lang="cs-CZ" dirty="0"/>
          </a:p>
        </p:txBody>
      </p:sp>
      <p:sp>
        <p:nvSpPr>
          <p:cNvPr id="4" name="Text Placeholder 3"/>
          <p:cNvSpPr>
            <a:spLocks noGrp="1"/>
          </p:cNvSpPr>
          <p:nvPr>
            <p:ph type="body" sz="quarter" idx="13"/>
          </p:nvPr>
        </p:nvSpPr>
        <p:spPr/>
        <p:txBody>
          <a:bodyPr>
            <a:normAutofit/>
          </a:bodyPr>
          <a:lstStyle/>
          <a:p>
            <a:r>
              <a:rPr lang="en-US" dirty="0" smtClean="0"/>
              <a:t>Mature methods for:</a:t>
            </a:r>
          </a:p>
          <a:p>
            <a:pPr lvl="1"/>
            <a:r>
              <a:rPr lang="en-US" dirty="0" smtClean="0"/>
              <a:t>modeling relatively static systems by components, services</a:t>
            </a:r>
          </a:p>
          <a:p>
            <a:pPr lvl="1"/>
            <a:r>
              <a:rPr lang="en-US" dirty="0" smtClean="0"/>
              <a:t>distributed algorithms using agents</a:t>
            </a:r>
          </a:p>
          <a:p>
            <a:pPr lvl="1"/>
            <a:r>
              <a:rPr lang="en-US" dirty="0" smtClean="0"/>
              <a:t>closed distributed soft-</a:t>
            </a:r>
            <a:r>
              <a:rPr lang="en-US" dirty="0" err="1" smtClean="0"/>
              <a:t>realtime</a:t>
            </a:r>
            <a:r>
              <a:rPr lang="en-US" dirty="0" smtClean="0"/>
              <a:t> systems</a:t>
            </a:r>
          </a:p>
          <a:p>
            <a:pPr lvl="1"/>
            <a:r>
              <a:rPr lang="en-US" dirty="0"/>
              <a:t>analysis of such static systems</a:t>
            </a:r>
          </a:p>
          <a:p>
            <a:pPr lvl="2"/>
            <a:r>
              <a:rPr lang="en-US" dirty="0"/>
              <a:t>e.g. timing analysis, functional properties, </a:t>
            </a:r>
            <a:r>
              <a:rPr lang="en-US" dirty="0" smtClean="0"/>
              <a:t>…</a:t>
            </a:r>
          </a:p>
          <a:p>
            <a:pPr lvl="1"/>
            <a:r>
              <a:rPr lang="en-US" dirty="0" smtClean="0"/>
              <a:t>goal-oriented design processes</a:t>
            </a:r>
            <a:endParaRPr lang="en-US" dirty="0"/>
          </a:p>
        </p:txBody>
      </p:sp>
    </p:spTree>
    <p:extLst>
      <p:ext uri="{BB962C8B-B14F-4D97-AF65-F5344CB8AC3E}">
        <p14:creationId xmlns:p14="http://schemas.microsoft.com/office/powerpoint/2010/main" val="134839943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What Do We Need?</a:t>
            </a:r>
            <a:endParaRPr lang="cs-CZ"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33</a:t>
            </a:fld>
            <a:endParaRPr lang="cs-CZ" dirty="0"/>
          </a:p>
        </p:txBody>
      </p:sp>
      <p:sp>
        <p:nvSpPr>
          <p:cNvPr id="4" name="Text Placeholder 3"/>
          <p:cNvSpPr>
            <a:spLocks noGrp="1"/>
          </p:cNvSpPr>
          <p:nvPr>
            <p:ph type="body" sz="quarter" idx="13"/>
          </p:nvPr>
        </p:nvSpPr>
        <p:spPr/>
        <p:txBody>
          <a:bodyPr>
            <a:normAutofit/>
          </a:bodyPr>
          <a:lstStyle/>
          <a:p>
            <a:pPr>
              <a:spcBef>
                <a:spcPts val="1800"/>
              </a:spcBef>
            </a:pPr>
            <a:r>
              <a:rPr lang="en-US" dirty="0" smtClean="0"/>
              <a:t>New methods for:</a:t>
            </a:r>
          </a:p>
          <a:p>
            <a:pPr lvl="1"/>
            <a:r>
              <a:rPr lang="en-US" dirty="0" smtClean="0"/>
              <a:t>development (using components) of distributed autonomous systems with emergent behavior</a:t>
            </a:r>
          </a:p>
          <a:p>
            <a:pPr lvl="2"/>
            <a:r>
              <a:rPr lang="en-US" dirty="0" smtClean="0"/>
              <a:t>e.g. intelligent navigation in e-mobility, adaptive scaling in ad-hoc clouds</a:t>
            </a:r>
          </a:p>
          <a:p>
            <a:pPr lvl="1"/>
            <a:endParaRPr lang="en-US" dirty="0" smtClean="0"/>
          </a:p>
          <a:p>
            <a:pPr lvl="1"/>
            <a:r>
              <a:rPr lang="en-US" dirty="0" smtClean="0"/>
              <a:t>design process of autonomous systems</a:t>
            </a:r>
          </a:p>
          <a:p>
            <a:pPr lvl="2"/>
            <a:r>
              <a:rPr lang="en-US" dirty="0" smtClean="0"/>
              <a:t>based on describing the expected state down to the level of components / ensembles</a:t>
            </a:r>
          </a:p>
        </p:txBody>
      </p:sp>
    </p:spTree>
    <p:extLst>
      <p:ext uri="{BB962C8B-B14F-4D97-AF65-F5344CB8AC3E}">
        <p14:creationId xmlns:p14="http://schemas.microsoft.com/office/powerpoint/2010/main" val="180216260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 Short Term Priorities</a:t>
            </a:r>
            <a:endParaRPr lang="cs-CZ"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34</a:t>
            </a:fld>
            <a:endParaRPr lang="cs-CZ" dirty="0"/>
          </a:p>
        </p:txBody>
      </p:sp>
      <p:sp>
        <p:nvSpPr>
          <p:cNvPr id="4" name="Text Placeholder 3"/>
          <p:cNvSpPr>
            <a:spLocks noGrp="1"/>
          </p:cNvSpPr>
          <p:nvPr>
            <p:ph type="body" sz="quarter" idx="13"/>
          </p:nvPr>
        </p:nvSpPr>
        <p:spPr>
          <a:noFill/>
        </p:spPr>
        <p:txBody>
          <a:bodyPr>
            <a:normAutofit/>
          </a:bodyPr>
          <a:lstStyle/>
          <a:p>
            <a:pPr>
              <a:spcBef>
                <a:spcPts val="1200"/>
              </a:spcBef>
            </a:pPr>
            <a:r>
              <a:rPr lang="en-US" dirty="0" smtClean="0"/>
              <a:t>We need to elaborate more on</a:t>
            </a:r>
          </a:p>
          <a:p>
            <a:pPr lvl="1">
              <a:spcBef>
                <a:spcPts val="1200"/>
              </a:spcBef>
            </a:pPr>
            <a:r>
              <a:rPr lang="en-US" dirty="0" smtClean="0"/>
              <a:t>Component </a:t>
            </a:r>
            <a:r>
              <a:rPr lang="en-US" b="1" dirty="0">
                <a:solidFill>
                  <a:schemeClr val="accent2">
                    <a:lumMod val="75000"/>
                  </a:schemeClr>
                </a:solidFill>
              </a:rPr>
              <a:t>self-awareness</a:t>
            </a:r>
            <a:r>
              <a:rPr lang="en-US" b="1" dirty="0"/>
              <a:t> </a:t>
            </a:r>
            <a:r>
              <a:rPr lang="en-US" dirty="0"/>
              <a:t>and adaptation based on </a:t>
            </a:r>
            <a:r>
              <a:rPr lang="en-US" b="1" dirty="0">
                <a:solidFill>
                  <a:schemeClr val="accent2">
                    <a:lumMod val="75000"/>
                  </a:schemeClr>
                </a:solidFill>
              </a:rPr>
              <a:t>high-level goals</a:t>
            </a:r>
            <a:r>
              <a:rPr lang="en-US" b="1" dirty="0"/>
              <a:t> </a:t>
            </a:r>
            <a:r>
              <a:rPr lang="en-US" dirty="0"/>
              <a:t>and </a:t>
            </a:r>
            <a:r>
              <a:rPr lang="en-US" dirty="0" smtClean="0"/>
              <a:t>strategies</a:t>
            </a:r>
            <a:endParaRPr lang="en-US" dirty="0"/>
          </a:p>
          <a:p>
            <a:pPr lvl="1">
              <a:spcBef>
                <a:spcPts val="1200"/>
              </a:spcBef>
            </a:pPr>
            <a:r>
              <a:rPr lang="en-US" dirty="0" smtClean="0"/>
              <a:t>Techniques </a:t>
            </a:r>
            <a:r>
              <a:rPr lang="en-US" dirty="0"/>
              <a:t>and models with a proper level of </a:t>
            </a:r>
            <a:r>
              <a:rPr lang="en-US" dirty="0" smtClean="0"/>
              <a:t>abstraction for feasible testing and </a:t>
            </a:r>
            <a:r>
              <a:rPr lang="en-US" dirty="0"/>
              <a:t>verification </a:t>
            </a:r>
            <a:r>
              <a:rPr lang="en-US" dirty="0" smtClean="0"/>
              <a:t>of </a:t>
            </a:r>
            <a:r>
              <a:rPr lang="en-US" b="1" dirty="0" smtClean="0">
                <a:solidFill>
                  <a:schemeClr val="accent2">
                    <a:lumMod val="75000"/>
                  </a:schemeClr>
                </a:solidFill>
              </a:rPr>
              <a:t>correctness</a:t>
            </a:r>
            <a:r>
              <a:rPr lang="en-US" b="1" dirty="0" smtClean="0"/>
              <a:t> </a:t>
            </a:r>
            <a:r>
              <a:rPr lang="en-US" dirty="0"/>
              <a:t>of components </a:t>
            </a:r>
            <a:r>
              <a:rPr lang="en-US" dirty="0" smtClean="0"/>
              <a:t>with </a:t>
            </a:r>
            <a:r>
              <a:rPr lang="cs-CZ" b="1" dirty="0" smtClean="0">
                <a:solidFill>
                  <a:schemeClr val="accent2">
                    <a:lumMod val="75000"/>
                  </a:schemeClr>
                </a:solidFill>
              </a:rPr>
              <a:t>emergent</a:t>
            </a:r>
            <a:r>
              <a:rPr lang="cs-CZ" b="1" dirty="0" smtClean="0"/>
              <a:t> </a:t>
            </a:r>
            <a:r>
              <a:rPr lang="cs-CZ" b="1" dirty="0" smtClean="0">
                <a:solidFill>
                  <a:schemeClr val="accent2">
                    <a:lumMod val="75000"/>
                  </a:schemeClr>
                </a:solidFill>
              </a:rPr>
              <a:t>behavior</a:t>
            </a:r>
            <a:endParaRPr lang="cs-CZ" b="1" dirty="0">
              <a:solidFill>
                <a:schemeClr val="accent2">
                  <a:lumMod val="75000"/>
                </a:schemeClr>
              </a:solidFill>
            </a:endParaRPr>
          </a:p>
          <a:p>
            <a:pPr lvl="1">
              <a:spcBef>
                <a:spcPts val="1200"/>
              </a:spcBef>
            </a:pPr>
            <a:r>
              <a:rPr lang="en-US" b="1" dirty="0" smtClean="0">
                <a:solidFill>
                  <a:schemeClr val="accent2">
                    <a:lumMod val="75000"/>
                  </a:schemeClr>
                </a:solidFill>
              </a:rPr>
              <a:t>Prediction</a:t>
            </a:r>
            <a:r>
              <a:rPr lang="en-US" b="1" dirty="0" smtClean="0"/>
              <a:t> </a:t>
            </a:r>
            <a:r>
              <a:rPr lang="en-US" dirty="0"/>
              <a:t>and </a:t>
            </a:r>
            <a:r>
              <a:rPr lang="en-US" b="1" dirty="0">
                <a:solidFill>
                  <a:schemeClr val="accent2">
                    <a:lumMod val="75000"/>
                  </a:schemeClr>
                </a:solidFill>
              </a:rPr>
              <a:t>optimization</a:t>
            </a:r>
            <a:r>
              <a:rPr lang="en-US" b="1" dirty="0"/>
              <a:t> </a:t>
            </a:r>
            <a:r>
              <a:rPr lang="en-US" dirty="0"/>
              <a:t>techniques for achieving efficient use of </a:t>
            </a:r>
            <a:r>
              <a:rPr lang="en-US" b="1" dirty="0">
                <a:solidFill>
                  <a:schemeClr val="accent2">
                    <a:lumMod val="75000"/>
                  </a:schemeClr>
                </a:solidFill>
              </a:rPr>
              <a:t>resources</a:t>
            </a:r>
            <a:r>
              <a:rPr lang="en-US" b="1" dirty="0"/>
              <a:t> </a:t>
            </a:r>
            <a:r>
              <a:rPr lang="en-US" dirty="0" smtClean="0"/>
              <a:t>by </a:t>
            </a:r>
            <a:r>
              <a:rPr lang="cs-CZ" dirty="0" smtClean="0"/>
              <a:t>distributed </a:t>
            </a:r>
            <a:r>
              <a:rPr lang="cs-CZ" dirty="0" err="1"/>
              <a:t>adaptive</a:t>
            </a:r>
            <a:r>
              <a:rPr lang="cs-CZ" dirty="0"/>
              <a:t> </a:t>
            </a:r>
            <a:r>
              <a:rPr lang="cs-CZ" dirty="0" err="1" smtClean="0"/>
              <a:t>components</a:t>
            </a:r>
            <a:endParaRPr lang="cs-CZ" dirty="0" smtClean="0"/>
          </a:p>
          <a:p>
            <a:pPr lvl="1">
              <a:spcBef>
                <a:spcPts val="1200"/>
              </a:spcBef>
            </a:pPr>
            <a:r>
              <a:rPr lang="cs-CZ" b="1" dirty="0" err="1" smtClean="0">
                <a:solidFill>
                  <a:schemeClr val="accent2">
                    <a:lumMod val="75000"/>
                  </a:schemeClr>
                </a:solidFill>
              </a:rPr>
              <a:t>Security</a:t>
            </a:r>
            <a:r>
              <a:rPr lang="cs-CZ" b="1" dirty="0" smtClean="0">
                <a:solidFill>
                  <a:schemeClr val="accent2">
                    <a:lumMod val="75000"/>
                  </a:schemeClr>
                </a:solidFill>
              </a:rPr>
              <a:t> </a:t>
            </a:r>
            <a:r>
              <a:rPr lang="cs-CZ" b="1" smtClean="0">
                <a:solidFill>
                  <a:schemeClr val="accent2">
                    <a:lumMod val="75000"/>
                  </a:schemeClr>
                </a:solidFill>
              </a:rPr>
              <a:t>aspects</a:t>
            </a:r>
            <a:endParaRPr lang="cs-CZ" dirty="0"/>
          </a:p>
        </p:txBody>
      </p:sp>
    </p:spTree>
    <p:extLst>
      <p:ext uri="{BB962C8B-B14F-4D97-AF65-F5344CB8AC3E}">
        <p14:creationId xmlns:p14="http://schemas.microsoft.com/office/powerpoint/2010/main" val="67028877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cs-CZ"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35</a:t>
            </a:fld>
            <a:endParaRPr lang="cs-CZ" dirty="0"/>
          </a:p>
        </p:txBody>
      </p:sp>
      <p:sp>
        <p:nvSpPr>
          <p:cNvPr id="4" name="Text Placeholder 3"/>
          <p:cNvSpPr>
            <a:spLocks noGrp="1"/>
          </p:cNvSpPr>
          <p:nvPr>
            <p:ph type="body" sz="quarter" idx="13"/>
          </p:nvPr>
        </p:nvSpPr>
        <p:spPr>
          <a:xfrm>
            <a:off x="179512" y="1124744"/>
            <a:ext cx="8856984" cy="5400600"/>
          </a:xfrm>
          <a:noFill/>
        </p:spPr>
        <p:txBody>
          <a:bodyPr>
            <a:normAutofit/>
          </a:bodyPr>
          <a:lstStyle/>
          <a:p>
            <a:pPr marL="0" indent="0">
              <a:buNone/>
            </a:pPr>
            <a:r>
              <a:rPr lang="en-US" sz="3600" b="1" dirty="0" smtClean="0">
                <a:solidFill>
                  <a:schemeClr val="accent6">
                    <a:lumMod val="50000"/>
                  </a:schemeClr>
                </a:solidFill>
                <a:effectLst>
                  <a:outerShdw blurRad="38100" dist="38100" dir="2700000" algn="tl">
                    <a:srgbClr val="000000">
                      <a:alpha val="43137"/>
                    </a:srgbClr>
                  </a:outerShdw>
                </a:effectLst>
              </a:rPr>
              <a:t>Components in Computer Assisted Living?</a:t>
            </a:r>
            <a:endParaRPr lang="en-US" dirty="0"/>
          </a:p>
          <a:p>
            <a:pPr>
              <a:spcBef>
                <a:spcPts val="3600"/>
              </a:spcBef>
            </a:pPr>
            <a:r>
              <a:rPr lang="en-US" dirty="0" smtClean="0"/>
              <a:t>From software perspective – </a:t>
            </a:r>
            <a:r>
              <a:rPr lang="en-US" b="1" dirty="0" smtClean="0">
                <a:solidFill>
                  <a:schemeClr val="accent2">
                    <a:lumMod val="75000"/>
                  </a:schemeClr>
                </a:solidFill>
              </a:rPr>
              <a:t>we are not very far and many things can be done already</a:t>
            </a:r>
            <a:r>
              <a:rPr lang="en-US" dirty="0" smtClean="0"/>
              <a:t>,</a:t>
            </a:r>
            <a:r>
              <a:rPr lang="en-US" b="1" dirty="0" smtClean="0">
                <a:solidFill>
                  <a:schemeClr val="accent2">
                    <a:lumMod val="75000"/>
                  </a:schemeClr>
                </a:solidFill>
              </a:rPr>
              <a:t> </a:t>
            </a:r>
            <a:r>
              <a:rPr lang="en-US" dirty="0" smtClean="0"/>
              <a:t>we have to</a:t>
            </a:r>
          </a:p>
          <a:p>
            <a:pPr lvl="1">
              <a:spcBef>
                <a:spcPts val="1800"/>
              </a:spcBef>
            </a:pPr>
            <a:r>
              <a:rPr lang="en-US" dirty="0" smtClean="0"/>
              <a:t>combine existing approaches; </a:t>
            </a:r>
          </a:p>
          <a:p>
            <a:pPr lvl="1">
              <a:spcBef>
                <a:spcPts val="1800"/>
              </a:spcBef>
            </a:pPr>
            <a:r>
              <a:rPr lang="en-US" dirty="0" smtClean="0"/>
              <a:t>scale existing approaches and elaborate on new ones to address the large open systems with emergent behavior;</a:t>
            </a:r>
          </a:p>
          <a:p>
            <a:pPr lvl="1">
              <a:spcBef>
                <a:spcPts val="1800"/>
              </a:spcBef>
            </a:pPr>
            <a:r>
              <a:rPr lang="en-US" dirty="0" smtClean="0"/>
              <a:t>focus on how to employ the existing techniques in software engineering</a:t>
            </a:r>
          </a:p>
        </p:txBody>
      </p:sp>
    </p:spTree>
    <p:extLst>
      <p:ext uri="{BB962C8B-B14F-4D97-AF65-F5344CB8AC3E}">
        <p14:creationId xmlns:p14="http://schemas.microsoft.com/office/powerpoint/2010/main" val="5604280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the Talk</a:t>
            </a:r>
            <a:endParaRPr lang="cs-CZ"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4</a:t>
            </a:fld>
            <a:endParaRPr lang="cs-CZ" dirty="0"/>
          </a:p>
        </p:txBody>
      </p:sp>
      <p:sp>
        <p:nvSpPr>
          <p:cNvPr id="4" name="Text Placeholder 3"/>
          <p:cNvSpPr>
            <a:spLocks noGrp="1"/>
          </p:cNvSpPr>
          <p:nvPr>
            <p:ph type="body" sz="quarter" idx="13"/>
          </p:nvPr>
        </p:nvSpPr>
        <p:spPr>
          <a:xfrm>
            <a:off x="179512" y="1124744"/>
            <a:ext cx="8784976" cy="5733256"/>
          </a:xfrm>
        </p:spPr>
        <p:txBody>
          <a:bodyPr>
            <a:normAutofit fontScale="92500" lnSpcReduction="10000"/>
          </a:bodyPr>
          <a:lstStyle/>
          <a:p>
            <a:r>
              <a:rPr lang="en-US" dirty="0" smtClean="0"/>
              <a:t>Do we know how to develop such systems</a:t>
            </a:r>
            <a:br>
              <a:rPr lang="en-US" dirty="0" smtClean="0"/>
            </a:br>
            <a:r>
              <a:rPr lang="en-US" dirty="0" smtClean="0"/>
              <a:t>(for “computer assisted living”)?</a:t>
            </a:r>
          </a:p>
          <a:p>
            <a:endParaRPr lang="en-US" dirty="0" smtClean="0"/>
          </a:p>
          <a:p>
            <a:pPr>
              <a:spcBef>
                <a:spcPts val="1800"/>
              </a:spcBef>
            </a:pPr>
            <a:r>
              <a:rPr lang="en-US" b="1" dirty="0" smtClean="0">
                <a:solidFill>
                  <a:schemeClr val="accent6">
                    <a:lumMod val="75000"/>
                  </a:schemeClr>
                </a:solidFill>
              </a:rPr>
              <a:t>In particular judging from perspective of component-based software engineering</a:t>
            </a:r>
          </a:p>
          <a:p>
            <a:pPr lvl="1">
              <a:spcBef>
                <a:spcPts val="600"/>
              </a:spcBef>
            </a:pPr>
            <a:r>
              <a:rPr lang="en-US" b="1" dirty="0" smtClean="0">
                <a:solidFill>
                  <a:schemeClr val="accent2">
                    <a:lumMod val="75000"/>
                  </a:schemeClr>
                </a:solidFill>
              </a:rPr>
              <a:t>System realization using components</a:t>
            </a:r>
          </a:p>
          <a:p>
            <a:pPr lvl="1">
              <a:spcBef>
                <a:spcPts val="600"/>
              </a:spcBef>
            </a:pPr>
            <a:r>
              <a:rPr lang="en-US" b="1" dirty="0" smtClean="0">
                <a:solidFill>
                  <a:schemeClr val="accent2">
                    <a:lumMod val="75000"/>
                  </a:schemeClr>
                </a:solidFill>
              </a:rPr>
              <a:t>Design process</a:t>
            </a:r>
          </a:p>
          <a:p>
            <a:pPr>
              <a:spcBef>
                <a:spcPts val="600"/>
              </a:spcBef>
            </a:pPr>
            <a:endParaRPr lang="en-US" b="1" dirty="0">
              <a:solidFill>
                <a:schemeClr val="accent1">
                  <a:lumMod val="75000"/>
                </a:schemeClr>
              </a:solidFill>
            </a:endParaRPr>
          </a:p>
          <a:p>
            <a:pPr>
              <a:spcBef>
                <a:spcPts val="600"/>
              </a:spcBef>
            </a:pPr>
            <a:r>
              <a:rPr lang="en-US" b="1" dirty="0" smtClean="0">
                <a:solidFill>
                  <a:schemeClr val="accent1">
                    <a:lumMod val="75000"/>
                  </a:schemeClr>
                </a:solidFill>
              </a:rPr>
              <a:t>Resume</a:t>
            </a:r>
          </a:p>
          <a:p>
            <a:pPr lvl="1">
              <a:spcBef>
                <a:spcPts val="600"/>
              </a:spcBef>
            </a:pPr>
            <a:r>
              <a:rPr lang="en-US" b="1" dirty="0" smtClean="0">
                <a:solidFill>
                  <a:schemeClr val="accent1">
                    <a:lumMod val="75000"/>
                  </a:schemeClr>
                </a:solidFill>
              </a:rPr>
              <a:t>Classical methods do not scale</a:t>
            </a:r>
          </a:p>
          <a:p>
            <a:pPr lvl="1">
              <a:spcBef>
                <a:spcPts val="600"/>
              </a:spcBef>
            </a:pPr>
            <a:r>
              <a:rPr lang="en-US" b="1" dirty="0" smtClean="0">
                <a:solidFill>
                  <a:schemeClr val="accent1">
                    <a:lumMod val="75000"/>
                  </a:schemeClr>
                </a:solidFill>
              </a:rPr>
              <a:t>There are new alternative approaches which scale better</a:t>
            </a:r>
          </a:p>
          <a:p>
            <a:pPr lvl="2">
              <a:spcBef>
                <a:spcPts val="600"/>
              </a:spcBef>
            </a:pPr>
            <a:r>
              <a:rPr lang="en-US" b="1" dirty="0" smtClean="0">
                <a:solidFill>
                  <a:schemeClr val="accent1">
                    <a:lumMod val="75000"/>
                  </a:schemeClr>
                </a:solidFill>
              </a:rPr>
              <a:t>Component ensembles, Invariant-based design process</a:t>
            </a:r>
            <a:endParaRPr lang="cs-CZ" b="1" dirty="0">
              <a:solidFill>
                <a:schemeClr val="accent1">
                  <a:lumMod val="75000"/>
                </a:schemeClr>
              </a:solidFill>
            </a:endParaRPr>
          </a:p>
        </p:txBody>
      </p:sp>
    </p:spTree>
    <p:extLst>
      <p:ext uri="{BB962C8B-B14F-4D97-AF65-F5344CB8AC3E}">
        <p14:creationId xmlns:p14="http://schemas.microsoft.com/office/powerpoint/2010/main" val="102634881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Talk</a:t>
            </a:r>
            <a:endParaRPr lang="en-US"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5</a:t>
            </a:fld>
            <a:endParaRPr lang="cs-CZ" dirty="0"/>
          </a:p>
        </p:txBody>
      </p:sp>
      <p:sp>
        <p:nvSpPr>
          <p:cNvPr id="4" name="Text Placeholder 3"/>
          <p:cNvSpPr>
            <a:spLocks noGrp="1"/>
          </p:cNvSpPr>
          <p:nvPr>
            <p:ph type="body" sz="quarter" idx="13"/>
          </p:nvPr>
        </p:nvSpPr>
        <p:spPr/>
        <p:txBody>
          <a:bodyPr>
            <a:normAutofit/>
          </a:bodyPr>
          <a:lstStyle/>
          <a:p>
            <a:endParaRPr lang="en-US" sz="1200" dirty="0" smtClean="0"/>
          </a:p>
          <a:p>
            <a:r>
              <a:rPr lang="en-US" b="1" dirty="0" smtClean="0">
                <a:solidFill>
                  <a:schemeClr val="accent6"/>
                </a:solidFill>
              </a:rPr>
              <a:t>Case-studies</a:t>
            </a:r>
          </a:p>
          <a:p>
            <a:endParaRPr lang="en-US" dirty="0"/>
          </a:p>
          <a:p>
            <a:r>
              <a:rPr lang="en-US" b="1" dirty="0" smtClean="0">
                <a:solidFill>
                  <a:schemeClr val="accent6"/>
                </a:solidFill>
              </a:rPr>
              <a:t>Realization using components</a:t>
            </a:r>
          </a:p>
          <a:p>
            <a:pPr lvl="1"/>
            <a:r>
              <a:rPr lang="en-US" dirty="0" smtClean="0"/>
              <a:t>Classical approaches</a:t>
            </a:r>
          </a:p>
          <a:p>
            <a:pPr lvl="1"/>
            <a:r>
              <a:rPr lang="en-US" dirty="0" smtClean="0"/>
              <a:t>Ensembles of components</a:t>
            </a:r>
          </a:p>
          <a:p>
            <a:pPr lvl="1"/>
            <a:endParaRPr lang="en-US" dirty="0"/>
          </a:p>
          <a:p>
            <a:r>
              <a:rPr lang="en-US" b="1" dirty="0" smtClean="0">
                <a:solidFill>
                  <a:schemeClr val="accent6"/>
                </a:solidFill>
              </a:rPr>
              <a:t>Design process</a:t>
            </a:r>
          </a:p>
          <a:p>
            <a:pPr lvl="1"/>
            <a:r>
              <a:rPr lang="en-US" dirty="0" smtClean="0"/>
              <a:t>Classical approaches</a:t>
            </a:r>
          </a:p>
          <a:p>
            <a:pPr lvl="1"/>
            <a:r>
              <a:rPr lang="en-US" dirty="0" smtClean="0"/>
              <a:t>Invariant-based approaches</a:t>
            </a:r>
            <a:endParaRPr lang="en-US" dirty="0"/>
          </a:p>
        </p:txBody>
      </p:sp>
    </p:spTree>
    <p:extLst>
      <p:ext uri="{BB962C8B-B14F-4D97-AF65-F5344CB8AC3E}">
        <p14:creationId xmlns:p14="http://schemas.microsoft.com/office/powerpoint/2010/main" val="272754312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E-mobility</a:t>
            </a:r>
            <a:endParaRPr lang="cs-CZ"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6</a:t>
            </a:fld>
            <a:endParaRPr lang="cs-CZ" dirty="0"/>
          </a:p>
        </p:txBody>
      </p:sp>
      <p:sp>
        <p:nvSpPr>
          <p:cNvPr id="5" name="Text Placeholder 4"/>
          <p:cNvSpPr txBox="1">
            <a:spLocks/>
          </p:cNvSpPr>
          <p:nvPr/>
        </p:nvSpPr>
        <p:spPr>
          <a:xfrm>
            <a:off x="2013620" y="4946980"/>
            <a:ext cx="6840760" cy="1524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2" spcCol="360000" rtlCol="0">
            <a:noAutofit/>
          </a:bodyPr>
          <a:lstStyle>
            <a:lvl1pPr marL="342900" indent="-342900" algn="l" defTabSz="914400" rtl="0" eaLnBrk="1" latinLnBrk="0" hangingPunct="1">
              <a:spcBef>
                <a:spcPct val="20000"/>
              </a:spcBef>
              <a:buSzPct val="110000"/>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SzPct val="110000"/>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SzPct val="110000"/>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SzPct val="110000"/>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SzPct val="110000"/>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Key Aspects</a:t>
            </a:r>
          </a:p>
          <a:p>
            <a:pPr>
              <a:spcBef>
                <a:spcPts val="1200"/>
              </a:spcBef>
              <a:buFont typeface="Arial" pitchFamily="34" charset="0"/>
              <a:buChar char="•"/>
            </a:pPr>
            <a:r>
              <a:rPr lang="en-US" sz="2400" dirty="0" smtClean="0"/>
              <a:t>Open-ended</a:t>
            </a:r>
            <a:endParaRPr lang="en-US" sz="2400" dirty="0"/>
          </a:p>
          <a:p>
            <a:pPr>
              <a:buFont typeface="Arial" pitchFamily="34" charset="0"/>
              <a:buChar char="•"/>
            </a:pPr>
            <a:r>
              <a:rPr lang="en-US" sz="2400" dirty="0" smtClean="0"/>
              <a:t>Dynamic</a:t>
            </a:r>
            <a:endParaRPr lang="en-US" sz="1600" dirty="0" smtClean="0"/>
          </a:p>
          <a:p>
            <a:pPr>
              <a:buFont typeface="Arial" pitchFamily="34" charset="0"/>
              <a:buChar char="•"/>
            </a:pPr>
            <a:endParaRPr lang="en-US" sz="1050" dirty="0" smtClean="0"/>
          </a:p>
          <a:p>
            <a:pPr>
              <a:buFont typeface="Arial" pitchFamily="34" charset="0"/>
              <a:buChar char="•"/>
            </a:pPr>
            <a:r>
              <a:rPr lang="en-US" sz="2400" dirty="0" smtClean="0"/>
              <a:t>Autonomous</a:t>
            </a:r>
          </a:p>
          <a:p>
            <a:pPr>
              <a:buFont typeface="Arial" pitchFamily="34" charset="0"/>
              <a:buChar char="•"/>
            </a:pPr>
            <a:r>
              <a:rPr lang="en-US" sz="2400" dirty="0" smtClean="0"/>
              <a:t>Adaptive</a:t>
            </a:r>
            <a:endParaRPr lang="en-US" sz="2400" dirty="0"/>
          </a:p>
          <a:p>
            <a:pPr>
              <a:buFont typeface="Arial" pitchFamily="34" charset="0"/>
              <a:buChar char="•"/>
            </a:pPr>
            <a:r>
              <a:rPr lang="en-US" sz="2400" dirty="0"/>
              <a:t>Emergent behavior</a:t>
            </a:r>
          </a:p>
        </p:txBody>
      </p:sp>
      <p:sp>
        <p:nvSpPr>
          <p:cNvPr id="11" name="TextBox 10"/>
          <p:cNvSpPr txBox="1"/>
          <p:nvPr/>
        </p:nvSpPr>
        <p:spPr>
          <a:xfrm>
            <a:off x="3320554" y="4283804"/>
            <a:ext cx="5827302" cy="369332"/>
          </a:xfrm>
          <a:prstGeom prst="rect">
            <a:avLst/>
          </a:prstGeom>
          <a:noFill/>
        </p:spPr>
        <p:txBody>
          <a:bodyPr wrap="none" rtlCol="0">
            <a:spAutoFit/>
          </a:bodyPr>
          <a:lstStyle/>
          <a:p>
            <a:r>
              <a:rPr lang="en-US" dirty="0"/>
              <a:t>[</a:t>
            </a:r>
            <a:r>
              <a:rPr lang="cs-CZ" dirty="0"/>
              <a:t>FP7</a:t>
            </a:r>
            <a:r>
              <a:rPr lang="en-US" dirty="0"/>
              <a:t> project </a:t>
            </a:r>
            <a:r>
              <a:rPr lang="en-US" dirty="0" smtClean="0"/>
              <a:t>ASCENS – Deliverable D7.1 (VW Demonstrator)]</a:t>
            </a:r>
            <a:endParaRPr lang="en-US"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00" y="1105733"/>
            <a:ext cx="8854380" cy="309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70246" y="4869160"/>
            <a:ext cx="1872208" cy="400110"/>
          </a:xfrm>
          <a:prstGeom prst="rect">
            <a:avLst/>
          </a:prstGeom>
          <a:noFill/>
        </p:spPr>
        <p:txBody>
          <a:bodyPr wrap="square" rtlCol="0">
            <a:spAutoFit/>
          </a:bodyPr>
          <a:lstStyle/>
          <a:p>
            <a:pPr algn="r"/>
            <a:r>
              <a:rPr lang="en-US" sz="2000" b="1" dirty="0" smtClean="0">
                <a:solidFill>
                  <a:schemeClr val="accent6">
                    <a:lumMod val="75000"/>
                  </a:schemeClr>
                </a:solidFill>
              </a:rPr>
              <a:t>(Physical world)</a:t>
            </a:r>
            <a:endParaRPr lang="en-US" sz="2000" b="1" dirty="0">
              <a:solidFill>
                <a:schemeClr val="accent6">
                  <a:lumMod val="75000"/>
                </a:schemeClr>
              </a:solidFill>
            </a:endParaRPr>
          </a:p>
        </p:txBody>
      </p:sp>
      <p:sp>
        <p:nvSpPr>
          <p:cNvPr id="7" name="TextBox 6"/>
          <p:cNvSpPr txBox="1"/>
          <p:nvPr/>
        </p:nvSpPr>
        <p:spPr>
          <a:xfrm>
            <a:off x="4137284" y="1052736"/>
            <a:ext cx="4899211" cy="3046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b="1" dirty="0"/>
              <a:t>ASCENS EU </a:t>
            </a:r>
            <a:r>
              <a:rPr lang="en-US" sz="2800" b="1" dirty="0" smtClean="0"/>
              <a:t>project   </a:t>
            </a:r>
            <a:r>
              <a:rPr lang="en-US" sz="2800" dirty="0" smtClean="0"/>
              <a:t>(FP7 IP FET)</a:t>
            </a:r>
          </a:p>
          <a:p>
            <a:pPr marL="0" lvl="1">
              <a:spcBef>
                <a:spcPts val="1200"/>
              </a:spcBef>
            </a:pPr>
            <a:r>
              <a:rPr lang="en-US" sz="2400" b="1" dirty="0"/>
              <a:t>Goal: Self-aware, self-adaptive systems from </a:t>
            </a:r>
            <a:r>
              <a:rPr lang="en-US" sz="2400" b="1" dirty="0" smtClean="0"/>
              <a:t>components</a:t>
            </a:r>
          </a:p>
          <a:p>
            <a:pPr marL="0" lvl="1">
              <a:spcBef>
                <a:spcPts val="1200"/>
              </a:spcBef>
            </a:pPr>
            <a:r>
              <a:rPr lang="en-US" sz="2400" dirty="0" smtClean="0"/>
              <a:t>Partners: LMU, </a:t>
            </a:r>
            <a:r>
              <a:rPr lang="en-US" sz="2400" dirty="0" err="1" smtClean="0"/>
              <a:t>Fraunhofer</a:t>
            </a:r>
            <a:r>
              <a:rPr lang="en-US" sz="2400" dirty="0" smtClean="0"/>
              <a:t>, VW, EPFL, VERIMAG, UNIPI, UDF, CUNI, UL, IMT, UNIMORE, ULB, </a:t>
            </a:r>
            <a:r>
              <a:rPr lang="en-US" sz="2400" dirty="0" err="1" smtClean="0"/>
              <a:t>Zimory</a:t>
            </a:r>
            <a:r>
              <a:rPr lang="en-US" sz="2400" dirty="0" smtClean="0"/>
              <a:t>, </a:t>
            </a:r>
            <a:r>
              <a:rPr lang="en-US" sz="2400" dirty="0" err="1" smtClean="0"/>
              <a:t>Mobsya</a:t>
            </a:r>
            <a:r>
              <a:rPr lang="en-US" sz="2400" dirty="0" smtClean="0"/>
              <a:t>, ISTI, CNRS, INPG</a:t>
            </a:r>
            <a:endParaRPr lang="en-US" sz="2400" dirty="0"/>
          </a:p>
        </p:txBody>
      </p:sp>
    </p:spTree>
    <p:extLst>
      <p:ext uri="{BB962C8B-B14F-4D97-AF65-F5344CB8AC3E}">
        <p14:creationId xmlns:p14="http://schemas.microsoft.com/office/powerpoint/2010/main" val="22703419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80" y="1196752"/>
            <a:ext cx="3590544" cy="279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fld id="{A88DAB34-D8F7-4B73-8772-D181A9BA73C4}" type="slidenum">
              <a:rPr lang="cs-CZ" smtClean="0"/>
              <a:pPr/>
              <a:t>7</a:t>
            </a:fld>
            <a:endParaRPr lang="cs-CZ" dirty="0"/>
          </a:p>
        </p:txBody>
      </p:sp>
      <p:sp>
        <p:nvSpPr>
          <p:cNvPr id="2" name="Title 1"/>
          <p:cNvSpPr>
            <a:spLocks noGrp="1"/>
          </p:cNvSpPr>
          <p:nvPr>
            <p:ph type="title"/>
          </p:nvPr>
        </p:nvSpPr>
        <p:spPr/>
        <p:txBody>
          <a:bodyPr/>
          <a:lstStyle/>
          <a:p>
            <a:r>
              <a:rPr lang="en-US" dirty="0" smtClean="0"/>
              <a:t>Example: Cloud computing</a:t>
            </a:r>
            <a:endParaRPr lang="en-US" dirty="0"/>
          </a:p>
        </p:txBody>
      </p:sp>
      <p:sp>
        <p:nvSpPr>
          <p:cNvPr id="7" name="TextBox 6"/>
          <p:cNvSpPr txBox="1"/>
          <p:nvPr/>
        </p:nvSpPr>
        <p:spPr>
          <a:xfrm>
            <a:off x="3320554" y="4283804"/>
            <a:ext cx="4438074" cy="369332"/>
          </a:xfrm>
          <a:prstGeom prst="rect">
            <a:avLst/>
          </a:prstGeom>
          <a:noFill/>
        </p:spPr>
        <p:txBody>
          <a:bodyPr wrap="none" rtlCol="0">
            <a:spAutoFit/>
          </a:bodyPr>
          <a:lstStyle/>
          <a:p>
            <a:r>
              <a:rPr lang="en-US" dirty="0"/>
              <a:t>[</a:t>
            </a:r>
            <a:r>
              <a:rPr lang="cs-CZ" dirty="0"/>
              <a:t>FP7</a:t>
            </a:r>
            <a:r>
              <a:rPr lang="en-US" dirty="0"/>
              <a:t> project </a:t>
            </a:r>
            <a:r>
              <a:rPr lang="en-US" dirty="0" smtClean="0"/>
              <a:t>ASCENS – WP7.2 Demonstrator]</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5" y="1183899"/>
            <a:ext cx="3583729" cy="267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042" y="4358068"/>
            <a:ext cx="803145" cy="102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Up Arrow 10"/>
          <p:cNvSpPr/>
          <p:nvPr/>
        </p:nvSpPr>
        <p:spPr>
          <a:xfrm rot="3382797">
            <a:off x="1756888" y="3315310"/>
            <a:ext cx="318508" cy="144584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Up Arrow 16"/>
          <p:cNvSpPr/>
          <p:nvPr/>
        </p:nvSpPr>
        <p:spPr>
          <a:xfrm rot="5400000">
            <a:off x="4819602" y="2479162"/>
            <a:ext cx="318508" cy="206660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extBox 11"/>
          <p:cNvSpPr txBox="1"/>
          <p:nvPr/>
        </p:nvSpPr>
        <p:spPr>
          <a:xfrm>
            <a:off x="1574225" y="3473132"/>
            <a:ext cx="614272" cy="1107996"/>
          </a:xfrm>
          <a:prstGeom prst="rect">
            <a:avLst/>
          </a:prstGeom>
          <a:noFill/>
        </p:spPr>
        <p:txBody>
          <a:bodyPr wrap="none" rtlCol="0">
            <a:spAutoFit/>
          </a:bodyPr>
          <a:lstStyle/>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TextBox 18"/>
          <p:cNvSpPr txBox="1"/>
          <p:nvPr/>
        </p:nvSpPr>
        <p:spPr>
          <a:xfrm>
            <a:off x="4677808" y="2921164"/>
            <a:ext cx="614272" cy="1107996"/>
          </a:xfrm>
          <a:prstGeom prst="rect">
            <a:avLst/>
          </a:prstGeom>
          <a:noFill/>
        </p:spPr>
        <p:txBody>
          <a:bodyPr wrap="none" rtlCol="0">
            <a:spAutoFit/>
          </a:bodyPr>
          <a:lstStyle/>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1" name="Text Placeholder 4"/>
          <p:cNvSpPr txBox="1">
            <a:spLocks/>
          </p:cNvSpPr>
          <p:nvPr/>
        </p:nvSpPr>
        <p:spPr>
          <a:xfrm>
            <a:off x="2013620" y="4946980"/>
            <a:ext cx="6840760" cy="1524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2" spcCol="360000" rtlCol="0">
            <a:noAutofit/>
          </a:bodyPr>
          <a:lstStyle>
            <a:lvl1pPr marL="342900" indent="-342900" algn="l" defTabSz="914400" rtl="0" eaLnBrk="1" latinLnBrk="0" hangingPunct="1">
              <a:spcBef>
                <a:spcPct val="20000"/>
              </a:spcBef>
              <a:buSzPct val="110000"/>
              <a:buFontTx/>
              <a:buBlip>
                <a:blip r:embed="rId6"/>
              </a:buBlip>
              <a:defRPr sz="3200" kern="1200">
                <a:solidFill>
                  <a:schemeClr val="tx1"/>
                </a:solidFill>
                <a:latin typeface="+mn-lt"/>
                <a:ea typeface="+mn-ea"/>
                <a:cs typeface="+mn-cs"/>
              </a:defRPr>
            </a:lvl1pPr>
            <a:lvl2pPr marL="742950" indent="-285750" algn="l" defTabSz="914400" rtl="0" eaLnBrk="1" latinLnBrk="0" hangingPunct="1">
              <a:spcBef>
                <a:spcPct val="20000"/>
              </a:spcBef>
              <a:buSzPct val="110000"/>
              <a:buFontTx/>
              <a:buBlip>
                <a:blip r:embed="rId7"/>
              </a:buBlip>
              <a:defRPr sz="2800" kern="1200">
                <a:solidFill>
                  <a:schemeClr val="tx1"/>
                </a:solidFill>
                <a:latin typeface="+mn-lt"/>
                <a:ea typeface="+mn-ea"/>
                <a:cs typeface="+mn-cs"/>
              </a:defRPr>
            </a:lvl2pPr>
            <a:lvl3pPr marL="1143000" indent="-228600" algn="l" defTabSz="914400" rtl="0" eaLnBrk="1" latinLnBrk="0" hangingPunct="1">
              <a:spcBef>
                <a:spcPct val="20000"/>
              </a:spcBef>
              <a:buSzPct val="110000"/>
              <a:buFontTx/>
              <a:buBlip>
                <a:blip r:embed="rId6"/>
              </a:buBlip>
              <a:defRPr sz="2400" kern="1200">
                <a:solidFill>
                  <a:schemeClr val="tx1"/>
                </a:solidFill>
                <a:latin typeface="+mn-lt"/>
                <a:ea typeface="+mn-ea"/>
                <a:cs typeface="+mn-cs"/>
              </a:defRPr>
            </a:lvl3pPr>
            <a:lvl4pPr marL="1600200" indent="-228600" algn="l" defTabSz="914400" rtl="0" eaLnBrk="1" latinLnBrk="0" hangingPunct="1">
              <a:spcBef>
                <a:spcPct val="20000"/>
              </a:spcBef>
              <a:buSzPct val="110000"/>
              <a:buFontTx/>
              <a:buBlip>
                <a:blip r:embed="rId7"/>
              </a:buBlip>
              <a:defRPr sz="2000" kern="1200">
                <a:solidFill>
                  <a:schemeClr val="tx1"/>
                </a:solidFill>
                <a:latin typeface="+mn-lt"/>
                <a:ea typeface="+mn-ea"/>
                <a:cs typeface="+mn-cs"/>
              </a:defRPr>
            </a:lvl4pPr>
            <a:lvl5pPr marL="2057400" indent="-228600" algn="l" defTabSz="914400" rtl="0" eaLnBrk="1" latinLnBrk="0" hangingPunct="1">
              <a:spcBef>
                <a:spcPct val="20000"/>
              </a:spcBef>
              <a:buSzPct val="110000"/>
              <a:buFontTx/>
              <a:buBlip>
                <a:blip r:embed="rId6"/>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Key Aspects</a:t>
            </a:r>
          </a:p>
          <a:p>
            <a:pPr>
              <a:spcBef>
                <a:spcPts val="1200"/>
              </a:spcBef>
              <a:buFont typeface="Arial" pitchFamily="34" charset="0"/>
              <a:buChar char="•"/>
            </a:pPr>
            <a:r>
              <a:rPr lang="en-US" sz="2400" dirty="0" smtClean="0"/>
              <a:t>Open-ended</a:t>
            </a:r>
            <a:endParaRPr lang="en-US" sz="2400" dirty="0"/>
          </a:p>
          <a:p>
            <a:pPr>
              <a:buFont typeface="Arial" pitchFamily="34" charset="0"/>
              <a:buChar char="•"/>
            </a:pPr>
            <a:r>
              <a:rPr lang="en-US" sz="2400" dirty="0" smtClean="0"/>
              <a:t>Dynamic</a:t>
            </a:r>
            <a:endParaRPr lang="en-US" sz="1600" dirty="0" smtClean="0"/>
          </a:p>
          <a:p>
            <a:pPr>
              <a:buFont typeface="Arial" pitchFamily="34" charset="0"/>
              <a:buChar char="•"/>
            </a:pPr>
            <a:endParaRPr lang="en-US" sz="1050" dirty="0" smtClean="0"/>
          </a:p>
          <a:p>
            <a:pPr>
              <a:buFont typeface="Arial" pitchFamily="34" charset="0"/>
              <a:buChar char="•"/>
            </a:pPr>
            <a:r>
              <a:rPr lang="en-US" sz="2400" dirty="0" smtClean="0"/>
              <a:t>Autonomous</a:t>
            </a:r>
          </a:p>
          <a:p>
            <a:pPr>
              <a:buFont typeface="Arial" pitchFamily="34" charset="0"/>
              <a:buChar char="•"/>
            </a:pPr>
            <a:r>
              <a:rPr lang="en-US" sz="2400" dirty="0" smtClean="0"/>
              <a:t>Adaptive</a:t>
            </a:r>
            <a:endParaRPr lang="en-US" sz="2400" dirty="0"/>
          </a:p>
          <a:p>
            <a:pPr>
              <a:buFont typeface="Arial" pitchFamily="34" charset="0"/>
              <a:buChar char="•"/>
            </a:pPr>
            <a:r>
              <a:rPr lang="en-US" sz="2400" dirty="0"/>
              <a:t>Emergent behavior</a:t>
            </a:r>
          </a:p>
        </p:txBody>
      </p:sp>
      <p:sp>
        <p:nvSpPr>
          <p:cNvPr id="22" name="TextBox 21"/>
          <p:cNvSpPr txBox="1"/>
          <p:nvPr/>
        </p:nvSpPr>
        <p:spPr>
          <a:xfrm>
            <a:off x="7070246" y="4869160"/>
            <a:ext cx="1872208" cy="400110"/>
          </a:xfrm>
          <a:prstGeom prst="rect">
            <a:avLst/>
          </a:prstGeom>
          <a:noFill/>
        </p:spPr>
        <p:txBody>
          <a:bodyPr wrap="square" rtlCol="0">
            <a:spAutoFit/>
          </a:bodyPr>
          <a:lstStyle/>
          <a:p>
            <a:pPr algn="r"/>
            <a:r>
              <a:rPr lang="en-US" sz="2000" b="1" dirty="0" smtClean="0">
                <a:solidFill>
                  <a:schemeClr val="accent6">
                    <a:lumMod val="75000"/>
                  </a:schemeClr>
                </a:solidFill>
              </a:rPr>
              <a:t>(Virtual world)</a:t>
            </a:r>
            <a:endParaRPr lang="en-US" sz="2000" b="1" dirty="0">
              <a:solidFill>
                <a:schemeClr val="accent6">
                  <a:lumMod val="75000"/>
                </a:schemeClr>
              </a:solidFill>
            </a:endParaRPr>
          </a:p>
        </p:txBody>
      </p:sp>
    </p:spTree>
    <p:extLst>
      <p:ext uri="{BB962C8B-B14F-4D97-AF65-F5344CB8AC3E}">
        <p14:creationId xmlns:p14="http://schemas.microsoft.com/office/powerpoint/2010/main" val="317078825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Which Adapts to Environment  </a:t>
            </a:r>
            <a:endParaRPr lang="cs-CZ" dirty="0"/>
          </a:p>
        </p:txBody>
      </p:sp>
      <p:sp>
        <p:nvSpPr>
          <p:cNvPr id="3" name="Slide Number Placeholder 2"/>
          <p:cNvSpPr>
            <a:spLocks noGrp="1"/>
          </p:cNvSpPr>
          <p:nvPr>
            <p:ph type="sldNum" sz="quarter" idx="12"/>
          </p:nvPr>
        </p:nvSpPr>
        <p:spPr/>
        <p:txBody>
          <a:bodyPr/>
          <a:lstStyle/>
          <a:p>
            <a:fld id="{A88DAB34-D8F7-4B73-8772-D181A9BA73C4}" type="slidenum">
              <a:rPr lang="cs-CZ" smtClean="0"/>
              <a:pPr/>
              <a:t>8</a:t>
            </a:fld>
            <a:endParaRPr lang="cs-CZ" dirty="0"/>
          </a:p>
        </p:txBody>
      </p:sp>
      <p:sp>
        <p:nvSpPr>
          <p:cNvPr id="4" name="Text Placeholder 3"/>
          <p:cNvSpPr>
            <a:spLocks noGrp="1"/>
          </p:cNvSpPr>
          <p:nvPr>
            <p:ph type="body" sz="quarter" idx="13"/>
          </p:nvPr>
        </p:nvSpPr>
        <p:spPr/>
        <p:txBody>
          <a:bodyPr>
            <a:normAutofit/>
          </a:bodyPr>
          <a:lstStyle/>
          <a:p>
            <a:endParaRPr lang="en-US" sz="1600" dirty="0" smtClean="0"/>
          </a:p>
          <a:p>
            <a:r>
              <a:rPr lang="en-US" dirty="0" smtClean="0"/>
              <a:t>Component</a:t>
            </a:r>
            <a:r>
              <a:rPr lang="cs-CZ" dirty="0" smtClean="0"/>
              <a:t> architecture </a:t>
            </a:r>
            <a:r>
              <a:rPr lang="en-US" dirty="0" smtClean="0"/>
              <a:t>has to constantly change to reflect the situation</a:t>
            </a:r>
            <a:r>
              <a:rPr lang="cs-CZ" dirty="0" smtClean="0"/>
              <a:t> in</a:t>
            </a:r>
            <a:r>
              <a:rPr lang="en-US" dirty="0" smtClean="0"/>
              <a:t> the outer world</a:t>
            </a:r>
          </a:p>
          <a:p>
            <a:pPr lvl="1"/>
            <a:endParaRPr lang="en-US" dirty="0" smtClean="0"/>
          </a:p>
          <a:p>
            <a:pPr lvl="1">
              <a:spcBef>
                <a:spcPts val="1800"/>
              </a:spcBef>
            </a:pPr>
            <a:r>
              <a:rPr lang="en-US" dirty="0"/>
              <a:t>e.g. a new car appears in the</a:t>
            </a:r>
            <a:br>
              <a:rPr lang="en-US" dirty="0"/>
            </a:br>
            <a:r>
              <a:rPr lang="en-US" dirty="0" smtClean="0"/>
              <a:t>world</a:t>
            </a:r>
          </a:p>
          <a:p>
            <a:pPr marL="358775" lvl="1" indent="0">
              <a:spcBef>
                <a:spcPts val="1800"/>
              </a:spcBef>
              <a:buNone/>
            </a:pPr>
            <a:endParaRPr lang="en-US" dirty="0"/>
          </a:p>
          <a:p>
            <a:pPr lvl="1">
              <a:spcBef>
                <a:spcPts val="1800"/>
              </a:spcBef>
            </a:pPr>
            <a:r>
              <a:rPr lang="cs-CZ" dirty="0" smtClean="0"/>
              <a:t>e.</a:t>
            </a:r>
            <a:r>
              <a:rPr lang="en-US" dirty="0" smtClean="0"/>
              <a:t>g. a new passenger sharing</a:t>
            </a:r>
            <a:br>
              <a:rPr lang="en-US" dirty="0" smtClean="0"/>
            </a:br>
            <a:r>
              <a:rPr lang="en-US" dirty="0" smtClean="0"/>
              <a:t>a car</a:t>
            </a:r>
          </a:p>
        </p:txBody>
      </p:sp>
      <p:grpSp>
        <p:nvGrpSpPr>
          <p:cNvPr id="7" name="Group 6"/>
          <p:cNvGrpSpPr/>
          <p:nvPr/>
        </p:nvGrpSpPr>
        <p:grpSpPr>
          <a:xfrm>
            <a:off x="5868144" y="5140733"/>
            <a:ext cx="3024336" cy="592523"/>
            <a:chOff x="5508104" y="1772816"/>
            <a:chExt cx="3024336" cy="592523"/>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72816"/>
              <a:ext cx="911004" cy="59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772816"/>
              <a:ext cx="1296144" cy="59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6548896" y="1988840"/>
              <a:ext cx="576064" cy="2160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grpSp>
      <p:grpSp>
        <p:nvGrpSpPr>
          <p:cNvPr id="8" name="Group 7"/>
          <p:cNvGrpSpPr/>
          <p:nvPr/>
        </p:nvGrpSpPr>
        <p:grpSpPr>
          <a:xfrm>
            <a:off x="6908936" y="3268525"/>
            <a:ext cx="1742420" cy="592523"/>
            <a:chOff x="6908936" y="1340768"/>
            <a:chExt cx="1742420" cy="592523"/>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340768"/>
              <a:ext cx="911004" cy="59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Arrow 17"/>
            <p:cNvSpPr/>
            <p:nvPr/>
          </p:nvSpPr>
          <p:spPr>
            <a:xfrm>
              <a:off x="6908936" y="1556792"/>
              <a:ext cx="576064" cy="2160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42456405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Realization via Components: </a:t>
            </a:r>
            <a:br>
              <a:rPr lang="en-US" dirty="0" smtClean="0"/>
            </a:br>
            <a:r>
              <a:rPr lang="en-US" dirty="0"/>
              <a:t>	</a:t>
            </a:r>
            <a:r>
              <a:rPr lang="en-US" dirty="0" smtClean="0"/>
              <a:t>		Classical Approaches</a:t>
            </a:r>
            <a:endParaRPr lang="en-US" dirty="0"/>
          </a:p>
        </p:txBody>
      </p:sp>
      <p:sp>
        <p:nvSpPr>
          <p:cNvPr id="3" name="Slide Number Placeholder 2"/>
          <p:cNvSpPr>
            <a:spLocks noGrp="1"/>
          </p:cNvSpPr>
          <p:nvPr>
            <p:ph type="sldNum" sz="quarter" idx="10"/>
          </p:nvPr>
        </p:nvSpPr>
        <p:spPr/>
        <p:txBody>
          <a:bodyPr/>
          <a:lstStyle/>
          <a:p>
            <a:fld id="{A88DAB34-D8F7-4B73-8772-D181A9BA73C4}" type="slidenum">
              <a:rPr lang="cs-CZ" smtClean="0"/>
              <a:pPr/>
              <a:t>9</a:t>
            </a:fld>
            <a:endParaRPr lang="cs-CZ" dirty="0"/>
          </a:p>
        </p:txBody>
      </p:sp>
      <p:sp>
        <p:nvSpPr>
          <p:cNvPr id="6" name="TextBox 5"/>
          <p:cNvSpPr txBox="1"/>
          <p:nvPr/>
        </p:nvSpPr>
        <p:spPr>
          <a:xfrm>
            <a:off x="5102017" y="5426060"/>
            <a:ext cx="3646447" cy="523220"/>
          </a:xfrm>
          <a:prstGeom prst="rect">
            <a:avLst/>
          </a:prstGeom>
          <a:noFill/>
        </p:spPr>
        <p:txBody>
          <a:bodyPr wrap="none" rtlCol="0">
            <a:spAutoFit/>
          </a:bodyPr>
          <a:lstStyle/>
          <a:p>
            <a:pPr algn="r"/>
            <a:r>
              <a:rPr lang="en-US" sz="2800" b="1" dirty="0" smtClean="0">
                <a:solidFill>
                  <a:schemeClr val="accent6"/>
                </a:solidFill>
                <a:effectLst>
                  <a:outerShdw blurRad="38100" dist="38100" dir="2700000" algn="tl">
                    <a:srgbClr val="000000">
                      <a:alpha val="43137"/>
                    </a:srgbClr>
                  </a:outerShdw>
                </a:effectLst>
              </a:rPr>
              <a:t>Why don’t they scale …</a:t>
            </a:r>
            <a:endParaRPr lang="en-U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604878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D3S template">
  <a:themeElements>
    <a:clrScheme name="D3S slides color scheme">
      <a:dk1>
        <a:sysClr val="windowText" lastClr="000000"/>
      </a:dk1>
      <a:lt1>
        <a:srgbClr val="FFFFFF"/>
      </a:lt1>
      <a:dk2>
        <a:srgbClr val="7F7F7F"/>
      </a:dk2>
      <a:lt2>
        <a:srgbClr val="F2F2F2"/>
      </a:lt2>
      <a:accent1>
        <a:srgbClr val="00B0F0"/>
      </a:accent1>
      <a:accent2>
        <a:srgbClr val="F79646"/>
      </a:accent2>
      <a:accent3>
        <a:srgbClr val="4BACC6"/>
      </a:accent3>
      <a:accent4>
        <a:srgbClr val="9BBB59"/>
      </a:accent4>
      <a:accent5>
        <a:srgbClr val="C0504D"/>
      </a:accent5>
      <a:accent6>
        <a:srgbClr val="800080"/>
      </a:accent6>
      <a:hlink>
        <a:srgbClr val="00B0F0"/>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F887F1E8C8B47A1CEB80C2ED106BD" ma:contentTypeVersion="0" ma:contentTypeDescription="Create a new document." ma:contentTypeScope="" ma:versionID="f8c9a74793fbe337fd908730b9d4433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63F16F-1B36-4F5A-BA22-C2270AECB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BD3C114-51C2-431A-9DDC-B1FE7CFF87DA}">
  <ds:schemaRefs>
    <ds:schemaRef ds:uri="http://schemas.microsoft.com/sharepoint/v3/contenttype/forms"/>
  </ds:schemaRefs>
</ds:datastoreItem>
</file>

<file path=customXml/itemProps3.xml><?xml version="1.0" encoding="utf-8"?>
<ds:datastoreItem xmlns:ds="http://schemas.openxmlformats.org/officeDocument/2006/customXml" ds:itemID="{D55A4F09-410F-403B-9033-AA0CC922B972}">
  <ds:schemaRefs>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D3S template</Template>
  <TotalTime>7541</TotalTime>
  <Words>1809</Words>
  <Application>Microsoft Office PowerPoint</Application>
  <PresentationFormat>On-screen Show (4:3)</PresentationFormat>
  <Paragraphs>327</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D3S template</vt:lpstr>
      <vt:lpstr>Components in Computer Assisted Living?</vt:lpstr>
      <vt:lpstr>Context</vt:lpstr>
      <vt:lpstr>Priorities  (EU FP7 ICT)</vt:lpstr>
      <vt:lpstr>Goal of the Talk</vt:lpstr>
      <vt:lpstr>Structure of the Talk</vt:lpstr>
      <vt:lpstr>Example: E-mobility</vt:lpstr>
      <vt:lpstr>Example: Cloud computing</vt:lpstr>
      <vt:lpstr>Software Which Adapts to Environment  </vt:lpstr>
      <vt:lpstr>Realization via Components:     Classical Approaches</vt:lpstr>
      <vt:lpstr>Classical Component-Based Approach</vt:lpstr>
      <vt:lpstr>Service-Oriented Approach</vt:lpstr>
      <vt:lpstr>Agent-Based Approach</vt:lpstr>
      <vt:lpstr>Realization via Components:    Component Ensembles</vt:lpstr>
      <vt:lpstr>Component Ensembles</vt:lpstr>
      <vt:lpstr>E-Mobility Case Study</vt:lpstr>
      <vt:lpstr>E-Mobility Case Study</vt:lpstr>
      <vt:lpstr>E-Mobility Case Study</vt:lpstr>
      <vt:lpstr>Component Ensembles</vt:lpstr>
      <vt:lpstr>Component Ensembles – Summary </vt:lpstr>
      <vt:lpstr>Design process</vt:lpstr>
      <vt:lpstr>Design Process</vt:lpstr>
      <vt:lpstr>Detour: Resilient Systems</vt:lpstr>
      <vt:lpstr>Resilience</vt:lpstr>
      <vt:lpstr>Design of Resilient Systems      with Classical SE Approaches</vt:lpstr>
      <vt:lpstr>Classical Approaches</vt:lpstr>
      <vt:lpstr>KAOS Model – System Goals</vt:lpstr>
      <vt:lpstr>Promising directions?</vt:lpstr>
      <vt:lpstr>SOTA Model</vt:lpstr>
      <vt:lpstr>Predicate Refinement Model</vt:lpstr>
      <vt:lpstr>Challenges: Different Levels of Abstraction</vt:lpstr>
      <vt:lpstr>Conclusion</vt:lpstr>
      <vt:lpstr>Conclusion: Where Do We Stand?</vt:lpstr>
      <vt:lpstr>Conclusion: What Do We Need?</vt:lpstr>
      <vt:lpstr>Roadmap – Short Term Priorities</vt:lpstr>
      <vt:lpstr>Summary</vt:lpstr>
    </vt:vector>
  </TitlesOfParts>
  <Company>MFF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Tomáš Bureš</dc:creator>
  <cp:lastModifiedBy>Tomas</cp:lastModifiedBy>
  <cp:revision>178</cp:revision>
  <dcterms:created xsi:type="dcterms:W3CDTF">2012-09-25T20:28:19Z</dcterms:created>
  <dcterms:modified xsi:type="dcterms:W3CDTF">2013-01-28T10:17:26Z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0x0101001A0F887F1E8C8B47A1CEB80C2ED106BD</vt:lpwstr>
  </property>
</Properties>
</file>